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58" r:id="rId1"/>
  </p:sldMasterIdLst>
  <p:notesMasterIdLst>
    <p:notesMasterId r:id="rId101"/>
  </p:notesMasterIdLst>
  <p:handoutMasterIdLst>
    <p:handoutMasterId r:id="rId102"/>
  </p:handoutMasterIdLst>
  <p:sldIdLst>
    <p:sldId id="1125" r:id="rId2"/>
    <p:sldId id="1242" r:id="rId3"/>
    <p:sldId id="1343" r:id="rId4"/>
    <p:sldId id="1344" r:id="rId5"/>
    <p:sldId id="1345" r:id="rId6"/>
    <p:sldId id="1321" r:id="rId7"/>
    <p:sldId id="1247" r:id="rId8"/>
    <p:sldId id="1248" r:id="rId9"/>
    <p:sldId id="1292" r:id="rId10"/>
    <p:sldId id="1320" r:id="rId11"/>
    <p:sldId id="1249" r:id="rId12"/>
    <p:sldId id="1250" r:id="rId13"/>
    <p:sldId id="1251" r:id="rId14"/>
    <p:sldId id="1252" r:id="rId15"/>
    <p:sldId id="1253" r:id="rId16"/>
    <p:sldId id="1254" r:id="rId17"/>
    <p:sldId id="1255" r:id="rId18"/>
    <p:sldId id="1256" r:id="rId19"/>
    <p:sldId id="1257" r:id="rId20"/>
    <p:sldId id="1258" r:id="rId21"/>
    <p:sldId id="1259" r:id="rId22"/>
    <p:sldId id="1260" r:id="rId23"/>
    <p:sldId id="1263" r:id="rId24"/>
    <p:sldId id="1324" r:id="rId25"/>
    <p:sldId id="1262" r:id="rId26"/>
    <p:sldId id="1264" r:id="rId27"/>
    <p:sldId id="1315" r:id="rId28"/>
    <p:sldId id="1322" r:id="rId29"/>
    <p:sldId id="1265" r:id="rId30"/>
    <p:sldId id="1267" r:id="rId31"/>
    <p:sldId id="1268" r:id="rId32"/>
    <p:sldId id="1270" r:id="rId33"/>
    <p:sldId id="1269" r:id="rId34"/>
    <p:sldId id="1271" r:id="rId35"/>
    <p:sldId id="1272" r:id="rId36"/>
    <p:sldId id="1334" r:id="rId37"/>
    <p:sldId id="1335" r:id="rId38"/>
    <p:sldId id="1336" r:id="rId39"/>
    <p:sldId id="1337" r:id="rId40"/>
    <p:sldId id="1332" r:id="rId41"/>
    <p:sldId id="1338" r:id="rId42"/>
    <p:sldId id="1339" r:id="rId43"/>
    <p:sldId id="1341" r:id="rId44"/>
    <p:sldId id="1340" r:id="rId45"/>
    <p:sldId id="1328" r:id="rId46"/>
    <p:sldId id="1342" r:id="rId47"/>
    <p:sldId id="1330" r:id="rId48"/>
    <p:sldId id="1346" r:id="rId49"/>
    <p:sldId id="1325" r:id="rId50"/>
    <p:sldId id="1326" r:id="rId51"/>
    <p:sldId id="1331" r:id="rId52"/>
    <p:sldId id="1327" r:id="rId53"/>
    <p:sldId id="1274" r:id="rId54"/>
    <p:sldId id="1275" r:id="rId55"/>
    <p:sldId id="1276" r:id="rId56"/>
    <p:sldId id="1277" r:id="rId57"/>
    <p:sldId id="1278" r:id="rId58"/>
    <p:sldId id="1279" r:id="rId59"/>
    <p:sldId id="1280" r:id="rId60"/>
    <p:sldId id="1281" r:id="rId61"/>
    <p:sldId id="1282" r:id="rId62"/>
    <p:sldId id="1283" r:id="rId63"/>
    <p:sldId id="1284" r:id="rId64"/>
    <p:sldId id="1285" r:id="rId65"/>
    <p:sldId id="1286" r:id="rId66"/>
    <p:sldId id="1287" r:id="rId67"/>
    <p:sldId id="1288" r:id="rId68"/>
    <p:sldId id="1289" r:id="rId69"/>
    <p:sldId id="1290" r:id="rId70"/>
    <p:sldId id="1293" r:id="rId71"/>
    <p:sldId id="1294" r:id="rId72"/>
    <p:sldId id="1295" r:id="rId73"/>
    <p:sldId id="1296" r:id="rId74"/>
    <p:sldId id="1297" r:id="rId75"/>
    <p:sldId id="1298" r:id="rId76"/>
    <p:sldId id="1299" r:id="rId77"/>
    <p:sldId id="1300" r:id="rId78"/>
    <p:sldId id="1301" r:id="rId79"/>
    <p:sldId id="1302" r:id="rId80"/>
    <p:sldId id="1303" r:id="rId81"/>
    <p:sldId id="1304" r:id="rId82"/>
    <p:sldId id="1305" r:id="rId83"/>
    <p:sldId id="1306" r:id="rId84"/>
    <p:sldId id="1307" r:id="rId85"/>
    <p:sldId id="1308" r:id="rId86"/>
    <p:sldId id="1309" r:id="rId87"/>
    <p:sldId id="1310" r:id="rId88"/>
    <p:sldId id="1311" r:id="rId89"/>
    <p:sldId id="1312" r:id="rId90"/>
    <p:sldId id="1313" r:id="rId91"/>
    <p:sldId id="1316" r:id="rId92"/>
    <p:sldId id="1317" r:id="rId93"/>
    <p:sldId id="1318" r:id="rId94"/>
    <p:sldId id="1319" r:id="rId95"/>
    <p:sldId id="1314" r:id="rId96"/>
    <p:sldId id="1291" r:id="rId97"/>
    <p:sldId id="1245" r:id="rId98"/>
    <p:sldId id="1246" r:id="rId99"/>
    <p:sldId id="1241" r:id="rId100"/>
  </p:sldIdLst>
  <p:sldSz cx="9902825" cy="6858000"/>
  <p:notesSz cx="6858000" cy="10013950"/>
  <p:defaultTextStyle>
    <a:defPPr>
      <a:defRPr lang="it-IT"/>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689">
          <p15:clr>
            <a:srgbClr val="A4A3A4"/>
          </p15:clr>
        </p15:guide>
        <p15:guide id="2" orient="horz" pos="4197">
          <p15:clr>
            <a:srgbClr val="A4A3A4"/>
          </p15:clr>
        </p15:guide>
        <p15:guide id="3" orient="horz" pos="420">
          <p15:clr>
            <a:srgbClr val="A4A3A4"/>
          </p15:clr>
        </p15:guide>
        <p15:guide id="4" orient="horz" pos="4319">
          <p15:clr>
            <a:srgbClr val="A4A3A4"/>
          </p15:clr>
        </p15:guide>
        <p15:guide id="5" orient="horz" pos="2789">
          <p15:clr>
            <a:srgbClr val="A4A3A4"/>
          </p15:clr>
        </p15:guide>
        <p15:guide id="6" orient="horz" pos="3239">
          <p15:clr>
            <a:srgbClr val="A4A3A4"/>
          </p15:clr>
        </p15:guide>
        <p15:guide id="7" pos="3019">
          <p15:clr>
            <a:srgbClr val="A4A3A4"/>
          </p15:clr>
        </p15:guide>
        <p15:guide id="8" pos="6074">
          <p15:clr>
            <a:srgbClr val="A4A3A4"/>
          </p15:clr>
        </p15:guide>
        <p15:guide id="9" pos="5716">
          <p15:clr>
            <a:srgbClr val="A4A3A4"/>
          </p15:clr>
        </p15:guide>
        <p15:guide id="10" pos="371">
          <p15:clr>
            <a:srgbClr val="A4A3A4"/>
          </p15:clr>
        </p15:guide>
        <p15:guide id="11" pos="3121">
          <p15:clr>
            <a:srgbClr val="A4A3A4"/>
          </p15:clr>
        </p15:guide>
        <p15:guide id="12" pos="5990">
          <p15:clr>
            <a:srgbClr val="A4A3A4"/>
          </p15:clr>
        </p15:guide>
        <p15:guide id="13" pos="5429">
          <p15:clr>
            <a:srgbClr val="A4A3A4"/>
          </p15:clr>
        </p15:guide>
      </p15:sldGuideLst>
    </p:ext>
    <p:ext uri="{2D200454-40CA-4A62-9FC3-DE9A4176ACB9}">
      <p15:notesGuideLst xmlns:p15="http://schemas.microsoft.com/office/powerpoint/2012/main">
        <p15:guide id="1" orient="horz" pos="315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EFFFF"/>
    <a:srgbClr val="BFBFBF"/>
    <a:srgbClr val="000000"/>
    <a:srgbClr val="00B800"/>
    <a:srgbClr val="E6E6E6"/>
    <a:srgbClr val="000001"/>
    <a:srgbClr val="131313"/>
    <a:srgbClr val="3B3B3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0" autoAdjust="0"/>
    <p:restoredTop sz="88781" autoAdjust="0"/>
  </p:normalViewPr>
  <p:slideViewPr>
    <p:cSldViewPr snapToGrid="0" showGuides="1">
      <p:cViewPr>
        <p:scale>
          <a:sx n="80" d="100"/>
          <a:sy n="80" d="100"/>
        </p:scale>
        <p:origin x="1445" y="19"/>
      </p:cViewPr>
      <p:guideLst>
        <p:guide orient="horz" pos="689"/>
        <p:guide orient="horz" pos="4197"/>
        <p:guide orient="horz" pos="420"/>
        <p:guide orient="horz" pos="4319"/>
        <p:guide orient="horz" pos="2789"/>
        <p:guide orient="horz" pos="3239"/>
        <p:guide pos="3019"/>
        <p:guide pos="6074"/>
        <p:guide pos="5716"/>
        <p:guide pos="371"/>
        <p:guide pos="3121"/>
        <p:guide pos="5990"/>
        <p:guide pos="54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showGuides="1">
      <p:cViewPr varScale="1">
        <p:scale>
          <a:sx n="59" d="100"/>
          <a:sy n="59" d="100"/>
        </p:scale>
        <p:origin x="-2496" y="-78"/>
      </p:cViewPr>
      <p:guideLst>
        <p:guide orient="horz" pos="3154"/>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5010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65539" name="Rectangle 3"/>
          <p:cNvSpPr>
            <a:spLocks noGrp="1" noChangeArrowheads="1"/>
          </p:cNvSpPr>
          <p:nvPr>
            <p:ph type="dt" sz="quarter" idx="1"/>
          </p:nvPr>
        </p:nvSpPr>
        <p:spPr bwMode="auto">
          <a:xfrm>
            <a:off x="3886200" y="0"/>
            <a:ext cx="2971800" cy="5010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endParaRPr lang="en-US"/>
          </a:p>
        </p:txBody>
      </p:sp>
      <p:sp>
        <p:nvSpPr>
          <p:cNvPr id="65540" name="Rectangle 4"/>
          <p:cNvSpPr>
            <a:spLocks noGrp="1" noChangeArrowheads="1"/>
          </p:cNvSpPr>
          <p:nvPr>
            <p:ph type="ftr" sz="quarter" idx="2"/>
          </p:nvPr>
        </p:nvSpPr>
        <p:spPr bwMode="auto">
          <a:xfrm>
            <a:off x="0" y="9512912"/>
            <a:ext cx="2971800" cy="50103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65541" name="Rectangle 5"/>
          <p:cNvSpPr>
            <a:spLocks noGrp="1" noChangeArrowheads="1"/>
          </p:cNvSpPr>
          <p:nvPr>
            <p:ph type="sldNum" sz="quarter" idx="3"/>
          </p:nvPr>
        </p:nvSpPr>
        <p:spPr bwMode="auto">
          <a:xfrm>
            <a:off x="3886200" y="9512912"/>
            <a:ext cx="2971800" cy="50103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fld id="{FDFA30E1-FA65-498F-B3EF-F445D0EB4C10}" type="slidenum">
              <a:rPr lang="it-IT"/>
              <a:pPr>
                <a:defRPr/>
              </a:pPr>
              <a:t>‹#›</a:t>
            </a:fld>
            <a:endParaRPr lang="it-IT"/>
          </a:p>
        </p:txBody>
      </p:sp>
    </p:spTree>
    <p:extLst>
      <p:ext uri="{BB962C8B-B14F-4D97-AF65-F5344CB8AC3E}">
        <p14:creationId xmlns:p14="http://schemas.microsoft.com/office/powerpoint/2010/main" val="1778341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501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501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719138" y="750888"/>
            <a:ext cx="5419725" cy="37544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757311"/>
            <a:ext cx="5029200" cy="4505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3078" name="Rectangle 6"/>
          <p:cNvSpPr>
            <a:spLocks noGrp="1" noChangeArrowheads="1"/>
          </p:cNvSpPr>
          <p:nvPr>
            <p:ph type="ftr" sz="quarter" idx="4"/>
          </p:nvPr>
        </p:nvSpPr>
        <p:spPr bwMode="auto">
          <a:xfrm>
            <a:off x="0" y="9512912"/>
            <a:ext cx="2971800" cy="50103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9512912"/>
            <a:ext cx="2971800" cy="50103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fld id="{DB9C65BF-27CC-40C3-85C9-1655C28BD25B}" type="slidenum">
              <a:rPr lang="it-IT"/>
              <a:pPr>
                <a:defRPr/>
              </a:pPr>
              <a:t>‹#›</a:t>
            </a:fld>
            <a:endParaRPr lang="it-IT"/>
          </a:p>
        </p:txBody>
      </p:sp>
    </p:spTree>
    <p:extLst>
      <p:ext uri="{BB962C8B-B14F-4D97-AF65-F5344CB8AC3E}">
        <p14:creationId xmlns:p14="http://schemas.microsoft.com/office/powerpoint/2010/main" val="1757713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1-Click#cite_note-2" TargetMode="External"/><Relationship Id="rId13" Type="http://schemas.openxmlformats.org/officeDocument/2006/relationships/hyperlink" Target="http://en.wikipedia.org/wiki/1-Click#cite_note-4" TargetMode="External"/><Relationship Id="rId18" Type="http://schemas.openxmlformats.org/officeDocument/2006/relationships/hyperlink" Target="http://en.wikipedia.org/wiki/1-Click#cite_note-8" TargetMode="External"/><Relationship Id="rId26" Type="http://schemas.openxmlformats.org/officeDocument/2006/relationships/hyperlink" Target="http://en.wikipedia.org/wiki/1-Click#cite_note-multiref1-12" TargetMode="External"/><Relationship Id="rId39" Type="http://schemas.openxmlformats.org/officeDocument/2006/relationships/hyperlink" Target="http://en.wikipedia.org/wiki/1-Click#cite_note-19" TargetMode="External"/><Relationship Id="rId3" Type="http://schemas.openxmlformats.org/officeDocument/2006/relationships/hyperlink" Target="http://en.wikipedia.org/w/index.php?title=1-Click&amp;action=edit&amp;section=1" TargetMode="External"/><Relationship Id="rId21" Type="http://schemas.openxmlformats.org/officeDocument/2006/relationships/hyperlink" Target="http://en.wikipedia.org/wiki/1-Click#cite_note-epo-10" TargetMode="External"/><Relationship Id="rId34" Type="http://schemas.openxmlformats.org/officeDocument/2006/relationships/hyperlink" Target="http://en.wikipedia.org/wiki/Preliminary_injunction" TargetMode="External"/><Relationship Id="rId7" Type="http://schemas.openxmlformats.org/officeDocument/2006/relationships/hyperlink" Target="http://en.wikipedia.org/wiki/Reexamination" TargetMode="External"/><Relationship Id="rId12" Type="http://schemas.openxmlformats.org/officeDocument/2006/relationships/hyperlink" Target="http://en.wikipedia.org/wiki/Office_action" TargetMode="External"/><Relationship Id="rId17" Type="http://schemas.openxmlformats.org/officeDocument/2006/relationships/hyperlink" Target="http://en.wikipedia.org/wiki/1-Click#cite_note-7" TargetMode="External"/><Relationship Id="rId25" Type="http://schemas.openxmlformats.org/officeDocument/2006/relationships/hyperlink" Target="http://en.wikipedia.org/wiki/Apple_Inc." TargetMode="External"/><Relationship Id="rId33" Type="http://schemas.openxmlformats.org/officeDocument/2006/relationships/hyperlink" Target="http://en.wikipedia.org/wiki/Barnes_%26_Noble" TargetMode="External"/><Relationship Id="rId38" Type="http://schemas.openxmlformats.org/officeDocument/2006/relationships/hyperlink" Target="http://en.wikipedia.org/wiki/1-Click#cite_note-18" TargetMode="External"/><Relationship Id="rId2" Type="http://schemas.openxmlformats.org/officeDocument/2006/relationships/slide" Target="../slides/slide48.xml"/><Relationship Id="rId16" Type="http://schemas.openxmlformats.org/officeDocument/2006/relationships/hyperlink" Target="http://en.wikipedia.org/wiki/1-Click#cite_note-6" TargetMode="External"/><Relationship Id="rId20" Type="http://schemas.openxmlformats.org/officeDocument/2006/relationships/hyperlink" Target="http://en.wikipedia.org/wiki/1-Click#cite_note-epodeny-9" TargetMode="External"/><Relationship Id="rId29" Type="http://schemas.openxmlformats.org/officeDocument/2006/relationships/hyperlink" Target="http://en.wikipedia.org/wiki/1-Click#cite_note-multiref2-14" TargetMode="External"/><Relationship Id="rId41" Type="http://schemas.openxmlformats.org/officeDocument/2006/relationships/hyperlink" Target="http://en.wikipedia.org/wiki/1-Click#cite_note-20" TargetMode="External"/><Relationship Id="rId1" Type="http://schemas.openxmlformats.org/officeDocument/2006/relationships/notesMaster" Target="../notesMasters/notesMaster1.xml"/><Relationship Id="rId6" Type="http://schemas.openxmlformats.org/officeDocument/2006/relationships/hyperlink" Target="http://en.wikipedia.org/wiki/Amazon.com" TargetMode="External"/><Relationship Id="rId11" Type="http://schemas.openxmlformats.org/officeDocument/2006/relationships/hyperlink" Target="http://en.wikipedia.org/wiki/Electronic_cash" TargetMode="External"/><Relationship Id="rId24" Type="http://schemas.openxmlformats.org/officeDocument/2006/relationships/hyperlink" Target="http://en.wikipedia.org/w/index.php?title=1-Click&amp;action=edit&amp;section=3" TargetMode="External"/><Relationship Id="rId32" Type="http://schemas.openxmlformats.org/officeDocument/2006/relationships/hyperlink" Target="http://en.wikipedia.org/w/index.php?title=1-Click&amp;action=edit&amp;section=4" TargetMode="External"/><Relationship Id="rId37" Type="http://schemas.openxmlformats.org/officeDocument/2006/relationships/hyperlink" Target="http://en.wikipedia.org/wiki/1-Click#cite_note-17" TargetMode="External"/><Relationship Id="rId40" Type="http://schemas.openxmlformats.org/officeDocument/2006/relationships/hyperlink" Target="http://en.wikipedia.org/wiki/Free_Software_Foundation" TargetMode="External"/><Relationship Id="rId5" Type="http://schemas.openxmlformats.org/officeDocument/2006/relationships/hyperlink" Target="http://worldwide.espacenet.com/textdoc?DB=EPODOC&amp;IDX=US5960411" TargetMode="External"/><Relationship Id="rId15" Type="http://schemas.openxmlformats.org/officeDocument/2006/relationships/hyperlink" Target="http://en.wikipedia.org/wiki/1-Click#cite_note-5" TargetMode="External"/><Relationship Id="rId23" Type="http://schemas.openxmlformats.org/officeDocument/2006/relationships/hyperlink" Target="http://en.wikipedia.org/w/index.php?title=1-Click&amp;action=edit&amp;section=2" TargetMode="External"/><Relationship Id="rId28" Type="http://schemas.openxmlformats.org/officeDocument/2006/relationships/hyperlink" Target="http://en.wikipedia.org/wiki/ITunes_Store" TargetMode="External"/><Relationship Id="rId36" Type="http://schemas.openxmlformats.org/officeDocument/2006/relationships/hyperlink" Target="http://en.wikipedia.org/wiki/Design_around" TargetMode="External"/><Relationship Id="rId10" Type="http://schemas.openxmlformats.org/officeDocument/2006/relationships/hyperlink" Target="http://en.wikipedia.org/wiki/Prior_art" TargetMode="External"/><Relationship Id="rId19" Type="http://schemas.openxmlformats.org/officeDocument/2006/relationships/hyperlink" Target="http://en.wikipedia.org/wiki/European_Patent_Office" TargetMode="External"/><Relationship Id="rId31" Type="http://schemas.openxmlformats.org/officeDocument/2006/relationships/hyperlink" Target="http://en.wikipedia.org/wiki/1-Click#cite_note-multiref3-15" TargetMode="External"/><Relationship Id="rId4" Type="http://schemas.openxmlformats.org/officeDocument/2006/relationships/hyperlink" Target="http://en.wikipedia.org/wiki/United_States_Patent_and_Trademark_Office" TargetMode="External"/><Relationship Id="rId9" Type="http://schemas.openxmlformats.org/officeDocument/2006/relationships/hyperlink" Target="http://en.wikipedia.org/wiki/1-Click#cite_note-3" TargetMode="External"/><Relationship Id="rId14" Type="http://schemas.openxmlformats.org/officeDocument/2006/relationships/hyperlink" Target="http://en.wikipedia.org/wiki/Patent_examiner" TargetMode="External"/><Relationship Id="rId22" Type="http://schemas.openxmlformats.org/officeDocument/2006/relationships/hyperlink" Target="http://en.wikipedia.org/wiki/1-Click#cite_note-11" TargetMode="External"/><Relationship Id="rId27" Type="http://schemas.openxmlformats.org/officeDocument/2006/relationships/hyperlink" Target="http://en.wikipedia.org/wiki/1-Click#cite_note-13" TargetMode="External"/><Relationship Id="rId30" Type="http://schemas.openxmlformats.org/officeDocument/2006/relationships/hyperlink" Target="http://en.wikipedia.org/wiki/IPhoto" TargetMode="External"/><Relationship Id="rId35" Type="http://schemas.openxmlformats.org/officeDocument/2006/relationships/hyperlink" Target="http://en.wikipedia.org/wiki/1-Click#cite_note-1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BEEEEEE0-4006-4428-9AD7-6B41B615A16D}" type="slidenum">
              <a:rPr lang="it-IT" smtClean="0"/>
              <a:pPr/>
              <a:t>5</a:t>
            </a:fld>
            <a:endParaRPr lang="it-IT"/>
          </a:p>
        </p:txBody>
      </p:sp>
    </p:spTree>
    <p:extLst>
      <p:ext uri="{BB962C8B-B14F-4D97-AF65-F5344CB8AC3E}">
        <p14:creationId xmlns:p14="http://schemas.microsoft.com/office/powerpoint/2010/main" val="77309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DB9C65BF-27CC-40C3-85C9-1655C28BD25B}" type="slidenum">
              <a:rPr lang="it-IT" smtClean="0"/>
              <a:pPr>
                <a:defRPr/>
              </a:pPr>
              <a:t>27</a:t>
            </a:fld>
            <a:endParaRPr lang="it-IT"/>
          </a:p>
        </p:txBody>
      </p:sp>
    </p:spTree>
    <p:extLst>
      <p:ext uri="{BB962C8B-B14F-4D97-AF65-F5344CB8AC3E}">
        <p14:creationId xmlns:p14="http://schemas.microsoft.com/office/powerpoint/2010/main" val="347073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Nel medesimo periodo, il titolare del brevetto o della privativa può attivare tutte le azioni in tutela dei propri diritti esclusivi.</a:t>
            </a:r>
            <a:br>
              <a:rPr lang="it-IT" dirty="0" smtClean="0"/>
            </a:br>
            <a:r>
              <a:rPr lang="it-IT" dirty="0" smtClean="0"/>
              <a:t>Ma se questo si riferisce alla vita legale di un brevetto, la vita commerciale o economica dello stesso prevede la possibilità di concessione di licenze, di vendita e altre modalità di sfruttamento, che il titolare dei diritti deve regolarmente notificare; come pure, se la tecnologia coperta diventa obsoleta, se non può essere commercializzata o se il prodotto su cui si basa non riscontra successo nel mercato, il titolare del brevetto può decidere di non rinnovarlo, lasciando che esso perda validità prima della scadenza del termine di protezione e rendendo il trovato libero da vincoli di produzione e di commercializzazione da parte di terzi. </a:t>
            </a:r>
            <a:br>
              <a:rPr lang="it-IT" dirty="0" smtClean="0"/>
            </a:br>
            <a:r>
              <a:rPr lang="it-IT" dirty="0" smtClean="0"/>
              <a:t>Insomma, qualsiasi cambiamento intercorra nella vita di un brevetto deve essere tracciato, secondo modalità </a:t>
            </a:r>
            <a:endParaRPr lang="it-IT" dirty="0"/>
          </a:p>
        </p:txBody>
      </p:sp>
      <p:sp>
        <p:nvSpPr>
          <p:cNvPr id="4" name="Slide Number Placeholder 3"/>
          <p:cNvSpPr>
            <a:spLocks noGrp="1"/>
          </p:cNvSpPr>
          <p:nvPr>
            <p:ph type="sldNum" sz="quarter" idx="10"/>
          </p:nvPr>
        </p:nvSpPr>
        <p:spPr/>
        <p:txBody>
          <a:bodyPr/>
          <a:lstStyle/>
          <a:p>
            <a:pPr>
              <a:defRPr/>
            </a:pPr>
            <a:fld id="{DB9C65BF-27CC-40C3-85C9-1655C28BD25B}" type="slidenum">
              <a:rPr lang="it-IT" smtClean="0"/>
              <a:pPr>
                <a:defRPr/>
              </a:pPr>
              <a:t>41</a:t>
            </a:fld>
            <a:endParaRPr lang="it-IT"/>
          </a:p>
        </p:txBody>
      </p:sp>
    </p:spTree>
    <p:extLst>
      <p:ext uri="{BB962C8B-B14F-4D97-AF65-F5344CB8AC3E}">
        <p14:creationId xmlns:p14="http://schemas.microsoft.com/office/powerpoint/2010/main" val="67223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Patent[</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3" tooltip="Edit section: Patent"/>
              </a:rPr>
              <a:t>edit</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a:t>
            </a:r>
          </a:p>
          <a:p>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The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4" tooltip="United States Patent and Trademark Office"/>
              </a:rPr>
              <a:t>United States Patent and Trademark Office</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(USPTO) issued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5"/>
              </a:rPr>
              <a:t>US 5960411</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for this technique to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6" tooltip="Amazon.com"/>
              </a:rPr>
              <a:t>Amazon.com</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in September 1999. Amazon.com also owns the "1-Click" trademark.</a:t>
            </a:r>
          </a:p>
          <a:p>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On May 12, 2006, the USPTO ordered a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7" tooltip="Reexamination"/>
              </a:rPr>
              <a:t>reexamination</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8"/>
              </a:rPr>
              <a:t>[2]</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of the "One-Click" patent, based on a request filed by Peter </a:t>
            </a:r>
            <a:r>
              <a:rPr lang="en-US" sz="1200" b="0" i="0" kern="1200" dirty="0" err="1" smtClean="0">
                <a:solidFill>
                  <a:schemeClr val="tx1"/>
                </a:solidFill>
                <a:effectLst/>
                <a:latin typeface="Arial" pitchFamily="-110" charset="0"/>
                <a:ea typeface="ＭＳ Ｐゴシック" pitchFamily="-110" charset="-128"/>
                <a:cs typeface="ＭＳ Ｐゴシック" pitchFamily="-110" charset="-128"/>
              </a:rPr>
              <a:t>Calveley</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9"/>
              </a:rPr>
              <a:t>[3]</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b="0" i="0" kern="1200" dirty="0" err="1" smtClean="0">
                <a:solidFill>
                  <a:schemeClr val="tx1"/>
                </a:solidFill>
                <a:effectLst/>
                <a:latin typeface="Arial" pitchFamily="-110" charset="0"/>
                <a:ea typeface="ＭＳ Ｐゴシック" pitchFamily="-110" charset="-128"/>
                <a:cs typeface="ＭＳ Ｐゴシック" pitchFamily="-110" charset="-128"/>
              </a:rPr>
              <a:t>Calveley</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cited as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10" tooltip="Prior art"/>
              </a:rPr>
              <a:t>prior art</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an earlier e-commerce patent and the </a:t>
            </a:r>
            <a:r>
              <a:rPr lang="en-US" sz="1200" b="0" i="0" kern="1200" dirty="0" err="1" smtClean="0">
                <a:solidFill>
                  <a:schemeClr val="tx1"/>
                </a:solidFill>
                <a:effectLst/>
                <a:latin typeface="Arial" pitchFamily="-110" charset="0"/>
                <a:ea typeface="ＭＳ Ｐゴシック" pitchFamily="-110" charset="-128"/>
                <a:cs typeface="ＭＳ Ｐゴシック" pitchFamily="-110" charset="-128"/>
              </a:rPr>
              <a:t>Digicash</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11" tooltip="Electronic cash"/>
              </a:rPr>
              <a:t>electronic cash</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system.</a:t>
            </a:r>
          </a:p>
          <a:p>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On October 9, 2007, the USPTO issued an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12" tooltip="Office action"/>
              </a:rPr>
              <a:t>office action</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in the reexamination which confirmed the patentability of claims 6 to 10 of the patent.</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13"/>
              </a:rPr>
              <a:t>[4]</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The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14" tooltip="Patent examiner"/>
              </a:rPr>
              <a:t>patent examiner</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however, rejected claims 1 to 5 and 11 to 26. In November 2007, Amazon responded by amending the broadest claims (1 and 11) to restrict them to a shopping cart model of commerce. They have also submitted several hundred references for the examiner to consider.</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15"/>
              </a:rPr>
              <a:t>[5]</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In March 2010, the revised patent was confirmed.</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16"/>
              </a:rPr>
              <a:t>[6]</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17"/>
              </a:rPr>
              <a:t>[7]</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18"/>
              </a:rPr>
              <a:t>[8]</a:t>
            </a:r>
            <a:endParaRPr lang="en-US" sz="1200" b="0" i="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In Europe, a patent application on 1-Click ordering was filed with the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19" tooltip="European Patent Office"/>
              </a:rPr>
              <a:t>European Patent Office</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but denied</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20"/>
              </a:rPr>
              <a:t>[9]</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A gift-ordering patent was granted in 2003, but revoked in 2007.</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21"/>
              </a:rPr>
              <a:t>[10]</a:t>
            </a:r>
            <a:endParaRPr lang="en-US" sz="1200" b="0" i="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In Canada, the Federal Court of Canada held that the One click patent could not be rejected as a pure business method since it had a physical effect. The Court remanded the application to the Canadian patent office for a reexamination.</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22"/>
              </a:rPr>
              <a:t>[11]</a:t>
            </a:r>
            <a:endParaRPr lang="en-US" sz="1200" b="0" i="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Licensing[</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23" tooltip="Edit section: Licensing"/>
              </a:rPr>
              <a:t>edit</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a:t>
            </a:r>
          </a:p>
          <a:p>
            <a:r>
              <a:rPr lang="en-US" sz="1200" b="1" i="0" kern="1200" dirty="0" smtClean="0">
                <a:solidFill>
                  <a:schemeClr val="tx1"/>
                </a:solidFill>
                <a:effectLst/>
                <a:latin typeface="Arial" pitchFamily="-110" charset="0"/>
                <a:ea typeface="ＭＳ Ｐゴシック" pitchFamily="-110" charset="-128"/>
                <a:cs typeface="ＭＳ Ｐゴシック" pitchFamily="-110" charset="-128"/>
              </a:rPr>
              <a:t>Apple Inc.</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24" tooltip="Edit section: Apple Inc."/>
              </a:rPr>
              <a:t>edit</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a:t>
            </a:r>
            <a:endParaRPr lang="en-US" sz="1200" b="1" i="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Amazon.com in 2000 licensed 1-Click ordering to Apple Computer (now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25" tooltip="Apple Inc."/>
              </a:rPr>
              <a:t>Apple Inc.</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for use on its online store.</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26"/>
              </a:rPr>
              <a:t>[12]</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27"/>
              </a:rPr>
              <a:t>[13]</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Apple subsequently added 1-Click ordering to the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28" tooltip="ITunes Store"/>
              </a:rPr>
              <a:t>iTunes Store</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29"/>
              </a:rPr>
              <a:t>[14]</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and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30" tooltip="IPhoto"/>
              </a:rPr>
              <a:t>iPhoto</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31"/>
              </a:rPr>
              <a:t>[15]</a:t>
            </a:r>
            <a:endParaRPr lang="en-US" sz="1200" b="0" i="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1" i="0" kern="1200" dirty="0" smtClean="0">
                <a:solidFill>
                  <a:schemeClr val="tx1"/>
                </a:solidFill>
                <a:effectLst/>
                <a:latin typeface="Arial" pitchFamily="-110" charset="0"/>
                <a:ea typeface="ＭＳ Ｐゴシック" pitchFamily="-110" charset="-128"/>
                <a:cs typeface="ＭＳ Ｐゴシック" pitchFamily="-110" charset="-128"/>
              </a:rPr>
              <a:t>Barnes &amp; Noble</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32" tooltip="Edit section: Barnes &amp; Noble"/>
              </a:rPr>
              <a:t>edit</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a:t>
            </a:r>
            <a:endParaRPr lang="en-US" sz="1200" b="1" i="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Amazon filed a patent infringement lawsuit in October 1999 in response to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33" tooltip="Barnes &amp; Noble"/>
              </a:rPr>
              <a:t>Barnes &amp; Noble</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offering a 1-Click ordering option called "Express Lane." After reviewing the evidence, a judge issued a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34" tooltip="Preliminary injunction"/>
              </a:rPr>
              <a:t>preliminary injunction</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ordering Barnes &amp; Noble to stop offering Express Lane until the case was settled.</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35"/>
              </a:rPr>
              <a:t>[16]</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Barnes &amp; Noble had developed a way </a:t>
            </a:r>
            <a:r>
              <a:rPr lang="en-US" sz="1200" b="0" i="0" kern="1200" dirty="0" err="1" smtClean="0">
                <a:solidFill>
                  <a:schemeClr val="tx1"/>
                </a:solidFill>
                <a:effectLst/>
                <a:latin typeface="Arial" pitchFamily="-110" charset="0"/>
                <a:ea typeface="ＭＳ Ｐゴシック" pitchFamily="-110" charset="-128"/>
                <a:cs typeface="ＭＳ Ｐゴシック" pitchFamily="-110" charset="-128"/>
              </a:rPr>
              <a:t>to</a:t>
            </a:r>
            <a:r>
              <a:rPr lang="en-US" sz="1200" b="0" i="0" u="none" strike="noStrike" kern="1200" dirty="0" err="1" smtClean="0">
                <a:solidFill>
                  <a:schemeClr val="tx1"/>
                </a:solidFill>
                <a:effectLst/>
                <a:latin typeface="Arial" pitchFamily="-110" charset="0"/>
                <a:ea typeface="ＭＳ Ｐゴシック" pitchFamily="-110" charset="-128"/>
                <a:cs typeface="ＭＳ Ｐゴシック" pitchFamily="-110" charset="-128"/>
                <a:hlinkClick r:id="rId36" tooltip="Design around"/>
              </a:rPr>
              <a:t>design</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36" tooltip="Design around"/>
              </a:rPr>
              <a:t> around</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the patent by requiring shoppers to make a second click to confirm their purchase.</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37"/>
              </a:rPr>
              <a:t>[17]</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38"/>
              </a:rPr>
              <a:t>[18]</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The lawsuit was settled in 2002. The terms of the settlement, including whether or not Barnes &amp; Noble took a license to the patent or paid any money to Amazon, were not disclosed.</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39"/>
              </a:rPr>
              <a:t>[19]</a:t>
            </a:r>
            <a:endParaRPr lang="en-US" sz="1200" b="0" i="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In response to the lawsuit, the </a:t>
            </a: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hlinkClick r:id="rId40" tooltip="Free Software Foundation"/>
              </a:rPr>
              <a:t>Free Software Foundation</a:t>
            </a:r>
            <a:r>
              <a:rPr lang="en-US" sz="1200" b="0" i="0" kern="1200" dirty="0" smtClean="0">
                <a:solidFill>
                  <a:schemeClr val="tx1"/>
                </a:solidFill>
                <a:effectLst/>
                <a:latin typeface="Arial" pitchFamily="-110" charset="0"/>
                <a:ea typeface="ＭＳ Ｐゴシック" pitchFamily="-110" charset="-128"/>
                <a:cs typeface="ＭＳ Ｐゴシック" pitchFamily="-110" charset="-128"/>
              </a:rPr>
              <a:t> urged a boycott of Amazon.com. The boycott was lifted in September 2002.</a:t>
            </a:r>
            <a:r>
              <a:rPr lang="en-US" sz="1200" b="0" i="0" u="none" strike="noStrike" kern="1200" baseline="30000" dirty="0" smtClean="0">
                <a:solidFill>
                  <a:schemeClr val="tx1"/>
                </a:solidFill>
                <a:effectLst/>
                <a:latin typeface="Arial" pitchFamily="-110" charset="0"/>
                <a:ea typeface="ＭＳ Ｐゴシック" pitchFamily="-110" charset="-128"/>
                <a:cs typeface="ＭＳ Ｐゴシック" pitchFamily="-110" charset="-128"/>
                <a:hlinkClick r:id="rId41"/>
              </a:rPr>
              <a:t>[20]</a:t>
            </a:r>
            <a:endParaRPr lang="en-US" sz="1200" b="0" i="0" kern="1200" dirty="0" smtClean="0">
              <a:solidFill>
                <a:schemeClr val="tx1"/>
              </a:solidFill>
              <a:effectLst/>
              <a:latin typeface="Arial" pitchFamily="-110" charset="0"/>
              <a:ea typeface="ＭＳ Ｐゴシック" pitchFamily="-110" charset="-128"/>
              <a:cs typeface="ＭＳ Ｐゴシック" pitchFamily="-110" charset="-128"/>
            </a:endParaRPr>
          </a:p>
          <a:p>
            <a:endParaRPr lang="it-IT" dirty="0"/>
          </a:p>
        </p:txBody>
      </p:sp>
      <p:sp>
        <p:nvSpPr>
          <p:cNvPr id="4" name="Slide Number Placeholder 3"/>
          <p:cNvSpPr>
            <a:spLocks noGrp="1"/>
          </p:cNvSpPr>
          <p:nvPr>
            <p:ph type="sldNum" sz="quarter" idx="10"/>
          </p:nvPr>
        </p:nvSpPr>
        <p:spPr/>
        <p:txBody>
          <a:bodyPr/>
          <a:lstStyle/>
          <a:p>
            <a:pPr>
              <a:defRPr/>
            </a:pPr>
            <a:fld id="{DB9C65BF-27CC-40C3-85C9-1655C28BD25B}" type="slidenum">
              <a:rPr lang="it-IT" smtClean="0"/>
              <a:pPr>
                <a:defRPr/>
              </a:pPr>
              <a:t>48</a:t>
            </a:fld>
            <a:endParaRPr lang="it-IT"/>
          </a:p>
        </p:txBody>
      </p:sp>
    </p:spTree>
    <p:extLst>
      <p:ext uri="{BB962C8B-B14F-4D97-AF65-F5344CB8AC3E}">
        <p14:creationId xmlns:p14="http://schemas.microsoft.com/office/powerpoint/2010/main" val="953516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pic>
        <p:nvPicPr>
          <p:cNvPr id="1026" name="Picture 2" descr="C:\MARKETING\PROGETTI\PPT REPLY TEMPLATE\elements\Nastri\nastro_verde.png"/>
          <p:cNvPicPr>
            <a:picLocks noChangeAspect="1" noChangeArrowheads="1"/>
          </p:cNvPicPr>
          <p:nvPr/>
        </p:nvPicPr>
        <p:blipFill>
          <a:blip r:embed="rId2"/>
          <a:stretch>
            <a:fillRect/>
          </a:stretch>
        </p:blipFill>
        <p:spPr bwMode="auto">
          <a:xfrm>
            <a:off x="0" y="1306512"/>
            <a:ext cx="9903599" cy="6905205"/>
          </a:xfrm>
          <a:prstGeom prst="rect">
            <a:avLst/>
          </a:prstGeom>
          <a:noFill/>
        </p:spPr>
      </p:pic>
      <p:sp>
        <p:nvSpPr>
          <p:cNvPr id="8" name="Text Placeholder 7"/>
          <p:cNvSpPr>
            <a:spLocks noGrp="1"/>
          </p:cNvSpPr>
          <p:nvPr>
            <p:ph type="body" sz="quarter" idx="12" hasCustomPrompt="1"/>
          </p:nvPr>
        </p:nvSpPr>
        <p:spPr>
          <a:xfrm>
            <a:off x="601663" y="2505075"/>
            <a:ext cx="9021762" cy="506910"/>
          </a:xfrm>
          <a:prstGeom prst="rect">
            <a:avLst/>
          </a:prstGeom>
        </p:spPr>
        <p:txBody>
          <a:bodyPr/>
          <a:lstStyle>
            <a:lvl1pPr algn="r">
              <a:buFont typeface="Arial" pitchFamily="34" charset="0"/>
              <a:buNone/>
              <a:defRPr sz="2800" baseline="0">
                <a:solidFill>
                  <a:schemeClr val="tx1"/>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smtClean="0"/>
              <a:t>Click to edit Master text styles</a:t>
            </a:r>
            <a:endParaRPr lang="it-IT" dirty="0" smtClean="0"/>
          </a:p>
        </p:txBody>
      </p:sp>
      <p:sp>
        <p:nvSpPr>
          <p:cNvPr id="9" name="Text Placeholder 7"/>
          <p:cNvSpPr>
            <a:spLocks noGrp="1"/>
          </p:cNvSpPr>
          <p:nvPr>
            <p:ph type="body" sz="quarter" idx="13" hasCustomPrompt="1"/>
          </p:nvPr>
        </p:nvSpPr>
        <p:spPr>
          <a:xfrm>
            <a:off x="4981433" y="3312579"/>
            <a:ext cx="4644264" cy="506910"/>
          </a:xfrm>
          <a:prstGeom prst="rect">
            <a:avLst/>
          </a:prstGeom>
        </p:spPr>
        <p:txBody>
          <a:bodyPr/>
          <a:lstStyle>
            <a:lvl1pPr algn="r">
              <a:buFont typeface="Arial" pitchFamily="34" charset="0"/>
              <a:buNone/>
              <a:defRPr sz="2000">
                <a:solidFill>
                  <a:schemeClr val="tx1"/>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it-IT" dirty="0" smtClean="0"/>
              <a:t>Click </a:t>
            </a:r>
            <a:r>
              <a:rPr lang="it-IT" dirty="0" err="1" smtClean="0"/>
              <a:t>to</a:t>
            </a:r>
            <a:r>
              <a:rPr lang="it-IT" dirty="0" smtClean="0"/>
              <a:t> </a:t>
            </a:r>
            <a:r>
              <a:rPr lang="it-IT" dirty="0" err="1" smtClean="0"/>
              <a:t>edit</a:t>
            </a:r>
            <a:r>
              <a:rPr lang="it-IT" dirty="0" smtClean="0"/>
              <a:t> text</a:t>
            </a:r>
          </a:p>
        </p:txBody>
      </p:sp>
      <p:pic>
        <p:nvPicPr>
          <p:cNvPr id="1027" name="Picture 3" descr="C:\MARKETING\PROGETTI\PPT REPLY TEMPLATE\elements\loghi\Companies\Green\reply.png"/>
          <p:cNvPicPr>
            <a:picLocks noChangeAspect="1" noChangeArrowheads="1"/>
          </p:cNvPicPr>
          <p:nvPr/>
        </p:nvPicPr>
        <p:blipFill>
          <a:blip r:embed="rId3"/>
          <a:stretch>
            <a:fillRect/>
          </a:stretch>
        </p:blipFill>
        <p:spPr bwMode="auto">
          <a:xfrm>
            <a:off x="8452445" y="4862576"/>
            <a:ext cx="1219199" cy="512063"/>
          </a:xfrm>
          <a:prstGeom prst="rect">
            <a:avLst/>
          </a:prstGeom>
          <a:noFill/>
        </p:spPr>
      </p:pic>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424" y="0"/>
            <a:ext cx="8417401" cy="1066800"/>
          </a:xfrm>
          <a:prstGeom prst="rect">
            <a:avLst/>
          </a:prstGeom>
        </p:spPr>
        <p:txBody>
          <a:bodyPr/>
          <a:lstStyle/>
          <a:p>
            <a:r>
              <a:rPr lang="en-US" smtClean="0"/>
              <a:t>Click to edit Master title style</a:t>
            </a:r>
            <a:endParaRPr lang="it-IT"/>
          </a:p>
        </p:txBody>
      </p:sp>
      <p:sp>
        <p:nvSpPr>
          <p:cNvPr id="3" name="Content Placeholder 2"/>
          <p:cNvSpPr>
            <a:spLocks noGrp="1"/>
          </p:cNvSpPr>
          <p:nvPr>
            <p:ph sz="half" idx="1"/>
          </p:nvPr>
        </p:nvSpPr>
        <p:spPr>
          <a:xfrm>
            <a:off x="742712" y="1981200"/>
            <a:ext cx="412617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033936" y="1981200"/>
            <a:ext cx="412617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a:xfrm>
            <a:off x="742712" y="6248400"/>
            <a:ext cx="2063089" cy="457200"/>
          </a:xfrm>
          <a:prstGeom prst="rect">
            <a:avLst/>
          </a:prstGeom>
        </p:spPr>
        <p:txBody>
          <a:bodyPr/>
          <a:lstStyle>
            <a:lvl1pPr>
              <a:defRPr/>
            </a:lvl1pPr>
          </a:lstStyle>
          <a:p>
            <a:endParaRPr lang="it-IT" altLang="it-IT"/>
          </a:p>
        </p:txBody>
      </p:sp>
      <p:sp>
        <p:nvSpPr>
          <p:cNvPr id="6" name="Footer Placeholder 5"/>
          <p:cNvSpPr>
            <a:spLocks noGrp="1"/>
          </p:cNvSpPr>
          <p:nvPr>
            <p:ph type="ftr" sz="quarter" idx="11"/>
          </p:nvPr>
        </p:nvSpPr>
        <p:spPr>
          <a:xfrm>
            <a:off x="3383465" y="6248400"/>
            <a:ext cx="3135895" cy="457200"/>
          </a:xfrm>
          <a:prstGeom prst="rect">
            <a:avLst/>
          </a:prstGeom>
        </p:spPr>
        <p:txBody>
          <a:bodyPr/>
          <a:lstStyle>
            <a:lvl1pPr>
              <a:defRPr/>
            </a:lvl1pPr>
          </a:lstStyle>
          <a:p>
            <a:endParaRPr lang="it-IT" altLang="it-IT"/>
          </a:p>
        </p:txBody>
      </p:sp>
      <p:sp>
        <p:nvSpPr>
          <p:cNvPr id="7" name="Slide Number Placeholder 6"/>
          <p:cNvSpPr>
            <a:spLocks noGrp="1"/>
          </p:cNvSpPr>
          <p:nvPr>
            <p:ph type="sldNum" sz="quarter" idx="12"/>
          </p:nvPr>
        </p:nvSpPr>
        <p:spPr>
          <a:xfrm>
            <a:off x="7097024" y="6248400"/>
            <a:ext cx="2063089" cy="457200"/>
          </a:xfrm>
          <a:prstGeom prst="rect">
            <a:avLst/>
          </a:prstGeom>
        </p:spPr>
        <p:txBody>
          <a:bodyPr/>
          <a:lstStyle>
            <a:lvl1pPr>
              <a:defRPr/>
            </a:lvl1pPr>
          </a:lstStyle>
          <a:p>
            <a:fld id="{23ECE1A3-EDD3-4FD5-9D53-F31B4ABF0B51}" type="slidenum">
              <a:rPr lang="it-IT" altLang="it-IT"/>
              <a:pPr/>
              <a:t>‹#›</a:t>
            </a:fld>
            <a:endParaRPr lang="it-IT" altLang="it-IT"/>
          </a:p>
        </p:txBody>
      </p:sp>
    </p:spTree>
    <p:extLst>
      <p:ext uri="{BB962C8B-B14F-4D97-AF65-F5344CB8AC3E}">
        <p14:creationId xmlns:p14="http://schemas.microsoft.com/office/powerpoint/2010/main" val="27803902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a:prstGeom prst="rect">
            <a:avLst/>
          </a:prstGeom>
        </p:spPr>
        <p:txBody>
          <a:bodyPr/>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82638" y="2906713"/>
            <a:ext cx="8416925"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10572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Empty">
    <p:spTree>
      <p:nvGrpSpPr>
        <p:cNvPr id="1" name=""/>
        <p:cNvGrpSpPr/>
        <p:nvPr/>
      </p:nvGrpSpPr>
      <p:grpSpPr>
        <a:xfrm>
          <a:off x="0" y="0"/>
          <a:ext cx="0" cy="0"/>
          <a:chOff x="0" y="0"/>
          <a:chExt cx="0" cy="0"/>
        </a:xfrm>
      </p:grpSpPr>
      <p:sp>
        <p:nvSpPr>
          <p:cNvPr id="8" name="Titolo 1"/>
          <p:cNvSpPr>
            <a:spLocks noGrp="1"/>
          </p:cNvSpPr>
          <p:nvPr>
            <p:ph type="title"/>
          </p:nvPr>
        </p:nvSpPr>
        <p:spPr>
          <a:xfrm>
            <a:off x="600361" y="249386"/>
            <a:ext cx="9055108" cy="583127"/>
          </a:xfrm>
          <a:prstGeom prst="rect">
            <a:avLst/>
          </a:prstGeom>
        </p:spPr>
        <p:txBody>
          <a:bodyPr/>
          <a:lstStyle>
            <a:lvl1pPr>
              <a:defRPr sz="2800" b="0">
                <a:solidFill>
                  <a:schemeClr val="tx1"/>
                </a:solidFill>
              </a:defRPr>
            </a:lvl1pPr>
          </a:lstStyle>
          <a:p>
            <a:r>
              <a:rPr lang="en-US" smtClean="0"/>
              <a:t>Click to edit Master title style</a:t>
            </a:r>
            <a:endParaRPr lang="it-IT" dirty="0"/>
          </a:p>
        </p:txBody>
      </p:sp>
      <p:pic>
        <p:nvPicPr>
          <p:cNvPr id="2050" name="Picture 2" descr="C:\MARKETING\PROGETTI\PPT REPLY TEMPLATE\elements\omini tutti colori 3d\green\reply_3d.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018873" y="6039136"/>
            <a:ext cx="719138" cy="719138"/>
          </a:xfrm>
          <a:prstGeom prst="rect">
            <a:avLst/>
          </a:prstGeom>
          <a:noFill/>
        </p:spPr>
      </p:pic>
      <p:sp>
        <p:nvSpPr>
          <p:cNvPr id="9" name="TextBox 8"/>
          <p:cNvSpPr txBox="1"/>
          <p:nvPr userDrawn="1"/>
        </p:nvSpPr>
        <p:spPr>
          <a:xfrm>
            <a:off x="177800" y="6283325"/>
            <a:ext cx="423863" cy="246221"/>
          </a:xfrm>
          <a:prstGeom prst="rect">
            <a:avLst/>
          </a:prstGeom>
          <a:noFill/>
        </p:spPr>
        <p:txBody>
          <a:bodyPr wrap="square" rtlCol="0">
            <a:spAutoFit/>
          </a:bodyPr>
          <a:lstStyle/>
          <a:p>
            <a:pPr algn="r"/>
            <a:fld id="{83005305-56AA-41FB-8E52-9E09D388040D}" type="slidenum">
              <a:rPr lang="it-IT" sz="1000" smtClean="0">
                <a:solidFill>
                  <a:srgbClr val="000000"/>
                </a:solidFill>
              </a:rPr>
              <a:pPr algn="r"/>
              <a:t>‹#›</a:t>
            </a:fld>
            <a:endParaRPr lang="it-IT" sz="1000" dirty="0">
              <a:solidFill>
                <a:srgbClr val="000000"/>
              </a:solidFill>
            </a:endParaRPr>
          </a:p>
        </p:txBody>
      </p:sp>
    </p:spTree>
    <p:extLst>
      <p:ext uri="{BB962C8B-B14F-4D97-AF65-F5344CB8AC3E}">
        <p14:creationId xmlns:p14="http://schemas.microsoft.com/office/powerpoint/2010/main" val="2063885236"/>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Central">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511461" y="1006474"/>
            <a:ext cx="9038939" cy="4500563"/>
          </a:xfrm>
          <a:prstGeom prst="rect">
            <a:avLst/>
          </a:prstGeom>
        </p:spPr>
        <p:txBody>
          <a:bodyPr/>
          <a:lstStyle>
            <a:lvl1pPr marL="174625" indent="-174625">
              <a:spcAft>
                <a:spcPts val="115"/>
              </a:spcAft>
              <a:buFont typeface="Arial" pitchFamily="34" charset="0"/>
              <a:buNone/>
              <a:defRPr sz="2200">
                <a:solidFill>
                  <a:schemeClr val="tx1"/>
                </a:solidFill>
              </a:defRPr>
            </a:lvl1pPr>
            <a:lvl2pPr marL="166688" indent="-166688">
              <a:spcAft>
                <a:spcPts val="115"/>
              </a:spcAft>
              <a:tabLst/>
              <a:defRPr sz="2000">
                <a:solidFill>
                  <a:schemeClr val="tx1"/>
                </a:solidFill>
              </a:defRPr>
            </a:lvl2pPr>
            <a:lvl3pPr marL="177800" indent="-177800">
              <a:spcAft>
                <a:spcPts val="115"/>
              </a:spcAft>
              <a:defRPr sz="1800">
                <a:solidFill>
                  <a:schemeClr val="tx1"/>
                </a:solidFill>
              </a:defRPr>
            </a:lvl3pPr>
            <a:lvl4pPr marL="177800" indent="-177800">
              <a:spcAft>
                <a:spcPts val="115"/>
              </a:spcAft>
              <a:buFont typeface="Arial" pitchFamily="34" charset="0"/>
              <a:buChar char="•"/>
              <a:defRPr sz="1600">
                <a:solidFill>
                  <a:schemeClr val="tx1"/>
                </a:solidFill>
              </a:defRPr>
            </a:lvl4pPr>
            <a:lvl5pPr marL="174625" indent="-174625">
              <a:spcAft>
                <a:spcPts val="115"/>
              </a:spcAft>
              <a:buFont typeface="Arial" pitchFamily="34" charset="0"/>
              <a:buNone/>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olo 1"/>
          <p:cNvSpPr>
            <a:spLocks noGrp="1"/>
          </p:cNvSpPr>
          <p:nvPr>
            <p:ph type="title" hasCustomPrompt="1"/>
          </p:nvPr>
        </p:nvSpPr>
        <p:spPr>
          <a:xfrm>
            <a:off x="511461" y="249386"/>
            <a:ext cx="9055108" cy="583127"/>
          </a:xfrm>
          <a:prstGeom prst="rect">
            <a:avLst/>
          </a:prstGeom>
        </p:spPr>
        <p:txBody>
          <a:bodyPr/>
          <a:lstStyle>
            <a:lvl1pPr>
              <a:defRPr sz="2800" b="0" baseline="0">
                <a:solidFill>
                  <a:schemeClr val="tx1"/>
                </a:solidFill>
              </a:defRPr>
            </a:lvl1pPr>
          </a:lstStyle>
          <a:p>
            <a:r>
              <a:rPr lang="en-US" dirty="0" smtClean="0"/>
              <a:t>Click to edit Master text styles</a:t>
            </a:r>
            <a:endParaRPr lang="it-IT" dirty="0"/>
          </a:p>
        </p:txBody>
      </p:sp>
      <p:pic>
        <p:nvPicPr>
          <p:cNvPr id="2050" name="Picture 2" descr="C:\MARKETING\PROGETTI\PPT REPLY TEMPLATE\elements\omini tutti colori 3d\green\reply_3d.png"/>
          <p:cNvPicPr>
            <a:picLocks noChangeAspect="1" noChangeArrowheads="1"/>
          </p:cNvPicPr>
          <p:nvPr/>
        </p:nvPicPr>
        <p:blipFill>
          <a:blip r:embed="rId2"/>
          <a:stretch>
            <a:fillRect/>
          </a:stretch>
        </p:blipFill>
        <p:spPr bwMode="auto">
          <a:xfrm>
            <a:off x="9018873" y="6039136"/>
            <a:ext cx="719138" cy="719138"/>
          </a:xfrm>
          <a:prstGeom prst="rect">
            <a:avLst/>
          </a:prstGeom>
          <a:noFill/>
        </p:spPr>
      </p:pic>
      <p:sp>
        <p:nvSpPr>
          <p:cNvPr id="5" name="TextBox 4"/>
          <p:cNvSpPr txBox="1"/>
          <p:nvPr userDrawn="1"/>
        </p:nvSpPr>
        <p:spPr>
          <a:xfrm>
            <a:off x="177800" y="6283325"/>
            <a:ext cx="423863" cy="246221"/>
          </a:xfrm>
          <a:prstGeom prst="rect">
            <a:avLst/>
          </a:prstGeom>
          <a:noFill/>
        </p:spPr>
        <p:txBody>
          <a:bodyPr wrap="square" rtlCol="0">
            <a:spAutoFit/>
          </a:bodyPr>
          <a:lstStyle/>
          <a:p>
            <a:pPr algn="r"/>
            <a:fld id="{83005305-56AA-41FB-8E52-9E09D388040D}" type="slidenum">
              <a:rPr lang="it-IT" sz="1000" smtClean="0">
                <a:solidFill>
                  <a:srgbClr val="000000"/>
                </a:solidFill>
              </a:rPr>
              <a:pPr algn="r"/>
              <a:t>‹#›</a:t>
            </a:fld>
            <a:endParaRPr lang="it-IT" sz="1000" dirty="0">
              <a:solidFill>
                <a:srgbClr val="000000"/>
              </a:solidFill>
            </a:endParaRPr>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Multicontents Central">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508000" y="993775"/>
            <a:ext cx="9055100" cy="4581741"/>
          </a:xfrm>
          <a:prstGeom prst="rect">
            <a:avLst/>
          </a:prstGeom>
        </p:spPr>
        <p:txBody>
          <a:bodyPr/>
          <a:lstStyle>
            <a:lvl1pPr>
              <a:spcAft>
                <a:spcPts val="115"/>
              </a:spcAft>
              <a:buFont typeface="Arial" pitchFamily="34" charset="0"/>
              <a:buNone/>
              <a:defRPr sz="2200">
                <a:solidFill>
                  <a:schemeClr val="tx1">
                    <a:lumMod val="95000"/>
                  </a:schemeClr>
                </a:solidFill>
              </a:defRPr>
            </a:lvl1pPr>
            <a:lvl2pPr>
              <a:spcAft>
                <a:spcPts val="115"/>
              </a:spcAft>
              <a:defRPr sz="2000">
                <a:solidFill>
                  <a:schemeClr val="tx1">
                    <a:lumMod val="95000"/>
                  </a:schemeClr>
                </a:solidFill>
              </a:defRPr>
            </a:lvl2pPr>
            <a:lvl3pPr marL="180975" indent="-177800">
              <a:spcAft>
                <a:spcPts val="115"/>
              </a:spcAft>
              <a:buFont typeface="Arial" pitchFamily="34" charset="0"/>
              <a:buChar char="•"/>
              <a:defRPr sz="1800">
                <a:solidFill>
                  <a:schemeClr val="tx1">
                    <a:lumMod val="95000"/>
                  </a:schemeClr>
                </a:solidFill>
              </a:defRPr>
            </a:lvl3pPr>
            <a:lvl4pPr marL="177800" indent="-177800">
              <a:spcAft>
                <a:spcPts val="115"/>
              </a:spcAft>
              <a:buFont typeface="Arial" pitchFamily="34" charset="0"/>
              <a:buChar char="•"/>
              <a:defRPr lang="en-US" sz="1600" dirty="0" smtClean="0">
                <a:solidFill>
                  <a:schemeClr val="tx1">
                    <a:lumMod val="95000"/>
                  </a:schemeClr>
                </a:solidFill>
                <a:latin typeface="+mn-lt"/>
                <a:ea typeface="ＭＳ Ｐゴシック" pitchFamily="-110" charset="-128"/>
              </a:defRPr>
            </a:lvl4pPr>
            <a:lvl5pPr marL="174625" indent="-174625">
              <a:spcAft>
                <a:spcPts val="115"/>
              </a:spcAft>
              <a:buFont typeface="Arial" pitchFamily="34" charset="0"/>
              <a:buNone/>
              <a:defRPr sz="1400">
                <a:solidFill>
                  <a:schemeClr val="tx1">
                    <a:lumMod val="95000"/>
                  </a:schemeClr>
                </a:solidFill>
              </a:defRPr>
            </a:lvl5pPr>
            <a:lvl6pPr marL="174625" indent="-174625">
              <a:buFont typeface="Arial" pitchFamily="34" charset="0"/>
              <a:buChar cha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5" name="Picture 2" descr="C:\MARKETING\PROGETTI\PPT REPLY TEMPLATE\elements\omini tutti colori 3d\green\reply_3d.png"/>
          <p:cNvPicPr>
            <a:picLocks noChangeAspect="1" noChangeArrowheads="1"/>
          </p:cNvPicPr>
          <p:nvPr/>
        </p:nvPicPr>
        <p:blipFill>
          <a:blip r:embed="rId2"/>
          <a:stretch>
            <a:fillRect/>
          </a:stretch>
        </p:blipFill>
        <p:spPr bwMode="auto">
          <a:xfrm>
            <a:off x="9018873" y="6039136"/>
            <a:ext cx="719138" cy="719138"/>
          </a:xfrm>
          <a:prstGeom prst="rect">
            <a:avLst/>
          </a:prstGeom>
          <a:noFill/>
        </p:spPr>
      </p:pic>
      <p:sp>
        <p:nvSpPr>
          <p:cNvPr id="6" name="TextBox 5"/>
          <p:cNvSpPr txBox="1"/>
          <p:nvPr userDrawn="1"/>
        </p:nvSpPr>
        <p:spPr>
          <a:xfrm>
            <a:off x="177800" y="6283325"/>
            <a:ext cx="423863" cy="246221"/>
          </a:xfrm>
          <a:prstGeom prst="rect">
            <a:avLst/>
          </a:prstGeom>
          <a:noFill/>
        </p:spPr>
        <p:txBody>
          <a:bodyPr wrap="square" rtlCol="0">
            <a:spAutoFit/>
          </a:bodyPr>
          <a:lstStyle/>
          <a:p>
            <a:pPr algn="r" rtl="0" fontAlgn="base">
              <a:spcBef>
                <a:spcPct val="0"/>
              </a:spcBef>
              <a:spcAft>
                <a:spcPct val="0"/>
              </a:spcAft>
            </a:pPr>
            <a:fld id="{83005305-56AA-41FB-8E52-9E09D388040D}" type="slidenum">
              <a:rPr lang="it-IT" sz="1000" kern="1200" smtClean="0">
                <a:solidFill>
                  <a:srgbClr val="000000"/>
                </a:solidFill>
                <a:latin typeface="Arial" pitchFamily="34" charset="0"/>
                <a:ea typeface="ＭＳ Ｐゴシック" pitchFamily="34" charset="-128"/>
                <a:cs typeface="Arial" pitchFamily="34" charset="0"/>
              </a:rPr>
              <a:pPr algn="r" rtl="0" fontAlgn="base">
                <a:spcBef>
                  <a:spcPct val="0"/>
                </a:spcBef>
                <a:spcAft>
                  <a:spcPct val="0"/>
                </a:spcAft>
              </a:pPr>
              <a:t>‹#›</a:t>
            </a:fld>
            <a:endParaRPr lang="it-IT" sz="1000" kern="1200" dirty="0" smtClean="0">
              <a:solidFill>
                <a:srgbClr val="000000"/>
              </a:solidFill>
              <a:latin typeface="Arial" pitchFamily="34" charset="0"/>
              <a:ea typeface="ＭＳ Ｐゴシック" pitchFamily="34" charset="-128"/>
              <a:cs typeface="Arial" pitchFamily="34" charset="0"/>
            </a:endParaRPr>
          </a:p>
        </p:txBody>
      </p:sp>
      <p:sp>
        <p:nvSpPr>
          <p:cNvPr id="8" name="Titolo 1"/>
          <p:cNvSpPr>
            <a:spLocks noGrp="1"/>
          </p:cNvSpPr>
          <p:nvPr>
            <p:ph type="title" hasCustomPrompt="1"/>
          </p:nvPr>
        </p:nvSpPr>
        <p:spPr>
          <a:xfrm>
            <a:off x="511461" y="249386"/>
            <a:ext cx="9055108" cy="583127"/>
          </a:xfrm>
          <a:prstGeom prst="rect">
            <a:avLst/>
          </a:prstGeom>
        </p:spPr>
        <p:txBody>
          <a:bodyPr/>
          <a:lstStyle>
            <a:lvl1pPr>
              <a:defRPr sz="2800" b="0" baseline="0">
                <a:solidFill>
                  <a:schemeClr val="tx1"/>
                </a:solidFill>
              </a:defRPr>
            </a:lvl1pPr>
          </a:lstStyle>
          <a:p>
            <a:r>
              <a:rPr lang="en-US" dirty="0" smtClean="0"/>
              <a:t>Click to edit Master text styles</a:t>
            </a:r>
            <a:endParaRPr lang="it-IT" dirty="0"/>
          </a:p>
        </p:txBody>
      </p:sp>
    </p:spTree>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lumn Pointed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510514" y="989916"/>
            <a:ext cx="4205950" cy="4500563"/>
          </a:xfrm>
          <a:prstGeom prst="rect">
            <a:avLst/>
          </a:prstGeom>
        </p:spPr>
        <p:txBody>
          <a:bodyPr/>
          <a:lstStyle>
            <a:lvl1pPr marL="412750" indent="-412750">
              <a:spcAft>
                <a:spcPts val="115"/>
              </a:spcAft>
              <a:buFont typeface="Arial" pitchFamily="34" charset="0"/>
              <a:buNone/>
              <a:defRPr sz="2200">
                <a:solidFill>
                  <a:schemeClr val="tx1"/>
                </a:solidFill>
              </a:defRPr>
            </a:lvl1pPr>
            <a:lvl2pPr marL="177800" indent="-177800">
              <a:spcAft>
                <a:spcPts val="115"/>
              </a:spcAft>
              <a:tabLst/>
              <a:defRPr sz="2000">
                <a:solidFill>
                  <a:schemeClr val="tx1"/>
                </a:solidFill>
              </a:defRPr>
            </a:lvl2pPr>
            <a:lvl3pPr marL="177800" indent="-177800">
              <a:spcAft>
                <a:spcPts val="115"/>
              </a:spcAft>
              <a:defRPr sz="1800">
                <a:solidFill>
                  <a:schemeClr val="tx1"/>
                </a:solidFill>
              </a:defRPr>
            </a:lvl3pPr>
            <a:lvl4pPr marL="180975" indent="-177800">
              <a:spcAft>
                <a:spcPts val="115"/>
              </a:spcAft>
              <a:buFont typeface="Arial" pitchFamily="34" charset="0"/>
              <a:buChar char="•"/>
              <a:defRPr sz="1600">
                <a:solidFill>
                  <a:schemeClr val="tx1"/>
                </a:solidFill>
              </a:defRPr>
            </a:lvl4pPr>
            <a:lvl5pPr marL="174625" indent="-174625">
              <a:buFont typeface="Arial" pitchFamily="34" charset="0"/>
              <a:buNone/>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it-IT" dirty="0" smtClean="0"/>
          </a:p>
        </p:txBody>
      </p:sp>
      <p:sp>
        <p:nvSpPr>
          <p:cNvPr id="4" name="Text Placeholder 3"/>
          <p:cNvSpPr>
            <a:spLocks noGrp="1"/>
          </p:cNvSpPr>
          <p:nvPr>
            <p:ph type="body" sz="quarter" idx="11" hasCustomPrompt="1"/>
          </p:nvPr>
        </p:nvSpPr>
        <p:spPr>
          <a:xfrm>
            <a:off x="5034416" y="992188"/>
            <a:ext cx="4176357" cy="4500563"/>
          </a:xfrm>
          <a:prstGeom prst="rect">
            <a:avLst/>
          </a:prstGeom>
        </p:spPr>
        <p:txBody>
          <a:bodyPr/>
          <a:lstStyle>
            <a:lvl1pPr>
              <a:spcAft>
                <a:spcPts val="115"/>
              </a:spcAft>
              <a:defRPr sz="2200">
                <a:solidFill>
                  <a:schemeClr val="tx1"/>
                </a:solidFill>
              </a:defRPr>
            </a:lvl1pPr>
            <a:lvl2pPr>
              <a:spcAft>
                <a:spcPts val="115"/>
              </a:spcAft>
              <a:tabLst/>
              <a:defRPr sz="2000">
                <a:solidFill>
                  <a:schemeClr val="tx1"/>
                </a:solidFill>
              </a:defRPr>
            </a:lvl2pPr>
            <a:lvl3pPr marL="177800" indent="-177800">
              <a:spcAft>
                <a:spcPts val="115"/>
              </a:spcAft>
              <a:defRPr sz="1800">
                <a:solidFill>
                  <a:schemeClr val="tx1"/>
                </a:solidFill>
              </a:defRPr>
            </a:lvl3pPr>
            <a:lvl4pPr marL="177800" indent="-177800">
              <a:spcAft>
                <a:spcPts val="115"/>
              </a:spcAft>
              <a:buFont typeface="Arial" pitchFamily="34" charset="0"/>
              <a:buChar char="•"/>
              <a:defRPr sz="1600">
                <a:solidFill>
                  <a:schemeClr val="tx1"/>
                </a:solidFill>
              </a:defRPr>
            </a:lvl4pPr>
            <a:lvl5pPr marL="174625" indent="-174625">
              <a:buFont typeface="Arial" pitchFamily="34" charset="0"/>
              <a:buNone/>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it-IT" dirty="0" smtClean="0"/>
          </a:p>
        </p:txBody>
      </p:sp>
      <p:pic>
        <p:nvPicPr>
          <p:cNvPr id="6" name="Picture 2" descr="C:\MARKETING\PROGETTI\PPT REPLY TEMPLATE\elements\omini tutti colori 3d\green\reply_3d.png"/>
          <p:cNvPicPr>
            <a:picLocks noChangeAspect="1" noChangeArrowheads="1"/>
          </p:cNvPicPr>
          <p:nvPr/>
        </p:nvPicPr>
        <p:blipFill>
          <a:blip r:embed="rId2"/>
          <a:stretch>
            <a:fillRect/>
          </a:stretch>
        </p:blipFill>
        <p:spPr bwMode="auto">
          <a:xfrm>
            <a:off x="9018873" y="6039136"/>
            <a:ext cx="719138" cy="719138"/>
          </a:xfrm>
          <a:prstGeom prst="rect">
            <a:avLst/>
          </a:prstGeom>
          <a:noFill/>
        </p:spPr>
      </p:pic>
      <p:sp>
        <p:nvSpPr>
          <p:cNvPr id="9" name="TextBox 8"/>
          <p:cNvSpPr txBox="1"/>
          <p:nvPr userDrawn="1"/>
        </p:nvSpPr>
        <p:spPr>
          <a:xfrm>
            <a:off x="177800" y="6283325"/>
            <a:ext cx="423863" cy="246221"/>
          </a:xfrm>
          <a:prstGeom prst="rect">
            <a:avLst/>
          </a:prstGeom>
          <a:noFill/>
        </p:spPr>
        <p:txBody>
          <a:bodyPr wrap="square" rtlCol="0">
            <a:spAutoFit/>
          </a:bodyPr>
          <a:lstStyle/>
          <a:p>
            <a:pPr algn="r" rtl="0" fontAlgn="base">
              <a:spcBef>
                <a:spcPct val="0"/>
              </a:spcBef>
              <a:spcAft>
                <a:spcPct val="0"/>
              </a:spcAft>
            </a:pPr>
            <a:fld id="{83005305-56AA-41FB-8E52-9E09D388040D}" type="slidenum">
              <a:rPr lang="it-IT" sz="1000" kern="1200" smtClean="0">
                <a:solidFill>
                  <a:srgbClr val="000000"/>
                </a:solidFill>
                <a:latin typeface="Arial" pitchFamily="34" charset="0"/>
                <a:ea typeface="ＭＳ Ｐゴシック" pitchFamily="34" charset="-128"/>
                <a:cs typeface="Arial" pitchFamily="34" charset="0"/>
              </a:rPr>
              <a:pPr algn="r" rtl="0" fontAlgn="base">
                <a:spcBef>
                  <a:spcPct val="0"/>
                </a:spcBef>
                <a:spcAft>
                  <a:spcPct val="0"/>
                </a:spcAft>
              </a:pPr>
              <a:t>‹#›</a:t>
            </a:fld>
            <a:endParaRPr lang="it-IT" sz="1000" kern="1200" dirty="0" smtClean="0">
              <a:solidFill>
                <a:srgbClr val="000000"/>
              </a:solidFill>
              <a:latin typeface="Arial" pitchFamily="34" charset="0"/>
              <a:ea typeface="ＭＳ Ｐゴシック" pitchFamily="34" charset="-128"/>
              <a:cs typeface="Arial" pitchFamily="34" charset="0"/>
            </a:endParaRPr>
          </a:p>
        </p:txBody>
      </p:sp>
      <p:sp>
        <p:nvSpPr>
          <p:cNvPr id="11" name="Titolo 1"/>
          <p:cNvSpPr>
            <a:spLocks noGrp="1"/>
          </p:cNvSpPr>
          <p:nvPr>
            <p:ph type="title" hasCustomPrompt="1"/>
          </p:nvPr>
        </p:nvSpPr>
        <p:spPr>
          <a:xfrm>
            <a:off x="511461" y="249386"/>
            <a:ext cx="9055108" cy="583127"/>
          </a:xfrm>
          <a:prstGeom prst="rect">
            <a:avLst/>
          </a:prstGeom>
        </p:spPr>
        <p:txBody>
          <a:bodyPr/>
          <a:lstStyle>
            <a:lvl1pPr>
              <a:defRPr sz="2800" b="0" baseline="0">
                <a:solidFill>
                  <a:schemeClr val="tx1"/>
                </a:solidFill>
              </a:defRPr>
            </a:lvl1pPr>
          </a:lstStyle>
          <a:p>
            <a:r>
              <a:rPr lang="en-US" dirty="0" smtClean="0"/>
              <a:t>Click to edit Master text styles</a:t>
            </a:r>
            <a:endParaRPr lang="it-IT" dirty="0"/>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lumn Block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511461" y="993774"/>
            <a:ext cx="4176357" cy="4500563"/>
          </a:xfrm>
          <a:prstGeom prst="rect">
            <a:avLst/>
          </a:prstGeom>
        </p:spPr>
        <p:txBody>
          <a:bodyPr/>
          <a:lstStyle>
            <a:lvl1pPr marL="0" marR="0" indent="0" algn="l" defTabSz="914400" rtl="0" eaLnBrk="1" fontAlgn="base" latinLnBrk="0" hangingPunct="1">
              <a:lnSpc>
                <a:spcPct val="100000"/>
              </a:lnSpc>
              <a:spcBef>
                <a:spcPct val="20000"/>
              </a:spcBef>
              <a:spcAft>
                <a:spcPts val="115"/>
              </a:spcAft>
              <a:buClrTx/>
              <a:buSzTx/>
              <a:buFont typeface="+mj-lt"/>
              <a:buNone/>
              <a:tabLst/>
              <a:defRPr sz="2000" baseline="0">
                <a:solidFill>
                  <a:schemeClr val="tx1"/>
                </a:solidFill>
              </a:defRPr>
            </a:lvl1pPr>
            <a:lvl2pPr marL="457200" indent="-457200">
              <a:buFont typeface="+mj-lt"/>
              <a:buNone/>
              <a:tabLst/>
              <a:defRPr sz="2000">
                <a:solidFill>
                  <a:schemeClr val="tx1"/>
                </a:solidFill>
              </a:defRPr>
            </a:lvl2pPr>
            <a:lvl3pPr marL="342900" indent="-342900">
              <a:buFont typeface="+mj-lt"/>
              <a:buNone/>
              <a:defRPr sz="1800">
                <a:solidFill>
                  <a:schemeClr val="tx1"/>
                </a:solidFill>
              </a:defRPr>
            </a:lvl3pPr>
            <a:lvl4pPr marL="342900" indent="-342900">
              <a:buFont typeface="+mj-lt"/>
              <a:buNone/>
              <a:defRPr sz="1600">
                <a:solidFill>
                  <a:schemeClr val="tx1"/>
                </a:solidFill>
              </a:defRPr>
            </a:lvl4pPr>
            <a:lvl5pPr marL="174625" indent="-174625">
              <a:buFont typeface="Arial" pitchFamily="34" charset="0"/>
              <a:buNone/>
              <a:defRPr sz="1400">
                <a:solidFill>
                  <a:schemeClr val="tx1"/>
                </a:solidFill>
              </a:defRPr>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to edit Master text styles</a:t>
            </a:r>
          </a:p>
          <a:p>
            <a:pPr marL="0" marR="0" lvl="0" indent="0" algn="l" defTabSz="914400" rtl="0" eaLnBrk="1" fontAlgn="base" latinLnBrk="0" hangingPunct="1">
              <a:lnSpc>
                <a:spcPct val="100000"/>
              </a:lnSpc>
              <a:spcBef>
                <a:spcPct val="20000"/>
              </a:spcBef>
              <a:spcAft>
                <a:spcPct val="0"/>
              </a:spcAft>
              <a:buClrTx/>
              <a:buSzTx/>
              <a:buFont typeface="+mj-lt"/>
              <a:buNone/>
              <a:tabLst/>
              <a:defRPr/>
            </a:pPr>
            <a:endParaRPr lang="en-US" dirty="0" smtClean="0"/>
          </a:p>
          <a:p>
            <a:pPr marL="0" marR="0" lvl="0" indent="0" algn="l" defTabSz="914400" rtl="0" eaLnBrk="1" fontAlgn="base" latinLnBrk="0" hangingPunct="1">
              <a:lnSpc>
                <a:spcPct val="100000"/>
              </a:lnSpc>
              <a:spcBef>
                <a:spcPct val="20000"/>
              </a:spcBef>
              <a:spcAft>
                <a:spcPct val="0"/>
              </a:spcAft>
              <a:buClrTx/>
              <a:buSzTx/>
              <a:buFont typeface="+mj-lt"/>
              <a:buNone/>
              <a:tabLst/>
              <a:defRPr/>
            </a:pPr>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to edit Master text styles</a:t>
            </a:r>
          </a:p>
          <a:p>
            <a:pPr marL="0" marR="0" lvl="0" indent="0" algn="l" defTabSz="914400" rtl="0" eaLnBrk="1" fontAlgn="base" latinLnBrk="0" hangingPunct="1">
              <a:lnSpc>
                <a:spcPct val="100000"/>
              </a:lnSpc>
              <a:spcBef>
                <a:spcPct val="20000"/>
              </a:spcBef>
              <a:spcAft>
                <a:spcPct val="0"/>
              </a:spcAft>
              <a:buClrTx/>
              <a:buSzTx/>
              <a:buFont typeface="+mj-lt"/>
              <a:buNone/>
              <a:tabLst/>
              <a:defRPr/>
            </a:pPr>
            <a:endParaRPr lang="en-US" dirty="0" smtClean="0"/>
          </a:p>
          <a:p>
            <a:pPr marL="0" marR="0" lvl="0" indent="0" algn="l" defTabSz="914400" rtl="0" eaLnBrk="1" fontAlgn="base" latinLnBrk="0" hangingPunct="1">
              <a:lnSpc>
                <a:spcPct val="100000"/>
              </a:lnSpc>
              <a:spcBef>
                <a:spcPct val="20000"/>
              </a:spcBef>
              <a:spcAft>
                <a:spcPct val="0"/>
              </a:spcAft>
              <a:buClrTx/>
              <a:buSzTx/>
              <a:buFont typeface="+mj-lt"/>
              <a:buNone/>
              <a:tabLst/>
              <a:defRPr/>
            </a:pPr>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to edit Master text styles</a:t>
            </a:r>
          </a:p>
          <a:p>
            <a:pPr marL="0" marR="0" lvl="0" indent="0" algn="l" defTabSz="914400" rtl="0" eaLnBrk="1" fontAlgn="base" latinLnBrk="0" hangingPunct="1">
              <a:lnSpc>
                <a:spcPct val="100000"/>
              </a:lnSpc>
              <a:spcBef>
                <a:spcPct val="20000"/>
              </a:spcBef>
              <a:spcAft>
                <a:spcPct val="0"/>
              </a:spcAft>
              <a:buClrTx/>
              <a:buSzTx/>
              <a:buFont typeface="+mj-lt"/>
              <a:buNone/>
              <a:tabLst/>
              <a:defRPr/>
            </a:pPr>
            <a:endParaRPr lang="en-US" dirty="0" smtClean="0"/>
          </a:p>
        </p:txBody>
      </p:sp>
      <p:sp>
        <p:nvSpPr>
          <p:cNvPr id="4" name="Text Placeholder 3"/>
          <p:cNvSpPr>
            <a:spLocks noGrp="1"/>
          </p:cNvSpPr>
          <p:nvPr>
            <p:ph type="body" sz="quarter" idx="11" hasCustomPrompt="1"/>
          </p:nvPr>
        </p:nvSpPr>
        <p:spPr>
          <a:xfrm>
            <a:off x="5008068" y="996046"/>
            <a:ext cx="4176357" cy="4500563"/>
          </a:xfrm>
          <a:prstGeom prst="rect">
            <a:avLst/>
          </a:prstGeom>
        </p:spPr>
        <p:txBody>
          <a:bodyPr/>
          <a:lstStyle>
            <a:lvl1pPr marL="0" marR="0" indent="0" algn="l" defTabSz="914400" rtl="0" eaLnBrk="1" fontAlgn="base" latinLnBrk="0" hangingPunct="1">
              <a:lnSpc>
                <a:spcPct val="100000"/>
              </a:lnSpc>
              <a:spcBef>
                <a:spcPct val="20000"/>
              </a:spcBef>
              <a:spcAft>
                <a:spcPts val="115"/>
              </a:spcAft>
              <a:buClrTx/>
              <a:buSzTx/>
              <a:buFont typeface="+mj-lt"/>
              <a:buNone/>
              <a:tabLst/>
              <a:defRPr sz="2000">
                <a:solidFill>
                  <a:schemeClr val="tx1"/>
                </a:solidFill>
              </a:defRPr>
            </a:lvl1pPr>
            <a:lvl2pPr>
              <a:tabLst/>
              <a:defRPr sz="2000">
                <a:solidFill>
                  <a:schemeClr val="tx1"/>
                </a:solidFill>
              </a:defRPr>
            </a:lvl2pPr>
            <a:lvl3pPr marL="177800" indent="-177800">
              <a:defRPr sz="1800">
                <a:solidFill>
                  <a:schemeClr val="tx1"/>
                </a:solidFill>
              </a:defRPr>
            </a:lvl3pPr>
            <a:lvl4pPr marL="177800" indent="-177800">
              <a:buFont typeface="Arial" pitchFamily="34" charset="0"/>
              <a:buChar char="•"/>
              <a:defRPr sz="1600">
                <a:solidFill>
                  <a:schemeClr val="tx1"/>
                </a:solidFill>
              </a:defRPr>
            </a:lvl4pPr>
            <a:lvl5pPr marL="174625" indent="-174625">
              <a:buFont typeface="Arial" pitchFamily="34" charset="0"/>
              <a:buNone/>
              <a:defRPr sz="1400">
                <a:solidFill>
                  <a:schemeClr val="tx1"/>
                </a:solidFill>
              </a:defRPr>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to edit Master text styles</a:t>
            </a:r>
          </a:p>
          <a:p>
            <a:pPr marL="0" marR="0" lvl="0" indent="0" algn="l" defTabSz="914400" rtl="0" eaLnBrk="1" fontAlgn="base" latinLnBrk="0" hangingPunct="1">
              <a:lnSpc>
                <a:spcPct val="100000"/>
              </a:lnSpc>
              <a:spcBef>
                <a:spcPct val="20000"/>
              </a:spcBef>
              <a:spcAft>
                <a:spcPct val="0"/>
              </a:spcAft>
              <a:buClrTx/>
              <a:buSzTx/>
              <a:buFont typeface="+mj-lt"/>
              <a:buNone/>
              <a:tabLst/>
              <a:defRPr/>
            </a:pPr>
            <a:endParaRPr lang="en-US" dirty="0" smtClean="0"/>
          </a:p>
          <a:p>
            <a:pPr marL="0" marR="0" lvl="0" indent="0" algn="l" defTabSz="914400" rtl="0" eaLnBrk="1" fontAlgn="base" latinLnBrk="0" hangingPunct="1">
              <a:lnSpc>
                <a:spcPct val="100000"/>
              </a:lnSpc>
              <a:spcBef>
                <a:spcPct val="20000"/>
              </a:spcBef>
              <a:spcAft>
                <a:spcPct val="0"/>
              </a:spcAft>
              <a:buClrTx/>
              <a:buSzTx/>
              <a:buFont typeface="+mj-lt"/>
              <a:buNone/>
              <a:tabLst/>
              <a:defRPr/>
            </a:pPr>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to edit Master text styles</a:t>
            </a:r>
          </a:p>
          <a:p>
            <a:pPr marL="0" marR="0" lvl="0" indent="0" algn="l" defTabSz="914400" rtl="0" eaLnBrk="1" fontAlgn="base" latinLnBrk="0" hangingPunct="1">
              <a:lnSpc>
                <a:spcPct val="100000"/>
              </a:lnSpc>
              <a:spcBef>
                <a:spcPct val="20000"/>
              </a:spcBef>
              <a:spcAft>
                <a:spcPct val="0"/>
              </a:spcAft>
              <a:buClrTx/>
              <a:buSzTx/>
              <a:buFont typeface="+mj-lt"/>
              <a:buNone/>
              <a:tabLst/>
              <a:defRPr/>
            </a:pPr>
            <a:endParaRPr lang="en-US" dirty="0" smtClean="0"/>
          </a:p>
          <a:p>
            <a:pPr marL="0" marR="0" lvl="0" indent="0" algn="l" defTabSz="914400" rtl="0" eaLnBrk="1" fontAlgn="base" latinLnBrk="0" hangingPunct="1">
              <a:lnSpc>
                <a:spcPct val="100000"/>
              </a:lnSpc>
              <a:spcBef>
                <a:spcPct val="20000"/>
              </a:spcBef>
              <a:spcAft>
                <a:spcPct val="0"/>
              </a:spcAft>
              <a:buClrTx/>
              <a:buSzTx/>
              <a:buFont typeface="+mj-lt"/>
              <a:buNone/>
              <a:tabLst/>
              <a:defRPr/>
            </a:pPr>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to edit Master text styles</a:t>
            </a:r>
          </a:p>
        </p:txBody>
      </p:sp>
      <p:sp>
        <p:nvSpPr>
          <p:cNvPr id="9" name="TextBox 8"/>
          <p:cNvSpPr txBox="1"/>
          <p:nvPr userDrawn="1"/>
        </p:nvSpPr>
        <p:spPr>
          <a:xfrm>
            <a:off x="177800" y="6283325"/>
            <a:ext cx="423863" cy="246221"/>
          </a:xfrm>
          <a:prstGeom prst="rect">
            <a:avLst/>
          </a:prstGeom>
          <a:noFill/>
        </p:spPr>
        <p:txBody>
          <a:bodyPr wrap="square" rtlCol="0">
            <a:spAutoFit/>
          </a:bodyPr>
          <a:lstStyle/>
          <a:p>
            <a:pPr algn="r" rtl="0" fontAlgn="base">
              <a:spcBef>
                <a:spcPct val="0"/>
              </a:spcBef>
              <a:spcAft>
                <a:spcPct val="0"/>
              </a:spcAft>
            </a:pPr>
            <a:fld id="{83005305-56AA-41FB-8E52-9E09D388040D}" type="slidenum">
              <a:rPr lang="it-IT" sz="1000" kern="1200" smtClean="0">
                <a:solidFill>
                  <a:srgbClr val="000000"/>
                </a:solidFill>
                <a:latin typeface="Arial" pitchFamily="34" charset="0"/>
                <a:ea typeface="ＭＳ Ｐゴシック" pitchFamily="34" charset="-128"/>
                <a:cs typeface="Arial" pitchFamily="34" charset="0"/>
              </a:rPr>
              <a:pPr algn="r" rtl="0" fontAlgn="base">
                <a:spcBef>
                  <a:spcPct val="0"/>
                </a:spcBef>
                <a:spcAft>
                  <a:spcPct val="0"/>
                </a:spcAft>
              </a:pPr>
              <a:t>‹#›</a:t>
            </a:fld>
            <a:endParaRPr lang="it-IT" sz="1000" kern="1200" dirty="0" smtClean="0">
              <a:solidFill>
                <a:srgbClr val="000000"/>
              </a:solidFill>
              <a:latin typeface="Arial" pitchFamily="34" charset="0"/>
              <a:ea typeface="ＭＳ Ｐゴシック" pitchFamily="34" charset="-128"/>
              <a:cs typeface="Arial" pitchFamily="34" charset="0"/>
            </a:endParaRPr>
          </a:p>
        </p:txBody>
      </p:sp>
      <p:sp>
        <p:nvSpPr>
          <p:cNvPr id="8" name="Titolo 1"/>
          <p:cNvSpPr>
            <a:spLocks noGrp="1"/>
          </p:cNvSpPr>
          <p:nvPr>
            <p:ph type="title" hasCustomPrompt="1"/>
          </p:nvPr>
        </p:nvSpPr>
        <p:spPr>
          <a:xfrm>
            <a:off x="511461" y="249386"/>
            <a:ext cx="9055108" cy="583127"/>
          </a:xfrm>
          <a:prstGeom prst="rect">
            <a:avLst/>
          </a:prstGeom>
        </p:spPr>
        <p:txBody>
          <a:bodyPr/>
          <a:lstStyle>
            <a:lvl1pPr>
              <a:defRPr sz="2800" b="0" baseline="0">
                <a:solidFill>
                  <a:schemeClr val="tx1"/>
                </a:solidFill>
              </a:defRPr>
            </a:lvl1pPr>
          </a:lstStyle>
          <a:p>
            <a:r>
              <a:rPr lang="en-US" dirty="0" smtClean="0"/>
              <a:t>Click to edit Master text styles</a:t>
            </a:r>
            <a:endParaRPr lang="it-IT" dirty="0"/>
          </a:p>
        </p:txBody>
      </p:sp>
      <p:pic>
        <p:nvPicPr>
          <p:cNvPr id="11" name="Picture 2" descr="C:\MARKETING\PROGETTI\PPT REPLY TEMPLATE\elements\omini tutti colori 3d\green\reply_3d.png"/>
          <p:cNvPicPr>
            <a:picLocks noChangeAspect="1" noChangeArrowheads="1"/>
          </p:cNvPicPr>
          <p:nvPr userDrawn="1"/>
        </p:nvPicPr>
        <p:blipFill>
          <a:blip r:embed="rId2"/>
          <a:stretch>
            <a:fillRect/>
          </a:stretch>
        </p:blipFill>
        <p:spPr bwMode="auto">
          <a:xfrm>
            <a:off x="9018873" y="6039136"/>
            <a:ext cx="719138" cy="719138"/>
          </a:xfrm>
          <a:prstGeom prst="rect">
            <a:avLst/>
          </a:prstGeom>
          <a:noFill/>
        </p:spPr>
      </p:pic>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050" name="Picture 2" descr="C:\MARKETING\PROGETTI\PPT REPLY TEMPLATE\elements\omini tutti colori 3d\green\reply_3d.png"/>
          <p:cNvPicPr>
            <a:picLocks noChangeAspect="1" noChangeArrowheads="1"/>
          </p:cNvPicPr>
          <p:nvPr/>
        </p:nvPicPr>
        <p:blipFill>
          <a:blip r:embed="rId2"/>
          <a:stretch>
            <a:fillRect/>
          </a:stretch>
        </p:blipFill>
        <p:spPr bwMode="auto">
          <a:xfrm>
            <a:off x="9018873" y="6039136"/>
            <a:ext cx="719138" cy="719138"/>
          </a:xfrm>
          <a:prstGeom prst="rect">
            <a:avLst/>
          </a:prstGeom>
          <a:noFill/>
        </p:spPr>
      </p:pic>
      <p:sp>
        <p:nvSpPr>
          <p:cNvPr id="9" name="TextBox 8"/>
          <p:cNvSpPr txBox="1"/>
          <p:nvPr userDrawn="1"/>
        </p:nvSpPr>
        <p:spPr>
          <a:xfrm>
            <a:off x="177800" y="6283325"/>
            <a:ext cx="423863" cy="246221"/>
          </a:xfrm>
          <a:prstGeom prst="rect">
            <a:avLst/>
          </a:prstGeom>
          <a:noFill/>
        </p:spPr>
        <p:txBody>
          <a:bodyPr wrap="square" rtlCol="0">
            <a:spAutoFit/>
          </a:bodyPr>
          <a:lstStyle/>
          <a:p>
            <a:pPr algn="r"/>
            <a:fld id="{83005305-56AA-41FB-8E52-9E09D388040D}" type="slidenum">
              <a:rPr lang="it-IT" sz="1000" smtClean="0">
                <a:solidFill>
                  <a:srgbClr val="000000"/>
                </a:solidFill>
              </a:rPr>
              <a:pPr algn="r"/>
              <a:t>‹#›</a:t>
            </a:fld>
            <a:endParaRPr lang="it-IT" sz="1000" dirty="0">
              <a:solidFill>
                <a:srgbClr val="000000"/>
              </a:solidFill>
            </a:endParaRPr>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Rectangle 3"/>
          <p:cNvSpPr/>
          <p:nvPr userDrawn="1"/>
        </p:nvSpPr>
        <p:spPr>
          <a:xfrm>
            <a:off x="0" y="5733152"/>
            <a:ext cx="9902825" cy="11248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pic>
        <p:nvPicPr>
          <p:cNvPr id="6" name="Picture 5" descr="C:\Users\c.cusinato\Desktop\Reply_Man.png"/>
          <p:cNvPicPr>
            <a:picLocks noChangeAspect="1" noChangeArrowheads="1"/>
          </p:cNvPicPr>
          <p:nvPr userDrawn="1"/>
        </p:nvPicPr>
        <p:blipFill>
          <a:blip r:embed="rId2" cstate="print">
            <a:duotone>
              <a:prstClr val="black"/>
              <a:schemeClr val="bg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tretch>
            <a:fillRect/>
          </a:stretch>
        </p:blipFill>
        <p:spPr bwMode="auto">
          <a:xfrm>
            <a:off x="9364036" y="6398238"/>
            <a:ext cx="389875" cy="3590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descr="White_circle.png"/>
          <p:cNvPicPr>
            <a:picLocks noChangeAspect="1"/>
          </p:cNvPicPr>
          <p:nvPr userDrawn="1"/>
        </p:nvPicPr>
        <p:blipFill>
          <a:blip r:embed="rId4">
            <a:alphaModFix amt="12000"/>
            <a:extLst>
              <a:ext uri="{28A0092B-C50C-407E-A947-70E740481C1C}">
                <a14:useLocalDpi xmlns:a14="http://schemas.microsoft.com/office/drawing/2010/main" val="0"/>
              </a:ext>
            </a:extLst>
          </a:blip>
          <a:stretch>
            <a:fillRect/>
          </a:stretch>
        </p:blipFill>
        <p:spPr>
          <a:xfrm>
            <a:off x="-801669" y="-533073"/>
            <a:ext cx="8409619" cy="7391073"/>
          </a:xfrm>
          <a:prstGeom prst="rect">
            <a:avLst/>
          </a:prstGeom>
        </p:spPr>
      </p:pic>
    </p:spTree>
    <p:extLst>
      <p:ext uri="{BB962C8B-B14F-4D97-AF65-F5344CB8AC3E}">
        <p14:creationId xmlns:p14="http://schemas.microsoft.com/office/powerpoint/2010/main" val="9747148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424" y="0"/>
            <a:ext cx="8417401" cy="1066800"/>
          </a:xfrm>
          <a:prstGeom prst="rect">
            <a:avLst/>
          </a:prstGeom>
        </p:spPr>
        <p:txBody>
          <a:bodyPr/>
          <a:lstStyle/>
          <a:p>
            <a:r>
              <a:rPr lang="en-US" smtClean="0"/>
              <a:t>Click to edit Master title style</a:t>
            </a:r>
            <a:endParaRPr lang="it-IT"/>
          </a:p>
        </p:txBody>
      </p:sp>
      <p:sp>
        <p:nvSpPr>
          <p:cNvPr id="3" name="Content Placeholder 2"/>
          <p:cNvSpPr>
            <a:spLocks noGrp="1"/>
          </p:cNvSpPr>
          <p:nvPr>
            <p:ph idx="1"/>
          </p:nvPr>
        </p:nvSpPr>
        <p:spPr>
          <a:xfrm>
            <a:off x="742712" y="1981200"/>
            <a:ext cx="8417401"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a:xfrm>
            <a:off x="742712" y="6248400"/>
            <a:ext cx="2063089" cy="457200"/>
          </a:xfrm>
          <a:prstGeom prst="rect">
            <a:avLst/>
          </a:prstGeom>
        </p:spPr>
        <p:txBody>
          <a:bodyPr/>
          <a:lstStyle>
            <a:lvl1pPr>
              <a:defRPr/>
            </a:lvl1pPr>
          </a:lstStyle>
          <a:p>
            <a:endParaRPr lang="it-IT" altLang="it-IT"/>
          </a:p>
        </p:txBody>
      </p:sp>
      <p:sp>
        <p:nvSpPr>
          <p:cNvPr id="5" name="Footer Placeholder 4"/>
          <p:cNvSpPr>
            <a:spLocks noGrp="1"/>
          </p:cNvSpPr>
          <p:nvPr>
            <p:ph type="ftr" sz="quarter" idx="11"/>
          </p:nvPr>
        </p:nvSpPr>
        <p:spPr>
          <a:xfrm>
            <a:off x="3383465" y="6248400"/>
            <a:ext cx="3135895" cy="457200"/>
          </a:xfrm>
          <a:prstGeom prst="rect">
            <a:avLst/>
          </a:prstGeom>
        </p:spPr>
        <p:txBody>
          <a:bodyPr/>
          <a:lstStyle>
            <a:lvl1pPr>
              <a:defRPr/>
            </a:lvl1pPr>
          </a:lstStyle>
          <a:p>
            <a:endParaRPr lang="it-IT" altLang="it-IT"/>
          </a:p>
        </p:txBody>
      </p:sp>
      <p:sp>
        <p:nvSpPr>
          <p:cNvPr id="6" name="Slide Number Placeholder 5"/>
          <p:cNvSpPr>
            <a:spLocks noGrp="1"/>
          </p:cNvSpPr>
          <p:nvPr>
            <p:ph type="sldNum" sz="quarter" idx="12"/>
          </p:nvPr>
        </p:nvSpPr>
        <p:spPr>
          <a:xfrm>
            <a:off x="7097024" y="6248400"/>
            <a:ext cx="2063089" cy="457200"/>
          </a:xfrm>
          <a:prstGeom prst="rect">
            <a:avLst/>
          </a:prstGeom>
        </p:spPr>
        <p:txBody>
          <a:bodyPr/>
          <a:lstStyle>
            <a:lvl1pPr>
              <a:defRPr/>
            </a:lvl1pPr>
          </a:lstStyle>
          <a:p>
            <a:fld id="{81DA32A8-F5AD-4D37-9749-B70BEC7FD058}" type="slidenum">
              <a:rPr lang="it-IT" altLang="it-IT"/>
              <a:pPr/>
              <a:t>‹#›</a:t>
            </a:fld>
            <a:endParaRPr lang="it-IT" altLang="it-IT"/>
          </a:p>
        </p:txBody>
      </p:sp>
      <p:pic>
        <p:nvPicPr>
          <p:cNvPr id="7" name="Picture 2" descr="C:\MARKETING\PROGETTI\PPT REPLY TEMPLATE\elements\omini tutti colori 3d\green\reply_3d.png"/>
          <p:cNvPicPr>
            <a:picLocks noChangeAspect="1" noChangeArrowheads="1"/>
          </p:cNvPicPr>
          <p:nvPr userDrawn="1"/>
        </p:nvPicPr>
        <p:blipFill>
          <a:blip r:embed="rId2"/>
          <a:stretch>
            <a:fillRect/>
          </a:stretch>
        </p:blipFill>
        <p:spPr bwMode="auto">
          <a:xfrm>
            <a:off x="9018873" y="6039136"/>
            <a:ext cx="719138" cy="719138"/>
          </a:xfrm>
          <a:prstGeom prst="rect">
            <a:avLst/>
          </a:prstGeom>
          <a:noFill/>
        </p:spPr>
      </p:pic>
    </p:spTree>
    <p:extLst>
      <p:ext uri="{BB962C8B-B14F-4D97-AF65-F5344CB8AC3E}">
        <p14:creationId xmlns:p14="http://schemas.microsoft.com/office/powerpoint/2010/main" val="21478375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2712" y="6248400"/>
            <a:ext cx="2063089" cy="457200"/>
          </a:xfrm>
          <a:prstGeom prst="rect">
            <a:avLst/>
          </a:prstGeom>
        </p:spPr>
        <p:txBody>
          <a:bodyPr/>
          <a:lstStyle>
            <a:lvl1pPr>
              <a:defRPr/>
            </a:lvl1pPr>
          </a:lstStyle>
          <a:p>
            <a:endParaRPr lang="it-IT" altLang="it-IT"/>
          </a:p>
        </p:txBody>
      </p:sp>
      <p:sp>
        <p:nvSpPr>
          <p:cNvPr id="3" name="Footer Placeholder 2"/>
          <p:cNvSpPr>
            <a:spLocks noGrp="1"/>
          </p:cNvSpPr>
          <p:nvPr>
            <p:ph type="ftr" sz="quarter" idx="11"/>
          </p:nvPr>
        </p:nvSpPr>
        <p:spPr>
          <a:xfrm>
            <a:off x="3383465" y="6248400"/>
            <a:ext cx="3135895" cy="457200"/>
          </a:xfrm>
          <a:prstGeom prst="rect">
            <a:avLst/>
          </a:prstGeom>
        </p:spPr>
        <p:txBody>
          <a:bodyPr/>
          <a:lstStyle>
            <a:lvl1pPr>
              <a:defRPr/>
            </a:lvl1pPr>
          </a:lstStyle>
          <a:p>
            <a:endParaRPr lang="it-IT" altLang="it-IT"/>
          </a:p>
        </p:txBody>
      </p:sp>
      <p:sp>
        <p:nvSpPr>
          <p:cNvPr id="4" name="Slide Number Placeholder 3"/>
          <p:cNvSpPr>
            <a:spLocks noGrp="1"/>
          </p:cNvSpPr>
          <p:nvPr>
            <p:ph type="sldNum" sz="quarter" idx="12"/>
          </p:nvPr>
        </p:nvSpPr>
        <p:spPr>
          <a:xfrm>
            <a:off x="7097024" y="6248400"/>
            <a:ext cx="2063089" cy="457200"/>
          </a:xfrm>
          <a:prstGeom prst="rect">
            <a:avLst/>
          </a:prstGeom>
        </p:spPr>
        <p:txBody>
          <a:bodyPr/>
          <a:lstStyle>
            <a:lvl1pPr>
              <a:defRPr/>
            </a:lvl1pPr>
          </a:lstStyle>
          <a:p>
            <a:fld id="{E2630D1E-1857-416E-B6A4-894407CA0927}" type="slidenum">
              <a:rPr lang="it-IT" altLang="it-IT"/>
              <a:pPr/>
              <a:t>‹#›</a:t>
            </a:fld>
            <a:endParaRPr lang="it-IT" altLang="it-IT"/>
          </a:p>
        </p:txBody>
      </p:sp>
    </p:spTree>
    <p:extLst>
      <p:ext uri="{BB962C8B-B14F-4D97-AF65-F5344CB8AC3E}">
        <p14:creationId xmlns:p14="http://schemas.microsoft.com/office/powerpoint/2010/main" val="29439198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3913" r:id="rId6"/>
    <p:sldLayoutId id="2147484075" r:id="rId7"/>
    <p:sldLayoutId id="2147484076" r:id="rId8"/>
    <p:sldLayoutId id="2147484077" r:id="rId9"/>
    <p:sldLayoutId id="2147484078" r:id="rId10"/>
    <p:sldLayoutId id="2147484079" r:id="rId11"/>
    <p:sldLayoutId id="2147484080" r:id="rId12"/>
  </p:sldLayoutIdLst>
  <p:transition spd="med">
    <p:wipe dir="r"/>
  </p:transition>
  <p:timing>
    <p:tnLst>
      <p:par>
        <p:cTn id="1" dur="indefinite" restart="never" nodeType="tmRoot"/>
      </p:par>
    </p:tnLst>
  </p:timing>
  <p:hf hdr="0" ftr="0" dt="0"/>
  <p:txStyles>
    <p:titleStyle>
      <a:lvl1pPr algn="ctr" rtl="0" eaLnBrk="1" fontAlgn="base" hangingPunct="1">
        <a:spcBef>
          <a:spcPct val="0"/>
        </a:spcBef>
        <a:spcAft>
          <a:spcPct val="0"/>
        </a:spcAft>
        <a:defRPr lang="it-IT" sz="3200" b="1" dirty="0">
          <a:solidFill>
            <a:srgbClr val="000000"/>
          </a:solidFill>
          <a:latin typeface="+mj-lt"/>
          <a:ea typeface="ＭＳ Ｐゴシック" pitchFamily="-110" charset="-128"/>
          <a:cs typeface="ＭＳ Ｐゴシック" pitchFamily="-110" charset="-128"/>
        </a:defRPr>
      </a:lvl1pPr>
      <a:lvl2pPr algn="ctr" rtl="0" eaLnBrk="1" fontAlgn="base" hangingPunct="1">
        <a:spcBef>
          <a:spcPct val="0"/>
        </a:spcBef>
        <a:spcAft>
          <a:spcPct val="0"/>
        </a:spcAft>
        <a:defRPr sz="3200" b="1">
          <a:solidFill>
            <a:srgbClr val="000000"/>
          </a:solidFill>
          <a:latin typeface="Arial"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3200" b="1">
          <a:solidFill>
            <a:srgbClr val="000000"/>
          </a:solidFill>
          <a:latin typeface="Arial"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3200" b="1">
          <a:solidFill>
            <a:srgbClr val="000000"/>
          </a:solidFill>
          <a:latin typeface="Arial"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3200" b="1">
          <a:solidFill>
            <a:srgbClr val="000000"/>
          </a:solidFill>
          <a:latin typeface="Arial" pitchFamily="-110" charset="0"/>
          <a:ea typeface="ＭＳ Ｐゴシック" pitchFamily="-110" charset="-128"/>
          <a:cs typeface="ＭＳ Ｐゴシック" pitchFamily="-110" charset="-128"/>
        </a:defRPr>
      </a:lvl5pPr>
      <a:lvl6pPr marL="457200" algn="r" rtl="0" eaLnBrk="1" fontAlgn="base" hangingPunct="1">
        <a:spcBef>
          <a:spcPct val="0"/>
        </a:spcBef>
        <a:spcAft>
          <a:spcPct val="0"/>
        </a:spcAft>
        <a:defRPr sz="2500" b="1">
          <a:solidFill>
            <a:srgbClr val="808080"/>
          </a:solidFill>
          <a:latin typeface="Arial" pitchFamily="-110" charset="0"/>
        </a:defRPr>
      </a:lvl6pPr>
      <a:lvl7pPr marL="914400" algn="r" rtl="0" eaLnBrk="1" fontAlgn="base" hangingPunct="1">
        <a:spcBef>
          <a:spcPct val="0"/>
        </a:spcBef>
        <a:spcAft>
          <a:spcPct val="0"/>
        </a:spcAft>
        <a:defRPr sz="2500" b="1">
          <a:solidFill>
            <a:srgbClr val="808080"/>
          </a:solidFill>
          <a:latin typeface="Arial" pitchFamily="-110" charset="0"/>
        </a:defRPr>
      </a:lvl7pPr>
      <a:lvl8pPr marL="1371600" algn="r" rtl="0" eaLnBrk="1" fontAlgn="base" hangingPunct="1">
        <a:spcBef>
          <a:spcPct val="0"/>
        </a:spcBef>
        <a:spcAft>
          <a:spcPct val="0"/>
        </a:spcAft>
        <a:defRPr sz="2500" b="1">
          <a:solidFill>
            <a:srgbClr val="808080"/>
          </a:solidFill>
          <a:latin typeface="Arial" pitchFamily="-110" charset="0"/>
        </a:defRPr>
      </a:lvl8pPr>
      <a:lvl9pPr marL="1828800" algn="r" rtl="0" eaLnBrk="1" fontAlgn="base" hangingPunct="1">
        <a:spcBef>
          <a:spcPct val="0"/>
        </a:spcBef>
        <a:spcAft>
          <a:spcPct val="0"/>
        </a:spcAft>
        <a:defRPr sz="2500" b="1">
          <a:solidFill>
            <a:srgbClr val="808080"/>
          </a:solidFill>
          <a:latin typeface="Arial" pitchFamily="-110" charset="0"/>
        </a:defRPr>
      </a:lvl9pPr>
    </p:titleStyle>
    <p:bodyStyle>
      <a:lvl1pPr marL="174625" indent="-174625" algn="l" rtl="0" eaLnBrk="1" fontAlgn="base" hangingPunct="1">
        <a:spcBef>
          <a:spcPct val="20000"/>
        </a:spcBef>
        <a:spcAft>
          <a:spcPct val="0"/>
        </a:spcAft>
        <a:defRPr sz="2000">
          <a:solidFill>
            <a:srgbClr val="D9D9D9"/>
          </a:solidFill>
          <a:latin typeface="+mn-lt"/>
          <a:ea typeface="ＭＳ Ｐゴシック" pitchFamily="-110" charset="-128"/>
          <a:cs typeface="ＭＳ Ｐゴシック" pitchFamily="-110" charset="-128"/>
        </a:defRPr>
      </a:lvl1pPr>
      <a:lvl2pPr marL="166688" indent="-166688" algn="l" rtl="0" eaLnBrk="1" fontAlgn="base" hangingPunct="1">
        <a:spcBef>
          <a:spcPct val="20000"/>
        </a:spcBef>
        <a:spcAft>
          <a:spcPct val="0"/>
        </a:spcAft>
        <a:buFont typeface="Arial" pitchFamily="34" charset="0"/>
        <a:buChar char="•"/>
        <a:tabLst>
          <a:tab pos="166688" algn="l"/>
        </a:tabLst>
        <a:defRPr>
          <a:solidFill>
            <a:srgbClr val="D9D9D9"/>
          </a:solidFill>
          <a:latin typeface="+mn-lt"/>
          <a:ea typeface="ＭＳ Ｐゴシック" pitchFamily="-110" charset="-128"/>
        </a:defRPr>
      </a:lvl2pPr>
      <a:lvl3pPr marL="344488" indent="-177800" algn="l" rtl="0" eaLnBrk="1" fontAlgn="base" hangingPunct="1">
        <a:spcBef>
          <a:spcPct val="20000"/>
        </a:spcBef>
        <a:spcAft>
          <a:spcPct val="0"/>
        </a:spcAft>
        <a:buChar char="•"/>
        <a:defRPr sz="1500">
          <a:solidFill>
            <a:srgbClr val="D9D9D9"/>
          </a:solidFill>
          <a:latin typeface="+mn-lt"/>
          <a:ea typeface="ＭＳ Ｐゴシック" pitchFamily="-110" charset="-128"/>
        </a:defRPr>
      </a:lvl3pPr>
      <a:lvl4pPr marL="1400175" indent="-176213" algn="l" rtl="0" eaLnBrk="1" fontAlgn="base" hangingPunct="1">
        <a:spcBef>
          <a:spcPct val="20000"/>
        </a:spcBef>
        <a:spcAft>
          <a:spcPct val="0"/>
        </a:spcAft>
        <a:buChar char="–"/>
        <a:defRPr sz="1100">
          <a:solidFill>
            <a:srgbClr val="D9D9D9"/>
          </a:solidFill>
          <a:latin typeface="+mn-lt"/>
          <a:ea typeface="ＭＳ Ｐゴシック" pitchFamily="-110" charset="-128"/>
        </a:defRPr>
      </a:lvl4pPr>
      <a:lvl5pPr marL="1749425" indent="-174625" algn="l" rtl="0" eaLnBrk="1" fontAlgn="base" hangingPunct="1">
        <a:spcBef>
          <a:spcPct val="20000"/>
        </a:spcBef>
        <a:spcAft>
          <a:spcPct val="0"/>
        </a:spcAft>
        <a:buChar char="›"/>
        <a:defRPr sz="1100">
          <a:solidFill>
            <a:srgbClr val="D9D9D9"/>
          </a:solidFill>
          <a:latin typeface="+mn-lt"/>
          <a:ea typeface="ＭＳ Ｐゴシック" pitchFamily="-110" charset="-128"/>
        </a:defRPr>
      </a:lvl5pPr>
      <a:lvl6pPr marL="2206625" indent="-174625" algn="l" rtl="0" eaLnBrk="1" fontAlgn="base" hangingPunct="1">
        <a:spcBef>
          <a:spcPct val="20000"/>
        </a:spcBef>
        <a:spcAft>
          <a:spcPct val="0"/>
        </a:spcAft>
        <a:buChar char="›"/>
        <a:defRPr sz="1100">
          <a:solidFill>
            <a:schemeClr val="tx1"/>
          </a:solidFill>
          <a:latin typeface="+mn-lt"/>
          <a:ea typeface="ＭＳ Ｐゴシック" pitchFamily="-110" charset="-128"/>
        </a:defRPr>
      </a:lvl6pPr>
      <a:lvl7pPr marL="2663825" indent="-174625" algn="l" rtl="0" eaLnBrk="1" fontAlgn="base" hangingPunct="1">
        <a:spcBef>
          <a:spcPct val="20000"/>
        </a:spcBef>
        <a:spcAft>
          <a:spcPct val="0"/>
        </a:spcAft>
        <a:buChar char="›"/>
        <a:defRPr sz="1100">
          <a:solidFill>
            <a:schemeClr val="tx1"/>
          </a:solidFill>
          <a:latin typeface="+mn-lt"/>
          <a:ea typeface="ＭＳ Ｐゴシック" pitchFamily="-110" charset="-128"/>
        </a:defRPr>
      </a:lvl7pPr>
      <a:lvl8pPr marL="3121025" indent="-174625" algn="l" rtl="0" eaLnBrk="1" fontAlgn="base" hangingPunct="1">
        <a:spcBef>
          <a:spcPct val="20000"/>
        </a:spcBef>
        <a:spcAft>
          <a:spcPct val="0"/>
        </a:spcAft>
        <a:buChar char="›"/>
        <a:defRPr sz="1100">
          <a:solidFill>
            <a:schemeClr val="tx1"/>
          </a:solidFill>
          <a:latin typeface="+mn-lt"/>
          <a:ea typeface="ＭＳ Ｐゴシック" pitchFamily="-110" charset="-128"/>
        </a:defRPr>
      </a:lvl8pPr>
      <a:lvl9pPr marL="3578225" indent="-174625" algn="l" rtl="0" eaLnBrk="1" fontAlgn="base" hangingPunct="1">
        <a:spcBef>
          <a:spcPct val="20000"/>
        </a:spcBef>
        <a:spcAft>
          <a:spcPct val="0"/>
        </a:spcAft>
        <a:buChar char="›"/>
        <a:defRPr sz="1100">
          <a:solidFill>
            <a:schemeClr val="tx1"/>
          </a:solidFill>
          <a:latin typeface="+mn-lt"/>
          <a:ea typeface="ＭＳ Ｐゴシック" pitchFamily="-110"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uspto.gov/" TargetMode="External"/><Relationship Id="rId2" Type="http://schemas.openxmlformats.org/officeDocument/2006/relationships/hyperlink" Target="http://www.epo.org/searching/free/espacenet.html" TargetMode="External"/><Relationship Id="rId1" Type="http://schemas.openxmlformats.org/officeDocument/2006/relationships/slideLayout" Target="../slideLayouts/slideLayout8.xml"/><Relationship Id="rId4" Type="http://schemas.openxmlformats.org/officeDocument/2006/relationships/hyperlink" Target="http://www.freepatentsonline.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www.epo.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hyperlink" Target="http://www.uibm.gov.it/index.php/i-marchi-50/media-e-comunicazione-dirgen/spot-audio-video-dirgen/2006636-trascrizioni-marchi"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en.wikipedia.org/wiki/Internet" TargetMode="External"/><Relationship Id="rId7" Type="http://schemas.openxmlformats.org/officeDocument/2006/relationships/hyperlink" Target="http://en.wikipedia.org/wiki/Shopping_cart_software"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en.wikipedia.org/wiki/Internet_marketplace" TargetMode="External"/><Relationship Id="rId5" Type="http://schemas.openxmlformats.org/officeDocument/2006/relationships/hyperlink" Target="http://en.wikipedia.org/wiki/Online_shop" TargetMode="External"/><Relationship Id="rId4" Type="http://schemas.openxmlformats.org/officeDocument/2006/relationships/hyperlink" Target="http://en.wikipedia.org/wiki/Point-and-click"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http://www.uibm.gov.it/" TargetMode="External"/><Relationship Id="rId2" Type="http://schemas.openxmlformats.org/officeDocument/2006/relationships/hyperlink" Target="https://www.iprhelpdesk.eu/" TargetMode="External"/><Relationship Id="rId1" Type="http://schemas.openxmlformats.org/officeDocument/2006/relationships/slideLayout" Target="../slideLayouts/slideLayout8.xml"/><Relationship Id="rId4" Type="http://schemas.openxmlformats.org/officeDocument/2006/relationships/hyperlink" Target="http://www.epo.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9.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9.png"/><Relationship Id="rId4" Type="http://schemas.openxmlformats.org/officeDocument/2006/relationships/oleObject" Target="../embeddings/oleObject5.bin"/></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it-IT" dirty="0" smtClean="0"/>
              <a:t>Università di Palermo</a:t>
            </a:r>
          </a:p>
          <a:p>
            <a:r>
              <a:rPr lang="it-IT" dirty="0" smtClean="0"/>
              <a:t>4 Marzo 2015</a:t>
            </a:r>
            <a:endParaRPr lang="en-US" dirty="0"/>
          </a:p>
        </p:txBody>
      </p:sp>
      <p:sp>
        <p:nvSpPr>
          <p:cNvPr id="8" name="Text Placeholder 7"/>
          <p:cNvSpPr>
            <a:spLocks noGrp="1"/>
          </p:cNvSpPr>
          <p:nvPr>
            <p:ph type="body" sz="quarter" idx="12"/>
          </p:nvPr>
        </p:nvSpPr>
        <p:spPr/>
        <p:txBody>
          <a:bodyPr/>
          <a:lstStyle/>
          <a:p>
            <a:r>
              <a:rPr lang="it-IT" dirty="0" smtClean="0"/>
              <a:t>Brevettazione Italiana e Internazionale</a:t>
            </a:r>
            <a:endParaRPr lang="en-US" dirty="0"/>
          </a:p>
        </p:txBody>
      </p:sp>
    </p:spTree>
    <p:extLst>
      <p:ext uri="{BB962C8B-B14F-4D97-AF65-F5344CB8AC3E}">
        <p14:creationId xmlns:p14="http://schemas.microsoft.com/office/powerpoint/2010/main" val="3279536194"/>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428" y="5215669"/>
            <a:ext cx="9055108" cy="583127"/>
          </a:xfrm>
        </p:spPr>
        <p:txBody>
          <a:bodyPr/>
          <a:lstStyle/>
          <a:p>
            <a:r>
              <a:rPr lang="en-US" i="1" dirty="0"/>
              <a:t>US Patent No. 6,655,077 titled “Trap for a mouse”</a:t>
            </a:r>
            <a:endParaRPr lang="it-IT" dirty="0"/>
          </a:p>
        </p:txBody>
      </p:sp>
      <p:pic>
        <p:nvPicPr>
          <p:cNvPr id="4" name="Picture 3"/>
          <p:cNvPicPr>
            <a:picLocks noChangeAspect="1"/>
          </p:cNvPicPr>
          <p:nvPr/>
        </p:nvPicPr>
        <p:blipFill>
          <a:blip r:embed="rId2"/>
          <a:stretch>
            <a:fillRect/>
          </a:stretch>
        </p:blipFill>
        <p:spPr>
          <a:xfrm>
            <a:off x="1897279" y="1545278"/>
            <a:ext cx="6423406" cy="3421005"/>
          </a:xfrm>
          <a:prstGeom prst="rect">
            <a:avLst/>
          </a:prstGeom>
        </p:spPr>
      </p:pic>
    </p:spTree>
    <p:extLst>
      <p:ext uri="{BB962C8B-B14F-4D97-AF65-F5344CB8AC3E}">
        <p14:creationId xmlns:p14="http://schemas.microsoft.com/office/powerpoint/2010/main" val="3720941598"/>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42711" y="381000"/>
            <a:ext cx="8417401" cy="1066800"/>
          </a:xfrm>
        </p:spPr>
        <p:txBody>
          <a:bodyPr/>
          <a:lstStyle/>
          <a:p>
            <a:r>
              <a:rPr lang="it-IT" altLang="it-IT" dirty="0">
                <a:solidFill>
                  <a:schemeClr val="accent1"/>
                </a:solidFill>
              </a:rPr>
              <a:t>Che cosa è un brevetto</a:t>
            </a:r>
          </a:p>
        </p:txBody>
      </p:sp>
      <p:sp>
        <p:nvSpPr>
          <p:cNvPr id="5123" name="Rectangle 3"/>
          <p:cNvSpPr>
            <a:spLocks noGrp="1" noChangeArrowheads="1"/>
          </p:cNvSpPr>
          <p:nvPr>
            <p:ph type="body" idx="1"/>
          </p:nvPr>
        </p:nvSpPr>
        <p:spPr>
          <a:xfrm>
            <a:off x="1065211" y="1209675"/>
            <a:ext cx="7772400" cy="4895850"/>
          </a:xfrm>
        </p:spPr>
        <p:txBody>
          <a:bodyPr/>
          <a:lstStyle/>
          <a:p>
            <a:pPr marL="609600" indent="-609600" algn="ctr">
              <a:lnSpc>
                <a:spcPct val="90000"/>
              </a:lnSpc>
            </a:pPr>
            <a:r>
              <a:rPr lang="it-IT" altLang="it-IT" sz="2600" b="1" dirty="0" smtClean="0">
                <a:solidFill>
                  <a:schemeClr val="accent2"/>
                </a:solidFill>
                <a:cs typeface="Arial" panose="020B0604020202020204" pitchFamily="34" charset="0"/>
              </a:rPr>
              <a:t> </a:t>
            </a:r>
            <a:r>
              <a:rPr lang="it-IT" altLang="it-IT" sz="2600" b="1" dirty="0">
                <a:solidFill>
                  <a:schemeClr val="accent2"/>
                </a:solidFill>
                <a:cs typeface="Times New Roman" panose="02020603050405020304" pitchFamily="18" charset="0"/>
              </a:rPr>
              <a:t>Diritto di brevetto</a:t>
            </a:r>
            <a:r>
              <a:rPr lang="it-IT" altLang="it-IT" sz="2600" dirty="0">
                <a:cs typeface="Times New Roman" panose="02020603050405020304" pitchFamily="18" charset="0"/>
              </a:rPr>
              <a:t> </a:t>
            </a:r>
            <a:endParaRPr lang="it-IT" altLang="it-IT" sz="2600" dirty="0">
              <a:solidFill>
                <a:schemeClr val="tx2"/>
              </a:solidFill>
              <a:cs typeface="Arial" panose="020B0604020202020204" pitchFamily="34" charset="0"/>
            </a:endParaRPr>
          </a:p>
          <a:p>
            <a:pPr marL="609600" indent="-609600">
              <a:lnSpc>
                <a:spcPct val="120000"/>
              </a:lnSpc>
            </a:pPr>
            <a:r>
              <a:rPr lang="it-IT" altLang="it-IT" sz="2400" dirty="0">
                <a:solidFill>
                  <a:schemeClr val="tx2"/>
                </a:solidFill>
                <a:cs typeface="Arial" panose="020B0604020202020204" pitchFamily="34" charset="0"/>
              </a:rPr>
              <a:t>I diritti di brevetto per invenzione industriale </a:t>
            </a:r>
            <a:r>
              <a:rPr lang="it-IT" altLang="it-IT" sz="2400" dirty="0" smtClean="0">
                <a:solidFill>
                  <a:schemeClr val="tx2"/>
                </a:solidFill>
                <a:cs typeface="Arial" panose="020B0604020202020204" pitchFamily="34" charset="0"/>
              </a:rPr>
              <a:t>consistono</a:t>
            </a:r>
          </a:p>
          <a:p>
            <a:pPr marL="609600" indent="-609600">
              <a:lnSpc>
                <a:spcPct val="120000"/>
              </a:lnSpc>
            </a:pPr>
            <a:r>
              <a:rPr lang="it-IT" altLang="it-IT" sz="2400" dirty="0" smtClean="0">
                <a:solidFill>
                  <a:schemeClr val="tx2"/>
                </a:solidFill>
                <a:cs typeface="Arial" panose="020B0604020202020204" pitchFamily="34" charset="0"/>
              </a:rPr>
              <a:t>nella </a:t>
            </a:r>
            <a:r>
              <a:rPr lang="it-IT" altLang="it-IT" sz="2400" dirty="0">
                <a:solidFill>
                  <a:schemeClr val="tx2"/>
                </a:solidFill>
                <a:cs typeface="Arial" panose="020B0604020202020204" pitchFamily="34" charset="0"/>
              </a:rPr>
              <a:t>facoltà esclusiva di </a:t>
            </a:r>
            <a:r>
              <a:rPr lang="it-IT" altLang="it-IT" sz="2400" b="1" dirty="0">
                <a:cs typeface="Arial" panose="020B0604020202020204" pitchFamily="34" charset="0"/>
              </a:rPr>
              <a:t>attuare l'invenzione</a:t>
            </a:r>
            <a:r>
              <a:rPr lang="it-IT" altLang="it-IT" sz="2400" dirty="0">
                <a:solidFill>
                  <a:schemeClr val="hlink"/>
                </a:solidFill>
                <a:cs typeface="Arial" panose="020B0604020202020204" pitchFamily="34" charset="0"/>
              </a:rPr>
              <a:t> </a:t>
            </a:r>
            <a:r>
              <a:rPr lang="it-IT" altLang="it-IT" sz="2400" dirty="0">
                <a:cs typeface="Arial" panose="020B0604020202020204" pitchFamily="34" charset="0"/>
              </a:rPr>
              <a:t>e </a:t>
            </a:r>
            <a:r>
              <a:rPr lang="it-IT" altLang="it-IT" sz="2400" dirty="0" smtClean="0">
                <a:cs typeface="Arial" panose="020B0604020202020204" pitchFamily="34" charset="0"/>
              </a:rPr>
              <a:t>di</a:t>
            </a:r>
          </a:p>
          <a:p>
            <a:pPr marL="609600" indent="-609600">
              <a:lnSpc>
                <a:spcPct val="120000"/>
              </a:lnSpc>
            </a:pPr>
            <a:r>
              <a:rPr lang="it-IT" altLang="it-IT" sz="2400" dirty="0" smtClean="0">
                <a:cs typeface="Arial" panose="020B0604020202020204" pitchFamily="34" charset="0"/>
              </a:rPr>
              <a:t>trarne </a:t>
            </a:r>
            <a:r>
              <a:rPr lang="it-IT" altLang="it-IT" sz="2400" dirty="0">
                <a:cs typeface="Arial" panose="020B0604020202020204" pitchFamily="34" charset="0"/>
              </a:rPr>
              <a:t>profitto</a:t>
            </a:r>
            <a:r>
              <a:rPr lang="it-IT" altLang="it-IT" sz="2400" dirty="0">
                <a:solidFill>
                  <a:schemeClr val="tx2"/>
                </a:solidFill>
                <a:cs typeface="Arial" panose="020B0604020202020204" pitchFamily="34" charset="0"/>
              </a:rPr>
              <a:t> </a:t>
            </a:r>
            <a:r>
              <a:rPr lang="it-IT" altLang="it-IT" sz="2400" b="1" dirty="0">
                <a:cs typeface="Arial" panose="020B0604020202020204" pitchFamily="34" charset="0"/>
              </a:rPr>
              <a:t>nel territorio dello Stato</a:t>
            </a:r>
            <a:r>
              <a:rPr lang="it-IT" altLang="it-IT" sz="2400" dirty="0">
                <a:solidFill>
                  <a:schemeClr val="tx2"/>
                </a:solidFill>
                <a:cs typeface="Arial" panose="020B0604020202020204" pitchFamily="34" charset="0"/>
              </a:rPr>
              <a:t> ....</a:t>
            </a:r>
          </a:p>
          <a:p>
            <a:pPr marL="609600" indent="-609600">
              <a:lnSpc>
                <a:spcPct val="120000"/>
              </a:lnSpc>
            </a:pPr>
            <a:r>
              <a:rPr lang="it-IT" altLang="it-IT" sz="2200" b="1" dirty="0">
                <a:cs typeface="Times New Roman" panose="02020603050405020304" pitchFamily="18" charset="0"/>
              </a:rPr>
              <a:t>… il brevetto conferisce al titolare i seguenti diritti esclusivi: </a:t>
            </a:r>
            <a:endParaRPr lang="it-IT" altLang="it-IT" sz="1900" dirty="0">
              <a:cs typeface="Times New Roman" panose="02020603050405020304" pitchFamily="18" charset="0"/>
            </a:endParaRPr>
          </a:p>
          <a:p>
            <a:pPr marL="609600" indent="-609600">
              <a:lnSpc>
                <a:spcPct val="90000"/>
              </a:lnSpc>
              <a:buFontTx/>
              <a:buAutoNum type="alphaLcParenR"/>
            </a:pPr>
            <a:r>
              <a:rPr lang="it-IT" altLang="it-IT" sz="1800" dirty="0">
                <a:cs typeface="Times New Roman" panose="02020603050405020304" pitchFamily="18" charset="0"/>
              </a:rPr>
              <a:t> se oggetto del brevetto è un prodotto, il diritto </a:t>
            </a:r>
            <a:r>
              <a:rPr lang="it-IT" altLang="it-IT" sz="1800" dirty="0">
                <a:solidFill>
                  <a:schemeClr val="accent1"/>
                </a:solidFill>
                <a:cs typeface="Times New Roman" panose="02020603050405020304" pitchFamily="18" charset="0"/>
              </a:rPr>
              <a:t>di vietare ai terzi, salvo consenso del titolare, di produrre, usare, mettere in commercio, vendere o importare a tali fini il prodotto in questione</a:t>
            </a:r>
            <a:r>
              <a:rPr lang="it-IT" altLang="it-IT" sz="1800" dirty="0">
                <a:cs typeface="Times New Roman" panose="02020603050405020304" pitchFamily="18" charset="0"/>
              </a:rPr>
              <a:t>; </a:t>
            </a:r>
            <a:br>
              <a:rPr lang="it-IT" altLang="it-IT" sz="1800" dirty="0">
                <a:cs typeface="Times New Roman" panose="02020603050405020304" pitchFamily="18" charset="0"/>
              </a:rPr>
            </a:br>
            <a:endParaRPr lang="it-IT" altLang="it-IT" sz="1800" dirty="0">
              <a:cs typeface="Times New Roman" panose="02020603050405020304" pitchFamily="18" charset="0"/>
            </a:endParaRPr>
          </a:p>
          <a:p>
            <a:pPr marL="609600" indent="-609600">
              <a:lnSpc>
                <a:spcPct val="90000"/>
              </a:lnSpc>
              <a:buFontTx/>
              <a:buAutoNum type="alphaLcParenR"/>
            </a:pPr>
            <a:r>
              <a:rPr lang="it-IT" altLang="it-IT" sz="1800" dirty="0" smtClean="0">
                <a:cs typeface="Times New Roman" panose="02020603050405020304" pitchFamily="18" charset="0"/>
              </a:rPr>
              <a:t>se </a:t>
            </a:r>
            <a:r>
              <a:rPr lang="it-IT" altLang="it-IT" sz="1800" dirty="0">
                <a:cs typeface="Times New Roman" panose="02020603050405020304" pitchFamily="18" charset="0"/>
              </a:rPr>
              <a:t>oggetto del brevetto è un procedimento, il diritto di vietare ai terzi, salvo consenso del titolare, di </a:t>
            </a:r>
            <a:r>
              <a:rPr lang="it-IT" altLang="it-IT" sz="1800" dirty="0">
                <a:solidFill>
                  <a:schemeClr val="accent1"/>
                </a:solidFill>
                <a:cs typeface="Times New Roman" panose="02020603050405020304" pitchFamily="18" charset="0"/>
              </a:rPr>
              <a:t>applicare il procedimento</a:t>
            </a:r>
            <a:r>
              <a:rPr lang="it-IT" altLang="it-IT" sz="1800" dirty="0">
                <a:cs typeface="Times New Roman" panose="02020603050405020304" pitchFamily="18" charset="0"/>
              </a:rPr>
              <a:t>, nonché di usare, mettere in commercio, vendere o importare a tali fini il prodotto direttamente ottenuto con il procedimento in questione.</a:t>
            </a:r>
            <a:endParaRPr lang="it-IT" altLang="it-IT" sz="1800" dirty="0">
              <a:cs typeface="Arial" panose="020B0604020202020204" pitchFamily="34" charset="0"/>
            </a:endParaRPr>
          </a:p>
        </p:txBody>
      </p:sp>
    </p:spTree>
    <p:extLst>
      <p:ext uri="{BB962C8B-B14F-4D97-AF65-F5344CB8AC3E}">
        <p14:creationId xmlns:p14="http://schemas.microsoft.com/office/powerpoint/2010/main" val="253815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1692" y="268448"/>
            <a:ext cx="8417401" cy="1066800"/>
          </a:xfrm>
        </p:spPr>
        <p:txBody>
          <a:bodyPr/>
          <a:lstStyle/>
          <a:p>
            <a:r>
              <a:rPr lang="it-IT" altLang="it-IT" dirty="0">
                <a:solidFill>
                  <a:schemeClr val="accent1"/>
                </a:solidFill>
              </a:rPr>
              <a:t>Quando </a:t>
            </a:r>
            <a:r>
              <a:rPr lang="it-IT" altLang="it-IT" dirty="0" smtClean="0">
                <a:solidFill>
                  <a:schemeClr val="accent1"/>
                </a:solidFill>
              </a:rPr>
              <a:t>una invenzioneè </a:t>
            </a:r>
            <a:r>
              <a:rPr lang="it-IT" altLang="it-IT" dirty="0">
                <a:solidFill>
                  <a:schemeClr val="accent1"/>
                </a:solidFill>
              </a:rPr>
              <a:t>brevettabile</a:t>
            </a:r>
          </a:p>
        </p:txBody>
      </p:sp>
      <p:sp>
        <p:nvSpPr>
          <p:cNvPr id="7171" name="Rectangle 3"/>
          <p:cNvSpPr>
            <a:spLocks noGrp="1" noChangeArrowheads="1"/>
          </p:cNvSpPr>
          <p:nvPr>
            <p:ph type="body" idx="1"/>
          </p:nvPr>
        </p:nvSpPr>
        <p:spPr>
          <a:xfrm>
            <a:off x="994192" y="1123950"/>
            <a:ext cx="7772400" cy="2667000"/>
          </a:xfrm>
        </p:spPr>
        <p:txBody>
          <a:bodyPr/>
          <a:lstStyle/>
          <a:p>
            <a:r>
              <a:rPr lang="it-IT" altLang="it-IT" dirty="0"/>
              <a:t>Il </a:t>
            </a:r>
            <a:r>
              <a:rPr lang="it-IT" altLang="it-IT" dirty="0" smtClean="0"/>
              <a:t>Codice di Proprietà Industriale </a:t>
            </a:r>
            <a:r>
              <a:rPr lang="it-IT" altLang="it-IT" dirty="0"/>
              <a:t>all’art. 45 § 1, nella sezione IV sulle Invenzioni, definisce </a:t>
            </a:r>
            <a:r>
              <a:rPr lang="it-IT" altLang="it-IT" b="1" dirty="0"/>
              <a:t>cosa</a:t>
            </a:r>
            <a:r>
              <a:rPr lang="it-IT" altLang="it-IT" dirty="0"/>
              <a:t> può costituire oggetto di brevetto per invenzioni.</a:t>
            </a:r>
          </a:p>
          <a:p>
            <a:r>
              <a:rPr lang="it-IT" altLang="it-IT" dirty="0"/>
              <a:t>I § seguenti (2,3,4,5) indicano </a:t>
            </a:r>
            <a:r>
              <a:rPr lang="it-IT" altLang="it-IT" b="1" dirty="0"/>
              <a:t>cosa NON</a:t>
            </a:r>
            <a:r>
              <a:rPr lang="it-IT" altLang="it-IT" dirty="0"/>
              <a:t> sono considerate invenzioni brevettabili.</a:t>
            </a:r>
            <a:endParaRPr lang="it-IT" altLang="it-IT" sz="1400" dirty="0">
              <a:cs typeface="Lucida Sans Unicode" panose="020B0602030504020204" pitchFamily="34" charset="0"/>
            </a:endParaRPr>
          </a:p>
        </p:txBody>
      </p:sp>
      <p:sp>
        <p:nvSpPr>
          <p:cNvPr id="7174" name="Text Box 6"/>
          <p:cNvSpPr txBox="1">
            <a:spLocks noChangeArrowheads="1"/>
          </p:cNvSpPr>
          <p:nvPr/>
        </p:nvSpPr>
        <p:spPr bwMode="auto">
          <a:xfrm>
            <a:off x="536992" y="3307624"/>
            <a:ext cx="8686800" cy="2677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200" dirty="0">
                <a:cs typeface="Lucida Sans Unicode" panose="020B0602030504020204" pitchFamily="34" charset="0"/>
              </a:rPr>
              <a:t>2. Non sono considerate come invenzioni ai sensi del comma 1 in particolare:</a:t>
            </a:r>
            <a:br>
              <a:rPr lang="it-IT" altLang="it-IT" sz="1200" dirty="0">
                <a:cs typeface="Lucida Sans Unicode" panose="020B0602030504020204" pitchFamily="34" charset="0"/>
              </a:rPr>
            </a:br>
            <a:r>
              <a:rPr lang="it-IT" altLang="it-IT" sz="1200" dirty="0">
                <a:cs typeface="Lucida Sans Unicode" panose="020B0602030504020204" pitchFamily="34" charset="0"/>
              </a:rPr>
              <a:t>a) le scoperte, le teorie scientifiche e i metodi matematici;</a:t>
            </a:r>
            <a:br>
              <a:rPr lang="it-IT" altLang="it-IT" sz="1200" dirty="0">
                <a:cs typeface="Lucida Sans Unicode" panose="020B0602030504020204" pitchFamily="34" charset="0"/>
              </a:rPr>
            </a:br>
            <a:r>
              <a:rPr lang="it-IT" altLang="it-IT" sz="1200" dirty="0">
                <a:cs typeface="Lucida Sans Unicode" panose="020B0602030504020204" pitchFamily="34" charset="0"/>
              </a:rPr>
              <a:t>b) i piani, i principi ed i metodi per attivita' intellettuali, per gioco o per attivita' commerciale </a:t>
            </a:r>
            <a:r>
              <a:rPr lang="it-IT" altLang="it-IT" sz="1200" dirty="0">
                <a:solidFill>
                  <a:schemeClr val="accent1"/>
                </a:solidFill>
                <a:cs typeface="Lucida Sans Unicode" panose="020B0602030504020204" pitchFamily="34" charset="0"/>
              </a:rPr>
              <a:t>ed i programmi di elaboratore</a:t>
            </a:r>
            <a:r>
              <a:rPr lang="it-IT" altLang="it-IT" sz="1200" dirty="0">
                <a:cs typeface="Lucida Sans Unicode" panose="020B0602030504020204" pitchFamily="34" charset="0"/>
              </a:rPr>
              <a:t>;</a:t>
            </a:r>
            <a:br>
              <a:rPr lang="it-IT" altLang="it-IT" sz="1200" dirty="0">
                <a:cs typeface="Lucida Sans Unicode" panose="020B0602030504020204" pitchFamily="34" charset="0"/>
              </a:rPr>
            </a:br>
            <a:r>
              <a:rPr lang="it-IT" altLang="it-IT" sz="1200" dirty="0">
                <a:cs typeface="Lucida Sans Unicode" panose="020B0602030504020204" pitchFamily="34" charset="0"/>
              </a:rPr>
              <a:t>c) le presentazioni di informazioni.</a:t>
            </a:r>
            <a:br>
              <a:rPr lang="it-IT" altLang="it-IT" sz="1200" dirty="0">
                <a:cs typeface="Lucida Sans Unicode" panose="020B0602030504020204" pitchFamily="34" charset="0"/>
              </a:rPr>
            </a:br>
            <a:r>
              <a:rPr lang="it-IT" altLang="it-IT" sz="1200" dirty="0">
                <a:cs typeface="Lucida Sans Unicode" panose="020B0602030504020204" pitchFamily="34" charset="0"/>
              </a:rPr>
              <a:t>3. Le disposizioni del comma 2 escludono la brevettabilita' di cio' che in esse e' nominato solo nella misura in cui la domanda di brevetto o il brevetto concerna </a:t>
            </a:r>
            <a:r>
              <a:rPr lang="it-IT" altLang="it-IT" sz="1200" dirty="0">
                <a:solidFill>
                  <a:schemeClr val="accent1"/>
                </a:solidFill>
                <a:cs typeface="Lucida Sans Unicode" panose="020B0602030504020204" pitchFamily="34" charset="0"/>
              </a:rPr>
              <a:t>scoperte, teorie, piani, principi, metodi, programmi e presentazioni di informazioni </a:t>
            </a:r>
            <a:r>
              <a:rPr lang="it-IT" altLang="it-IT" sz="1200" dirty="0">
                <a:cs typeface="Lucida Sans Unicode" panose="020B0602030504020204" pitchFamily="34" charset="0"/>
              </a:rPr>
              <a:t>considerati in quanto tali.</a:t>
            </a:r>
            <a:br>
              <a:rPr lang="it-IT" altLang="it-IT" sz="1200" dirty="0">
                <a:cs typeface="Lucida Sans Unicode" panose="020B0602030504020204" pitchFamily="34" charset="0"/>
              </a:rPr>
            </a:br>
            <a:r>
              <a:rPr lang="it-IT" altLang="it-IT" sz="1200" dirty="0">
                <a:cs typeface="Lucida Sans Unicode" panose="020B0602030504020204" pitchFamily="34" charset="0"/>
              </a:rPr>
              <a:t>4. Non sono considerati come invenzioni ai sensi del comma 1 i metodi per il trattamento chirurgico o terapeutico del corpo umano o animale e i metodi di diagnosi applicati al corpo umano o animale.</a:t>
            </a:r>
            <a:br>
              <a:rPr lang="it-IT" altLang="it-IT" sz="1200" dirty="0">
                <a:cs typeface="Lucida Sans Unicode" panose="020B0602030504020204" pitchFamily="34" charset="0"/>
              </a:rPr>
            </a:br>
            <a:r>
              <a:rPr lang="it-IT" altLang="it-IT" sz="1200" dirty="0">
                <a:cs typeface="Lucida Sans Unicode" panose="020B0602030504020204" pitchFamily="34" charset="0"/>
              </a:rPr>
              <a:t>Questa disposizione non si applica ai prodotti, in particolare alle sostanze o alle miscele di sostanze, per l'attuazione di uno dei metodi nominati;</a:t>
            </a:r>
            <a:br>
              <a:rPr lang="it-IT" altLang="it-IT" sz="1200" dirty="0">
                <a:cs typeface="Lucida Sans Unicode" panose="020B0602030504020204" pitchFamily="34" charset="0"/>
              </a:rPr>
            </a:br>
            <a:r>
              <a:rPr lang="it-IT" altLang="it-IT" sz="1200" dirty="0">
                <a:cs typeface="Lucida Sans Unicode" panose="020B0602030504020204" pitchFamily="34" charset="0"/>
              </a:rPr>
              <a:t>5. Non possono costituire oggetto di brevetto le razze animali ed i procedimenti essenzialmente biologici per l'ottenimento delle stesse.</a:t>
            </a:r>
            <a:br>
              <a:rPr lang="it-IT" altLang="it-IT" sz="1200" dirty="0">
                <a:cs typeface="Lucida Sans Unicode" panose="020B0602030504020204" pitchFamily="34" charset="0"/>
              </a:rPr>
            </a:br>
            <a:endParaRPr lang="it-IT" altLang="it-IT" sz="1200" dirty="0">
              <a:cs typeface="Lucida Sans Unicode" panose="020B0602030504020204" pitchFamily="34" charset="0"/>
            </a:endParaRPr>
          </a:p>
        </p:txBody>
      </p:sp>
    </p:spTree>
    <p:extLst>
      <p:ext uri="{BB962C8B-B14F-4D97-AF65-F5344CB8AC3E}">
        <p14:creationId xmlns:p14="http://schemas.microsoft.com/office/powerpoint/2010/main" val="92528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671512" y="823913"/>
            <a:ext cx="8851900" cy="5319712"/>
          </a:xfrm>
          <a:noFill/>
          <a:ln/>
        </p:spPr>
        <p:txBody>
          <a:bodyPr/>
          <a:lstStyle/>
          <a:p>
            <a:pPr>
              <a:lnSpc>
                <a:spcPct val="90000"/>
              </a:lnSpc>
              <a:buFontTx/>
              <a:buNone/>
            </a:pPr>
            <a:endParaRPr lang="it-IT" altLang="it-IT" sz="2400" dirty="0">
              <a:latin typeface="Verdana" panose="020B0604030504040204" pitchFamily="34" charset="0"/>
            </a:endParaRPr>
          </a:p>
          <a:p>
            <a:pPr>
              <a:lnSpc>
                <a:spcPct val="90000"/>
              </a:lnSpc>
              <a:spcBef>
                <a:spcPct val="0"/>
              </a:spcBef>
              <a:buFontTx/>
              <a:buNone/>
            </a:pPr>
            <a:r>
              <a:rPr lang="en-GB" altLang="it-IT" sz="2400" dirty="0" err="1">
                <a:latin typeface="Verdana" panose="020B0604030504040204" pitchFamily="34" charset="0"/>
              </a:rPr>
              <a:t>Possono</a:t>
            </a:r>
            <a:r>
              <a:rPr lang="en-GB" altLang="it-IT" sz="2400" dirty="0">
                <a:latin typeface="Verdana" panose="020B0604030504040204" pitchFamily="34" charset="0"/>
              </a:rPr>
              <a:t> </a:t>
            </a:r>
            <a:r>
              <a:rPr lang="en-GB" altLang="it-IT" sz="2400" dirty="0" err="1">
                <a:latin typeface="Verdana" panose="020B0604030504040204" pitchFamily="34" charset="0"/>
              </a:rPr>
              <a:t>costituire</a:t>
            </a:r>
            <a:r>
              <a:rPr lang="en-GB" altLang="it-IT" sz="2400" dirty="0">
                <a:latin typeface="Verdana" panose="020B0604030504040204" pitchFamily="34" charset="0"/>
              </a:rPr>
              <a:t> </a:t>
            </a:r>
            <a:r>
              <a:rPr lang="en-GB" altLang="it-IT" sz="2400" dirty="0" err="1">
                <a:latin typeface="Verdana" panose="020B0604030504040204" pitchFamily="34" charset="0"/>
              </a:rPr>
              <a:t>oggetto</a:t>
            </a:r>
            <a:r>
              <a:rPr lang="en-GB" altLang="it-IT" sz="2400" dirty="0">
                <a:latin typeface="Verdana" panose="020B0604030504040204" pitchFamily="34" charset="0"/>
              </a:rPr>
              <a:t> di </a:t>
            </a:r>
            <a:r>
              <a:rPr lang="en-GB" altLang="it-IT" sz="2400" dirty="0" err="1">
                <a:latin typeface="Verdana" panose="020B0604030504040204" pitchFamily="34" charset="0"/>
              </a:rPr>
              <a:t>brevetto</a:t>
            </a:r>
            <a:r>
              <a:rPr lang="en-GB" altLang="it-IT" sz="2400" dirty="0">
                <a:latin typeface="Verdana" panose="020B0604030504040204" pitchFamily="34" charset="0"/>
              </a:rPr>
              <a:t> le </a:t>
            </a:r>
            <a:r>
              <a:rPr lang="en-GB" altLang="it-IT" sz="2400" dirty="0" err="1">
                <a:latin typeface="Verdana" panose="020B0604030504040204" pitchFamily="34" charset="0"/>
              </a:rPr>
              <a:t>invenzioni</a:t>
            </a:r>
            <a:r>
              <a:rPr lang="it-IT" altLang="it-IT" sz="2400" dirty="0">
                <a:latin typeface="Verdana" panose="020B0604030504040204" pitchFamily="34" charset="0"/>
              </a:rPr>
              <a:t>:</a:t>
            </a:r>
            <a:br>
              <a:rPr lang="it-IT" altLang="it-IT" sz="2400" dirty="0">
                <a:latin typeface="Verdana" panose="020B0604030504040204" pitchFamily="34" charset="0"/>
              </a:rPr>
            </a:br>
            <a:endParaRPr lang="en-GB" altLang="it-IT" sz="2400" dirty="0">
              <a:latin typeface="Verdana" panose="020B0604030504040204" pitchFamily="34" charset="0"/>
            </a:endParaRPr>
          </a:p>
          <a:p>
            <a:pPr>
              <a:lnSpc>
                <a:spcPct val="90000"/>
              </a:lnSpc>
              <a:spcBef>
                <a:spcPct val="0"/>
              </a:spcBef>
            </a:pPr>
            <a:r>
              <a:rPr lang="it-IT" altLang="it-IT" sz="2400" dirty="0">
                <a:latin typeface="Verdana" panose="020B0604030504040204" pitchFamily="34" charset="0"/>
              </a:rPr>
              <a:t> </a:t>
            </a:r>
            <a:r>
              <a:rPr lang="en-GB" altLang="it-IT" sz="2400" dirty="0" err="1">
                <a:latin typeface="Verdana" panose="020B0604030504040204" pitchFamily="34" charset="0"/>
              </a:rPr>
              <a:t>nuove</a:t>
            </a:r>
            <a:r>
              <a:rPr lang="en-GB" altLang="it-IT" sz="2400" dirty="0">
                <a:latin typeface="Verdana" panose="020B0604030504040204" pitchFamily="34" charset="0"/>
              </a:rPr>
              <a:t> </a:t>
            </a:r>
            <a:r>
              <a:rPr lang="it-IT" altLang="it-IT" sz="2400" dirty="0">
                <a:latin typeface="Verdana" panose="020B0604030504040204" pitchFamily="34" charset="0"/>
              </a:rPr>
              <a:t/>
            </a:r>
            <a:br>
              <a:rPr lang="it-IT" altLang="it-IT" sz="2400" dirty="0">
                <a:latin typeface="Verdana" panose="020B0604030504040204" pitchFamily="34" charset="0"/>
              </a:rPr>
            </a:br>
            <a:r>
              <a:rPr lang="it-IT" altLang="it-IT" sz="2400" dirty="0">
                <a:latin typeface="Verdana" panose="020B0604030504040204" pitchFamily="34" charset="0"/>
              </a:rPr>
              <a:t/>
            </a:r>
            <a:br>
              <a:rPr lang="it-IT" altLang="it-IT" sz="2400" dirty="0">
                <a:latin typeface="Verdana" panose="020B0604030504040204" pitchFamily="34" charset="0"/>
              </a:rPr>
            </a:br>
            <a:endParaRPr lang="it-IT" altLang="it-IT" sz="2400" dirty="0">
              <a:latin typeface="Verdana" panose="020B0604030504040204" pitchFamily="34" charset="0"/>
            </a:endParaRPr>
          </a:p>
          <a:p>
            <a:pPr>
              <a:lnSpc>
                <a:spcPct val="90000"/>
              </a:lnSpc>
              <a:spcBef>
                <a:spcPct val="0"/>
              </a:spcBef>
              <a:buFontTx/>
              <a:buNone/>
            </a:pPr>
            <a:endParaRPr lang="en-GB" altLang="it-IT" sz="2400" dirty="0">
              <a:latin typeface="Verdana" panose="020B0604030504040204" pitchFamily="34" charset="0"/>
            </a:endParaRPr>
          </a:p>
          <a:p>
            <a:pPr>
              <a:lnSpc>
                <a:spcPct val="140000"/>
              </a:lnSpc>
              <a:spcBef>
                <a:spcPct val="0"/>
              </a:spcBef>
            </a:pPr>
            <a:r>
              <a:rPr lang="it-IT" altLang="it-IT" sz="2400" dirty="0">
                <a:latin typeface="Verdana" panose="020B0604030504040204" pitchFamily="34" charset="0"/>
              </a:rPr>
              <a:t> che implicano attività inventiva</a:t>
            </a:r>
            <a:br>
              <a:rPr lang="it-IT" altLang="it-IT" sz="2400" dirty="0">
                <a:latin typeface="Verdana" panose="020B0604030504040204" pitchFamily="34" charset="0"/>
              </a:rPr>
            </a:br>
            <a:r>
              <a:rPr lang="it-IT" altLang="it-IT" sz="2600" b="1" dirty="0">
                <a:latin typeface="Tahoma" panose="020B0604030504040204" pitchFamily="34" charset="0"/>
              </a:rPr>
              <a:t/>
            </a:r>
            <a:br>
              <a:rPr lang="it-IT" altLang="it-IT" sz="2600" b="1" dirty="0">
                <a:latin typeface="Tahoma" panose="020B0604030504040204" pitchFamily="34" charset="0"/>
              </a:rPr>
            </a:br>
            <a:endParaRPr lang="en-GB" altLang="it-IT" sz="2600" b="1" dirty="0">
              <a:latin typeface="Tahoma" panose="020B0604030504040204" pitchFamily="34" charset="0"/>
            </a:endParaRPr>
          </a:p>
          <a:p>
            <a:pPr>
              <a:lnSpc>
                <a:spcPct val="140000"/>
              </a:lnSpc>
              <a:spcBef>
                <a:spcPct val="0"/>
              </a:spcBef>
            </a:pPr>
            <a:r>
              <a:rPr lang="it-IT" altLang="it-IT" sz="2400" dirty="0">
                <a:latin typeface="Verdana" panose="020B0604030504040204" pitchFamily="34" charset="0"/>
              </a:rPr>
              <a:t> e che sono </a:t>
            </a:r>
            <a:r>
              <a:rPr lang="en-GB" altLang="it-IT" sz="2400" dirty="0" err="1">
                <a:latin typeface="Verdana" panose="020B0604030504040204" pitchFamily="34" charset="0"/>
              </a:rPr>
              <a:t>atte</a:t>
            </a:r>
            <a:r>
              <a:rPr lang="en-GB" altLang="it-IT" sz="2400" dirty="0">
                <a:latin typeface="Verdana" panose="020B0604030504040204" pitchFamily="34" charset="0"/>
              </a:rPr>
              <a:t> ad </a:t>
            </a:r>
            <a:r>
              <a:rPr lang="en-GB" altLang="it-IT" sz="2400" dirty="0" err="1">
                <a:latin typeface="Verdana" panose="020B0604030504040204" pitchFamily="34" charset="0"/>
              </a:rPr>
              <a:t>avere</a:t>
            </a:r>
            <a:r>
              <a:rPr lang="en-GB" altLang="it-IT" sz="2400" dirty="0">
                <a:latin typeface="Verdana" panose="020B0604030504040204" pitchFamily="34" charset="0"/>
              </a:rPr>
              <a:t> </a:t>
            </a:r>
            <a:r>
              <a:rPr lang="en-GB" altLang="it-IT" sz="2400" dirty="0" err="1">
                <a:latin typeface="Verdana" panose="020B0604030504040204" pitchFamily="34" charset="0"/>
              </a:rPr>
              <a:t>un’applicazione</a:t>
            </a:r>
            <a:r>
              <a:rPr lang="en-GB" altLang="it-IT" sz="2400" dirty="0">
                <a:latin typeface="Verdana" panose="020B0604030504040204" pitchFamily="34" charset="0"/>
              </a:rPr>
              <a:t> </a:t>
            </a:r>
            <a:r>
              <a:rPr lang="en-GB" altLang="it-IT" sz="2400" dirty="0" err="1">
                <a:latin typeface="Verdana" panose="020B0604030504040204" pitchFamily="34" charset="0"/>
              </a:rPr>
              <a:t>industriale</a:t>
            </a:r>
            <a:r>
              <a:rPr lang="en-GB" altLang="it-IT" sz="2400" dirty="0">
                <a:latin typeface="Verdana" panose="020B0604030504040204" pitchFamily="34" charset="0"/>
              </a:rPr>
              <a:t>.</a:t>
            </a:r>
            <a:r>
              <a:rPr lang="en-GB" altLang="it-IT" sz="2600" b="1" dirty="0">
                <a:latin typeface="Tahoma" panose="020B0604030504040204" pitchFamily="34" charset="0"/>
              </a:rPr>
              <a:t> </a:t>
            </a:r>
            <a:endParaRPr lang="en-GB" altLang="it-IT" sz="2600" dirty="0"/>
          </a:p>
        </p:txBody>
      </p:sp>
      <p:sp>
        <p:nvSpPr>
          <p:cNvPr id="24579" name="Text Box 3"/>
          <p:cNvSpPr txBox="1">
            <a:spLocks noChangeArrowheads="1"/>
          </p:cNvSpPr>
          <p:nvPr/>
        </p:nvSpPr>
        <p:spPr bwMode="auto">
          <a:xfrm>
            <a:off x="4008438" y="3441700"/>
            <a:ext cx="2830513"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80000"/>
              </a:lnSpc>
              <a:spcBef>
                <a:spcPct val="50000"/>
              </a:spcBef>
              <a:buSzPct val="100000"/>
            </a:pPr>
            <a:endParaRPr lang="it-IT" altLang="it-IT" sz="1600" b="1">
              <a:solidFill>
                <a:schemeClr val="tx2"/>
              </a:solidFill>
            </a:endParaRPr>
          </a:p>
        </p:txBody>
      </p:sp>
      <p:grpSp>
        <p:nvGrpSpPr>
          <p:cNvPr id="24580" name="Group 4"/>
          <p:cNvGrpSpPr>
            <a:grpSpLocks/>
          </p:cNvGrpSpPr>
          <p:nvPr/>
        </p:nvGrpSpPr>
        <p:grpSpPr bwMode="auto">
          <a:xfrm>
            <a:off x="2084387" y="1850862"/>
            <a:ext cx="7023100" cy="1350963"/>
            <a:chOff x="1200" y="1541"/>
            <a:chExt cx="4645" cy="811"/>
          </a:xfrm>
        </p:grpSpPr>
        <p:sp>
          <p:nvSpPr>
            <p:cNvPr id="24581" name="Text Box 5"/>
            <p:cNvSpPr txBox="1">
              <a:spLocks noChangeArrowheads="1"/>
            </p:cNvSpPr>
            <p:nvPr/>
          </p:nvSpPr>
          <p:spPr bwMode="auto">
            <a:xfrm>
              <a:off x="2371" y="1541"/>
              <a:ext cx="3474" cy="811"/>
            </a:xfrm>
            <a:prstGeom prst="rect">
              <a:avLst/>
            </a:prstGeom>
            <a:noFill/>
            <a:ln w="25400">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800" b="1">
                  <a:solidFill>
                    <a:schemeClr val="tx2"/>
                  </a:solidFill>
                </a:rPr>
                <a:t>Non comprese nello stato della tecnica.</a:t>
              </a:r>
            </a:p>
            <a:p>
              <a:pPr eaLnBrk="0" hangingPunct="0">
                <a:lnSpc>
                  <a:spcPct val="80000"/>
                </a:lnSpc>
                <a:spcBef>
                  <a:spcPct val="50000"/>
                </a:spcBef>
                <a:buSzPct val="100000"/>
              </a:pPr>
              <a:r>
                <a:rPr lang="it-IT" altLang="it-IT" sz="1800" b="1">
                  <a:solidFill>
                    <a:schemeClr val="tx2"/>
                  </a:solidFill>
                </a:rPr>
                <a:t>Lo stato della tecnica è costituito da tutto ciò che è reso accessibile al pubblico mediante descrizione scritta, orale, </a:t>
              </a:r>
              <a:r>
                <a:rPr lang="it-IT" altLang="it-IT" sz="1800" b="1">
                  <a:solidFill>
                    <a:srgbClr val="FF3300"/>
                  </a:solidFill>
                </a:rPr>
                <a:t>uso</a:t>
              </a:r>
              <a:r>
                <a:rPr lang="it-IT" altLang="it-IT" sz="1800" b="1">
                  <a:solidFill>
                    <a:schemeClr val="tx2"/>
                  </a:solidFill>
                </a:rPr>
                <a:t> o ogni altro mezzo</a:t>
              </a:r>
              <a:endParaRPr lang="en-GB" altLang="it-IT" sz="1800" b="1">
                <a:solidFill>
                  <a:schemeClr val="tx2"/>
                </a:solidFill>
              </a:endParaRPr>
            </a:p>
          </p:txBody>
        </p:sp>
        <p:sp>
          <p:nvSpPr>
            <p:cNvPr id="24582" name="Line 6"/>
            <p:cNvSpPr>
              <a:spLocks noChangeShapeType="1"/>
            </p:cNvSpPr>
            <p:nvPr/>
          </p:nvSpPr>
          <p:spPr bwMode="auto">
            <a:xfrm>
              <a:off x="1200" y="1760"/>
              <a:ext cx="1081"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4583" name="Group 7"/>
          <p:cNvGrpSpPr>
            <a:grpSpLocks/>
          </p:cNvGrpSpPr>
          <p:nvPr/>
        </p:nvGrpSpPr>
        <p:grpSpPr bwMode="auto">
          <a:xfrm>
            <a:off x="2084387" y="3788582"/>
            <a:ext cx="6894513" cy="1041400"/>
            <a:chOff x="1296" y="2702"/>
            <a:chExt cx="4560" cy="624"/>
          </a:xfrm>
        </p:grpSpPr>
        <p:sp>
          <p:nvSpPr>
            <p:cNvPr id="24584" name="Text Box 8"/>
            <p:cNvSpPr txBox="1">
              <a:spLocks noChangeArrowheads="1"/>
            </p:cNvSpPr>
            <p:nvPr/>
          </p:nvSpPr>
          <p:spPr bwMode="auto">
            <a:xfrm>
              <a:off x="2448" y="2862"/>
              <a:ext cx="3408" cy="464"/>
            </a:xfrm>
            <a:prstGeom prst="rect">
              <a:avLst/>
            </a:prstGeom>
            <a:noFill/>
            <a:ln w="25400">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800" b="1">
                  <a:solidFill>
                    <a:schemeClr val="tx2"/>
                  </a:solidFill>
                </a:rPr>
                <a:t>Se, per un tecnico esperto del ramo, non risulta in modo evidente dallo stato della tecnica</a:t>
              </a:r>
              <a:endParaRPr lang="en-GB" altLang="it-IT" sz="1800" b="1">
                <a:solidFill>
                  <a:schemeClr val="tx2"/>
                </a:solidFill>
              </a:endParaRPr>
            </a:p>
          </p:txBody>
        </p:sp>
        <p:sp>
          <p:nvSpPr>
            <p:cNvPr id="24585" name="Line 9"/>
            <p:cNvSpPr>
              <a:spLocks noChangeShapeType="1"/>
            </p:cNvSpPr>
            <p:nvPr/>
          </p:nvSpPr>
          <p:spPr bwMode="auto">
            <a:xfrm>
              <a:off x="1296" y="2702"/>
              <a:ext cx="1104" cy="33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24587" name="Rectangle 11"/>
          <p:cNvSpPr>
            <a:spLocks noGrp="1" noChangeArrowheads="1"/>
          </p:cNvSpPr>
          <p:nvPr>
            <p:ph type="title"/>
          </p:nvPr>
        </p:nvSpPr>
        <p:spPr>
          <a:xfrm>
            <a:off x="750887" y="106207"/>
            <a:ext cx="7772400" cy="1143000"/>
          </a:xfrm>
          <a:noFill/>
          <a:ln/>
        </p:spPr>
        <p:txBody>
          <a:bodyPr/>
          <a:lstStyle/>
          <a:p>
            <a:r>
              <a:rPr lang="it-IT" altLang="it-IT" dirty="0">
                <a:solidFill>
                  <a:schemeClr val="accent1"/>
                </a:solidFill>
              </a:rPr>
              <a:t>Quando una </a:t>
            </a:r>
            <a:r>
              <a:rPr lang="it-IT" altLang="it-IT" dirty="0" smtClean="0">
                <a:solidFill>
                  <a:schemeClr val="accent1"/>
                </a:solidFill>
              </a:rPr>
              <a:t>invenzione </a:t>
            </a:r>
            <a:r>
              <a:rPr lang="it-IT" altLang="it-IT" dirty="0">
                <a:solidFill>
                  <a:schemeClr val="accent1"/>
                </a:solidFill>
              </a:rPr>
              <a:t>è brevettabile</a:t>
            </a:r>
          </a:p>
        </p:txBody>
      </p:sp>
    </p:spTree>
    <p:extLst>
      <p:ext uri="{BB962C8B-B14F-4D97-AF65-F5344CB8AC3E}">
        <p14:creationId xmlns:p14="http://schemas.microsoft.com/office/powerpoint/2010/main" val="258346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1+#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4583"/>
                                        </p:tgtEl>
                                        <p:attrNameLst>
                                          <p:attrName>style.visibility</p:attrName>
                                        </p:attrNameLst>
                                      </p:cBhvr>
                                      <p:to>
                                        <p:strVal val="visible"/>
                                      </p:to>
                                    </p:set>
                                    <p:anim calcmode="lin" valueType="num">
                                      <p:cBhvr additive="base">
                                        <p:cTn id="13" dur="500" fill="hold"/>
                                        <p:tgtEl>
                                          <p:spTgt spid="24583"/>
                                        </p:tgtEl>
                                        <p:attrNameLst>
                                          <p:attrName>ppt_x</p:attrName>
                                        </p:attrNameLst>
                                      </p:cBhvr>
                                      <p:tavLst>
                                        <p:tav tm="0">
                                          <p:val>
                                            <p:strVal val="1+#ppt_w/2"/>
                                          </p:val>
                                        </p:tav>
                                        <p:tav tm="100000">
                                          <p:val>
                                            <p:strVal val="#ppt_x"/>
                                          </p:val>
                                        </p:tav>
                                      </p:tavLst>
                                    </p:anim>
                                    <p:anim calcmode="lin" valueType="num">
                                      <p:cBhvr additive="base">
                                        <p:cTn id="14"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altLang="it-IT" dirty="0">
                <a:solidFill>
                  <a:schemeClr val="accent1"/>
                </a:solidFill>
              </a:rPr>
              <a:t>Quando una </a:t>
            </a:r>
            <a:r>
              <a:rPr lang="it-IT" altLang="it-IT" dirty="0" smtClean="0">
                <a:solidFill>
                  <a:schemeClr val="accent1"/>
                </a:solidFill>
              </a:rPr>
              <a:t>invenzione </a:t>
            </a:r>
            <a:r>
              <a:rPr lang="it-IT" altLang="it-IT" dirty="0">
                <a:solidFill>
                  <a:schemeClr val="accent1"/>
                </a:solidFill>
              </a:rPr>
              <a:t>è nuova</a:t>
            </a:r>
          </a:p>
        </p:txBody>
      </p:sp>
      <p:sp>
        <p:nvSpPr>
          <p:cNvPr id="8195" name="Rectangle 3"/>
          <p:cNvSpPr>
            <a:spLocks noGrp="1" noChangeArrowheads="1"/>
          </p:cNvSpPr>
          <p:nvPr>
            <p:ph type="body" idx="1"/>
          </p:nvPr>
        </p:nvSpPr>
        <p:spPr>
          <a:xfrm>
            <a:off x="733187" y="1657350"/>
            <a:ext cx="8417401" cy="4114800"/>
          </a:xfrm>
        </p:spPr>
        <p:txBody>
          <a:bodyPr/>
          <a:lstStyle/>
          <a:p>
            <a:pPr eaLnBrk="0" hangingPunct="0">
              <a:lnSpc>
                <a:spcPct val="80000"/>
              </a:lnSpc>
              <a:spcBef>
                <a:spcPct val="50000"/>
              </a:spcBef>
              <a:buFontTx/>
              <a:buNone/>
            </a:pPr>
            <a:r>
              <a:rPr lang="it-IT" altLang="it-IT" sz="2800" dirty="0"/>
              <a:t>Una idea è NUOVA quando non è compresa nello stato dell’arte che deve essere considerato a livello mondiale e deve essere dimostrabile con documenti o testimonianze</a:t>
            </a:r>
            <a:r>
              <a:rPr lang="it-IT" altLang="it-IT" sz="2800" dirty="0" smtClean="0"/>
              <a:t>.</a:t>
            </a:r>
          </a:p>
          <a:p>
            <a:pPr eaLnBrk="0" hangingPunct="0">
              <a:lnSpc>
                <a:spcPct val="80000"/>
              </a:lnSpc>
              <a:spcBef>
                <a:spcPct val="50000"/>
              </a:spcBef>
              <a:buFontTx/>
              <a:buNone/>
            </a:pPr>
            <a:endParaRPr lang="it-IT" altLang="it-IT" sz="2800" dirty="0"/>
          </a:p>
          <a:p>
            <a:pPr eaLnBrk="0" hangingPunct="0">
              <a:lnSpc>
                <a:spcPct val="80000"/>
              </a:lnSpc>
              <a:spcBef>
                <a:spcPct val="50000"/>
              </a:spcBef>
              <a:buFontTx/>
              <a:buNone/>
            </a:pPr>
            <a:r>
              <a:rPr lang="it-IT" altLang="it-IT" sz="2800" dirty="0"/>
              <a:t>Lo stato della tecnica o dell’arte è costituito da tutto ciò che è reso accessibile al pubblico mediante descrizione scritta, orale, uso o ogni altro mezzo documentabile</a:t>
            </a:r>
          </a:p>
        </p:txBody>
      </p:sp>
    </p:spTree>
    <p:extLst>
      <p:ext uri="{BB962C8B-B14F-4D97-AF65-F5344CB8AC3E}">
        <p14:creationId xmlns:p14="http://schemas.microsoft.com/office/powerpoint/2010/main" val="694572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18674" y="314325"/>
            <a:ext cx="8417401" cy="1066800"/>
          </a:xfrm>
        </p:spPr>
        <p:txBody>
          <a:bodyPr/>
          <a:lstStyle/>
          <a:p>
            <a:r>
              <a:rPr lang="it-IT" altLang="it-IT" dirty="0">
                <a:solidFill>
                  <a:schemeClr val="accent1"/>
                </a:solidFill>
              </a:rPr>
              <a:t>Quando </a:t>
            </a:r>
            <a:r>
              <a:rPr lang="it-IT" altLang="it-IT" dirty="0" smtClean="0">
                <a:solidFill>
                  <a:schemeClr val="accent1"/>
                </a:solidFill>
              </a:rPr>
              <a:t>una invenzione </a:t>
            </a:r>
            <a:r>
              <a:rPr lang="it-IT" altLang="it-IT" dirty="0">
                <a:solidFill>
                  <a:schemeClr val="accent1"/>
                </a:solidFill>
              </a:rPr>
              <a:t>è originale</a:t>
            </a:r>
          </a:p>
        </p:txBody>
      </p:sp>
      <p:sp>
        <p:nvSpPr>
          <p:cNvPr id="9219" name="Rectangle 3"/>
          <p:cNvSpPr>
            <a:spLocks noGrp="1" noChangeArrowheads="1"/>
          </p:cNvSpPr>
          <p:nvPr>
            <p:ph type="body" idx="1"/>
          </p:nvPr>
        </p:nvSpPr>
        <p:spPr>
          <a:xfrm>
            <a:off x="723662" y="1809750"/>
            <a:ext cx="8417401" cy="4114800"/>
          </a:xfrm>
        </p:spPr>
        <p:txBody>
          <a:bodyPr/>
          <a:lstStyle/>
          <a:p>
            <a:pPr>
              <a:buFontTx/>
              <a:buNone/>
            </a:pPr>
            <a:r>
              <a:rPr lang="it-IT" altLang="it-IT" sz="2400" dirty="0"/>
              <a:t>Un’idea è ORIGINALE quando si può valutare uno sforzo </a:t>
            </a:r>
            <a:r>
              <a:rPr lang="it-IT" altLang="it-IT" sz="2400" dirty="0" smtClean="0"/>
              <a:t>inventivo:</a:t>
            </a:r>
          </a:p>
          <a:p>
            <a:pPr>
              <a:buFontTx/>
              <a:buNone/>
            </a:pPr>
            <a:endParaRPr lang="it-IT" altLang="it-IT" sz="2400" dirty="0"/>
          </a:p>
          <a:p>
            <a:pPr eaLnBrk="0" hangingPunct="0">
              <a:lnSpc>
                <a:spcPct val="80000"/>
              </a:lnSpc>
              <a:spcBef>
                <a:spcPct val="50000"/>
              </a:spcBef>
              <a:buFontTx/>
              <a:buNone/>
            </a:pPr>
            <a:r>
              <a:rPr lang="it-IT" altLang="it-IT" b="1" dirty="0">
                <a:solidFill>
                  <a:schemeClr val="tx2"/>
                </a:solidFill>
                <a:latin typeface="Arial" panose="020B0604020202020204" pitchFamily="34" charset="0"/>
                <a:cs typeface="Arial" panose="020B0604020202020204" pitchFamily="34" charset="0"/>
              </a:rPr>
              <a:t>“esiste un sufficiente livello inventivo se, per un tecnico esperto del ramo, non risulta in modo evidente dallo stato della tecnica</a:t>
            </a:r>
            <a:r>
              <a:rPr lang="it-IT" altLang="it-IT" b="1" dirty="0" smtClean="0">
                <a:solidFill>
                  <a:schemeClr val="tx2"/>
                </a:solidFill>
                <a:latin typeface="Arial" panose="020B0604020202020204" pitchFamily="34" charset="0"/>
                <a:cs typeface="Arial" panose="020B0604020202020204" pitchFamily="34" charset="0"/>
              </a:rPr>
              <a:t>”</a:t>
            </a:r>
          </a:p>
          <a:p>
            <a:pPr eaLnBrk="0" hangingPunct="0">
              <a:lnSpc>
                <a:spcPct val="80000"/>
              </a:lnSpc>
              <a:spcBef>
                <a:spcPct val="50000"/>
              </a:spcBef>
              <a:buFontTx/>
              <a:buNone/>
            </a:pPr>
            <a:endParaRPr lang="en-GB" altLang="it-IT" b="1" dirty="0">
              <a:solidFill>
                <a:schemeClr val="tx2"/>
              </a:solidFill>
              <a:latin typeface="Arial" panose="020B0604020202020204" pitchFamily="34" charset="0"/>
              <a:cs typeface="Arial" panose="020B0604020202020204" pitchFamily="34" charset="0"/>
            </a:endParaRPr>
          </a:p>
          <a:p>
            <a:pPr>
              <a:buFontTx/>
              <a:buNone/>
            </a:pPr>
            <a:r>
              <a:rPr lang="it-IT" altLang="it-IT" sz="2400" dirty="0"/>
              <a:t>Ma non dallo stato della tecnica in senso ampio, ma dallo specifico campo della tecnica in cui l’idea trova applicazione.</a:t>
            </a:r>
          </a:p>
        </p:txBody>
      </p:sp>
    </p:spTree>
    <p:extLst>
      <p:ext uri="{BB962C8B-B14F-4D97-AF65-F5344CB8AC3E}">
        <p14:creationId xmlns:p14="http://schemas.microsoft.com/office/powerpoint/2010/main" val="2610058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48811" y="381000"/>
            <a:ext cx="8417401" cy="1066800"/>
          </a:xfrm>
        </p:spPr>
        <p:txBody>
          <a:bodyPr/>
          <a:lstStyle/>
          <a:p>
            <a:r>
              <a:rPr lang="it-IT" altLang="it-IT" dirty="0">
                <a:solidFill>
                  <a:schemeClr val="accent1"/>
                </a:solidFill>
              </a:rPr>
              <a:t>Quando vale la pena di tutelare una idea con un brevetto</a:t>
            </a:r>
          </a:p>
        </p:txBody>
      </p:sp>
      <p:sp>
        <p:nvSpPr>
          <p:cNvPr id="10243" name="Rectangle 3"/>
          <p:cNvSpPr>
            <a:spLocks noGrp="1" noChangeArrowheads="1"/>
          </p:cNvSpPr>
          <p:nvPr>
            <p:ph type="body" idx="1"/>
          </p:nvPr>
        </p:nvSpPr>
        <p:spPr>
          <a:xfrm>
            <a:off x="836612" y="1981200"/>
            <a:ext cx="8229600" cy="4114800"/>
          </a:xfrm>
        </p:spPr>
        <p:txBody>
          <a:bodyPr/>
          <a:lstStyle/>
          <a:p>
            <a:r>
              <a:rPr lang="it-IT" altLang="it-IT" sz="2800"/>
              <a:t>Ogni campo della tecnica ha criteri che sono propri del campo specifico.</a:t>
            </a:r>
          </a:p>
          <a:p>
            <a:pPr>
              <a:buFontTx/>
              <a:buNone/>
            </a:pPr>
            <a:r>
              <a:rPr lang="it-IT" altLang="it-IT" sz="2800" i="1"/>
              <a:t>Criteri generali: </a:t>
            </a:r>
            <a:endParaRPr lang="it-IT" altLang="it-IT" sz="2800"/>
          </a:p>
          <a:p>
            <a:pPr>
              <a:buFontTx/>
              <a:buChar char="-"/>
            </a:pPr>
            <a:r>
              <a:rPr lang="it-IT" altLang="it-IT" sz="2800"/>
              <a:t>Mercato Clienti/Concorrenti (dimensioni e numeri)</a:t>
            </a:r>
          </a:p>
          <a:p>
            <a:pPr>
              <a:buFontTx/>
              <a:buChar char="-"/>
            </a:pPr>
            <a:r>
              <a:rPr lang="it-IT" altLang="it-IT" sz="2800"/>
              <a:t>Valore economico dell’invenzione</a:t>
            </a:r>
          </a:p>
          <a:p>
            <a:pPr>
              <a:buFontTx/>
              <a:buChar char="-"/>
            </a:pPr>
            <a:r>
              <a:rPr lang="it-IT" altLang="it-IT" sz="2800"/>
              <a:t>Costi / Benefici</a:t>
            </a:r>
          </a:p>
          <a:p>
            <a:pPr>
              <a:buFontTx/>
              <a:buChar char="-"/>
            </a:pPr>
            <a:r>
              <a:rPr lang="it-IT" altLang="it-IT" sz="2800"/>
              <a:t>Tempi di tutela / Rischi </a:t>
            </a:r>
          </a:p>
          <a:p>
            <a:pPr>
              <a:buFontTx/>
              <a:buChar char="-"/>
            </a:pPr>
            <a:r>
              <a:rPr lang="it-IT" altLang="it-IT" sz="2800"/>
              <a:t>Difficoltà di aggiramento e di provare le violazioni</a:t>
            </a:r>
          </a:p>
        </p:txBody>
      </p:sp>
    </p:spTree>
    <p:extLst>
      <p:ext uri="{BB962C8B-B14F-4D97-AF65-F5344CB8AC3E}">
        <p14:creationId xmlns:p14="http://schemas.microsoft.com/office/powerpoint/2010/main" val="2150624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23399" y="552450"/>
            <a:ext cx="8417401" cy="1066800"/>
          </a:xfrm>
        </p:spPr>
        <p:txBody>
          <a:bodyPr/>
          <a:lstStyle/>
          <a:p>
            <a:r>
              <a:rPr lang="it-IT" altLang="it-IT" dirty="0">
                <a:solidFill>
                  <a:schemeClr val="accent1"/>
                </a:solidFill>
              </a:rPr>
              <a:t>Cosa tutela il brevetto</a:t>
            </a:r>
          </a:p>
        </p:txBody>
      </p:sp>
      <p:sp>
        <p:nvSpPr>
          <p:cNvPr id="11267" name="Rectangle 3"/>
          <p:cNvSpPr>
            <a:spLocks noGrp="1" noChangeArrowheads="1"/>
          </p:cNvSpPr>
          <p:nvPr>
            <p:ph type="body" idx="1"/>
          </p:nvPr>
        </p:nvSpPr>
        <p:spPr/>
        <p:txBody>
          <a:bodyPr/>
          <a:lstStyle/>
          <a:p>
            <a:pPr algn="just">
              <a:lnSpc>
                <a:spcPct val="90000"/>
              </a:lnSpc>
              <a:buFontTx/>
              <a:buNone/>
            </a:pPr>
            <a:r>
              <a:rPr lang="it-IT" altLang="it-IT" sz="3000">
                <a:solidFill>
                  <a:schemeClr val="tx2"/>
                </a:solidFill>
              </a:rPr>
              <a:t>I </a:t>
            </a:r>
            <a:r>
              <a:rPr lang="it-IT" altLang="it-IT" sz="3000" b="1">
                <a:solidFill>
                  <a:srgbClr val="FF3300"/>
                </a:solidFill>
              </a:rPr>
              <a:t>Brevetti per Invenzione</a:t>
            </a:r>
            <a:r>
              <a:rPr lang="it-IT" altLang="it-IT" sz="3000">
                <a:solidFill>
                  <a:schemeClr val="tx2"/>
                </a:solidFill>
              </a:rPr>
              <a:t> proteggono una Invenzione quale </a:t>
            </a:r>
            <a:r>
              <a:rPr lang="it-IT" altLang="it-IT" sz="3000" b="1">
                <a:solidFill>
                  <a:schemeClr val="accent2"/>
                </a:solidFill>
              </a:rPr>
              <a:t>soluzione di un problema tecnico</a:t>
            </a:r>
            <a:r>
              <a:rPr lang="it-IT" altLang="it-IT" sz="3000">
                <a:solidFill>
                  <a:schemeClr val="tx2"/>
                </a:solidFill>
              </a:rPr>
              <a:t>.</a:t>
            </a:r>
            <a:r>
              <a:rPr lang="it-IT" altLang="it-IT" sz="2800">
                <a:solidFill>
                  <a:schemeClr val="tx2"/>
                </a:solidFill>
              </a:rPr>
              <a:t> (Teoria del </a:t>
            </a:r>
            <a:r>
              <a:rPr lang="en-US" altLang="it-IT" sz="2800" i="1">
                <a:solidFill>
                  <a:schemeClr val="tx2"/>
                </a:solidFill>
              </a:rPr>
              <a:t>Problem solution approach</a:t>
            </a:r>
            <a:r>
              <a:rPr lang="it-IT" altLang="it-IT" sz="2800">
                <a:solidFill>
                  <a:schemeClr val="tx2"/>
                </a:solidFill>
              </a:rPr>
              <a:t>)</a:t>
            </a:r>
          </a:p>
          <a:p>
            <a:pPr algn="just">
              <a:lnSpc>
                <a:spcPct val="90000"/>
              </a:lnSpc>
              <a:buFontTx/>
              <a:buNone/>
            </a:pPr>
            <a:r>
              <a:rPr lang="it-IT" altLang="it-IT" sz="2800">
                <a:solidFill>
                  <a:schemeClr val="tx2"/>
                </a:solidFill>
              </a:rPr>
              <a:t>Il campo di tutela è definito dalle rivendicazioni.</a:t>
            </a:r>
          </a:p>
          <a:p>
            <a:pPr algn="just">
              <a:lnSpc>
                <a:spcPct val="90000"/>
              </a:lnSpc>
              <a:buFontTx/>
              <a:buNone/>
            </a:pPr>
            <a:endParaRPr lang="it-IT" altLang="it-IT" sz="2800">
              <a:solidFill>
                <a:schemeClr val="tx2"/>
              </a:solidFill>
            </a:endParaRPr>
          </a:p>
          <a:p>
            <a:pPr>
              <a:lnSpc>
                <a:spcPct val="90000"/>
              </a:lnSpc>
              <a:buFontTx/>
              <a:buNone/>
            </a:pPr>
            <a:r>
              <a:rPr lang="en-GB" altLang="it-IT" sz="2200">
                <a:solidFill>
                  <a:schemeClr val="tx2"/>
                </a:solidFill>
              </a:rPr>
              <a:t>E’ prevista la </a:t>
            </a:r>
            <a:r>
              <a:rPr lang="en-GB" altLang="it-IT" sz="2200" u="sng">
                <a:solidFill>
                  <a:schemeClr val="tx2"/>
                </a:solidFill>
              </a:rPr>
              <a:t>cumulabilità di protezione.</a:t>
            </a:r>
            <a:r>
              <a:rPr lang="en-GB" altLang="it-IT" sz="2200">
                <a:solidFill>
                  <a:schemeClr val="tx2"/>
                </a:solidFill>
              </a:rPr>
              <a:t> </a:t>
            </a:r>
            <a:r>
              <a:rPr lang="it-IT" altLang="it-IT" sz="2200">
                <a:solidFill>
                  <a:schemeClr val="tx2"/>
                </a:solidFill>
              </a:rPr>
              <a:t>Ad esempio è possibile tutelare un prodotto </a:t>
            </a:r>
            <a:r>
              <a:rPr lang="it-IT" altLang="it-IT" sz="2200" i="1">
                <a:solidFill>
                  <a:srgbClr val="FF3300"/>
                </a:solidFill>
              </a:rPr>
              <a:t>sia</a:t>
            </a:r>
            <a:r>
              <a:rPr lang="it-IT" altLang="it-IT" sz="2200">
                <a:solidFill>
                  <a:schemeClr val="hlink"/>
                </a:solidFill>
              </a:rPr>
              <a:t> </a:t>
            </a:r>
            <a:r>
              <a:rPr lang="it-IT" altLang="it-IT" sz="2200">
                <a:solidFill>
                  <a:schemeClr val="tx2"/>
                </a:solidFill>
              </a:rPr>
              <a:t>mediante il deposito di un</a:t>
            </a:r>
            <a:r>
              <a:rPr lang="it-IT" altLang="it-IT" sz="2200">
                <a:solidFill>
                  <a:schemeClr val="hlink"/>
                </a:solidFill>
              </a:rPr>
              <a:t> </a:t>
            </a:r>
            <a:r>
              <a:rPr lang="it-IT" altLang="it-IT" sz="2200" b="1"/>
              <a:t>Brevetto per Invenzione</a:t>
            </a:r>
            <a:r>
              <a:rPr lang="it-IT" altLang="it-IT" sz="2200">
                <a:solidFill>
                  <a:schemeClr val="tx2"/>
                </a:solidFill>
              </a:rPr>
              <a:t> </a:t>
            </a:r>
            <a:r>
              <a:rPr lang="it-IT" altLang="it-IT" sz="2200" i="1">
                <a:solidFill>
                  <a:srgbClr val="FF3300"/>
                </a:solidFill>
              </a:rPr>
              <a:t>sia</a:t>
            </a:r>
            <a:r>
              <a:rPr lang="it-IT" altLang="it-IT" sz="2200">
                <a:solidFill>
                  <a:schemeClr val="tx2"/>
                </a:solidFill>
              </a:rPr>
              <a:t> mediante domanda </a:t>
            </a:r>
            <a:r>
              <a:rPr lang="en-GB" altLang="it-IT" sz="2200">
                <a:solidFill>
                  <a:schemeClr val="tx2"/>
                </a:solidFill>
              </a:rPr>
              <a:t>di registrazione per </a:t>
            </a:r>
            <a:r>
              <a:rPr lang="en-GB" altLang="it-IT" sz="2200" b="1"/>
              <a:t>Disegno o Modello</a:t>
            </a:r>
            <a:r>
              <a:rPr lang="it-IT" altLang="it-IT" sz="2200">
                <a:solidFill>
                  <a:schemeClr val="tx2"/>
                </a:solidFill>
              </a:rPr>
              <a:t>.</a:t>
            </a:r>
            <a:r>
              <a:rPr lang="en-GB" altLang="it-IT" sz="2200">
                <a:solidFill>
                  <a:schemeClr val="hlink"/>
                </a:solidFill>
              </a:rPr>
              <a:t> </a:t>
            </a:r>
            <a:br>
              <a:rPr lang="en-GB" altLang="it-IT" sz="2200">
                <a:solidFill>
                  <a:schemeClr val="hlink"/>
                </a:solidFill>
              </a:rPr>
            </a:br>
            <a:endParaRPr lang="it-IT" altLang="it-IT" sz="2200">
              <a:solidFill>
                <a:schemeClr val="hlink"/>
              </a:solidFill>
            </a:endParaRPr>
          </a:p>
        </p:txBody>
      </p:sp>
    </p:spTree>
    <p:extLst>
      <p:ext uri="{BB962C8B-B14F-4D97-AF65-F5344CB8AC3E}">
        <p14:creationId xmlns:p14="http://schemas.microsoft.com/office/powerpoint/2010/main" val="301778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6249" y="542925"/>
            <a:ext cx="8417401" cy="1066800"/>
          </a:xfrm>
        </p:spPr>
        <p:txBody>
          <a:bodyPr/>
          <a:lstStyle/>
          <a:p>
            <a:r>
              <a:rPr lang="it-IT" altLang="it-IT">
                <a:solidFill>
                  <a:schemeClr val="accent1"/>
                </a:solidFill>
              </a:rPr>
              <a:t>Cosa fare quando si presentano nuove idee e nuovi progetti</a:t>
            </a:r>
          </a:p>
        </p:txBody>
      </p:sp>
      <p:sp>
        <p:nvSpPr>
          <p:cNvPr id="12291" name="Rectangle 3"/>
          <p:cNvSpPr>
            <a:spLocks noGrp="1" noChangeArrowheads="1"/>
          </p:cNvSpPr>
          <p:nvPr>
            <p:ph type="body" idx="1"/>
          </p:nvPr>
        </p:nvSpPr>
        <p:spPr/>
        <p:txBody>
          <a:bodyPr/>
          <a:lstStyle/>
          <a:p>
            <a:pPr>
              <a:lnSpc>
                <a:spcPct val="90000"/>
              </a:lnSpc>
            </a:pPr>
            <a:r>
              <a:rPr lang="it-IT" altLang="it-IT"/>
              <a:t>Identificare il momento in cui si inizia ad esaminare un problema per ricercarne una soluzione </a:t>
            </a:r>
          </a:p>
          <a:p>
            <a:pPr>
              <a:lnSpc>
                <a:spcPct val="90000"/>
              </a:lnSpc>
            </a:pPr>
            <a:r>
              <a:rPr lang="it-IT" altLang="it-IT"/>
              <a:t>Verificare nello stato dell’arte se quel problema è già stato affrontato ed eventualmente risolto </a:t>
            </a:r>
          </a:p>
          <a:p>
            <a:pPr>
              <a:lnSpc>
                <a:spcPct val="90000"/>
              </a:lnSpc>
            </a:pPr>
            <a:r>
              <a:rPr lang="it-IT" altLang="it-IT"/>
              <a:t>Cercare la soluzione migliore e verificare se è realizzabile senza violare diritti altrui.</a:t>
            </a:r>
          </a:p>
        </p:txBody>
      </p:sp>
    </p:spTree>
    <p:extLst>
      <p:ext uri="{BB962C8B-B14F-4D97-AF65-F5344CB8AC3E}">
        <p14:creationId xmlns:p14="http://schemas.microsoft.com/office/powerpoint/2010/main" val="672145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124" y="419100"/>
            <a:ext cx="8417401" cy="1066800"/>
          </a:xfrm>
        </p:spPr>
        <p:txBody>
          <a:bodyPr/>
          <a:lstStyle/>
          <a:p>
            <a:r>
              <a:rPr lang="it-IT" altLang="it-IT" dirty="0">
                <a:solidFill>
                  <a:schemeClr val="accent1"/>
                </a:solidFill>
              </a:rPr>
              <a:t>Le ricerche di fattibilità</a:t>
            </a:r>
          </a:p>
        </p:txBody>
      </p:sp>
      <p:sp>
        <p:nvSpPr>
          <p:cNvPr id="16387" name="Rectangle 3"/>
          <p:cNvSpPr>
            <a:spLocks noGrp="1" noChangeArrowheads="1"/>
          </p:cNvSpPr>
          <p:nvPr>
            <p:ph type="body" idx="1"/>
          </p:nvPr>
        </p:nvSpPr>
        <p:spPr/>
        <p:txBody>
          <a:bodyPr/>
          <a:lstStyle/>
          <a:p>
            <a:r>
              <a:rPr lang="it-IT" altLang="it-IT" sz="2800" dirty="0"/>
              <a:t>Per verificare se una soluzione può essere percorsa, occorre fare una verifica tra i brevetti esistenti della concorrenza depositati negli ultimi 20 anni e che sono mantenuti in vita</a:t>
            </a:r>
            <a:r>
              <a:rPr lang="it-IT" altLang="it-IT" sz="2800" dirty="0" smtClean="0"/>
              <a:t>.</a:t>
            </a:r>
          </a:p>
          <a:p>
            <a:endParaRPr lang="it-IT" altLang="it-IT" sz="2800" dirty="0"/>
          </a:p>
          <a:p>
            <a:r>
              <a:rPr lang="it-IT" altLang="it-IT" sz="2800" dirty="0"/>
              <a:t>Fare analizzare da esperti la propria soluzione in rapporto alla tutela delle eventuali rivendicazioni pertinenti</a:t>
            </a:r>
          </a:p>
        </p:txBody>
      </p:sp>
    </p:spTree>
    <p:extLst>
      <p:ext uri="{BB962C8B-B14F-4D97-AF65-F5344CB8AC3E}">
        <p14:creationId xmlns:p14="http://schemas.microsoft.com/office/powerpoint/2010/main" val="461428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it-IT" sz="3200" dirty="0" smtClean="0"/>
              <a:t>Chi è Reply</a:t>
            </a:r>
          </a:p>
          <a:p>
            <a:pPr marL="342900" indent="-342900">
              <a:buFont typeface="Arial" panose="020B0604020202020204" pitchFamily="34" charset="0"/>
              <a:buChar char="•"/>
            </a:pPr>
            <a:r>
              <a:rPr lang="it-IT" sz="3200" dirty="0" smtClean="0"/>
              <a:t>La proprietà intellettuale</a:t>
            </a:r>
          </a:p>
          <a:p>
            <a:pPr marL="342900" indent="-342900">
              <a:buFont typeface="Arial" panose="020B0604020202020204" pitchFamily="34" charset="0"/>
              <a:buChar char="•"/>
            </a:pPr>
            <a:r>
              <a:rPr lang="it-IT" sz="3200" dirty="0" smtClean="0"/>
              <a:t>Cos’è un brevetto</a:t>
            </a:r>
          </a:p>
          <a:p>
            <a:pPr marL="342900" indent="-342900">
              <a:buFont typeface="Arial" panose="020B0604020202020204" pitchFamily="34" charset="0"/>
              <a:buChar char="•"/>
            </a:pPr>
            <a:r>
              <a:rPr lang="it-IT" sz="3200" dirty="0" smtClean="0"/>
              <a:t>Dall’idea al brevetto</a:t>
            </a:r>
          </a:p>
          <a:p>
            <a:pPr marL="342900" indent="-342900">
              <a:buFont typeface="Arial" panose="020B0604020202020204" pitchFamily="34" charset="0"/>
              <a:buChar char="•"/>
            </a:pPr>
            <a:r>
              <a:rPr lang="it-IT" sz="3200" dirty="0" smtClean="0"/>
              <a:t>Le banche dati dei brevetti</a:t>
            </a:r>
          </a:p>
          <a:p>
            <a:pPr marL="342900" indent="-342900">
              <a:buFont typeface="Arial" panose="020B0604020202020204" pitchFamily="34" charset="0"/>
              <a:buChar char="•"/>
            </a:pPr>
            <a:r>
              <a:rPr lang="it-IT" sz="3200" dirty="0" smtClean="0"/>
              <a:t>Brevettare i risultati della ricerca</a:t>
            </a:r>
          </a:p>
          <a:p>
            <a:pPr marL="342900" indent="-342900">
              <a:buFont typeface="Arial" panose="020B0604020202020204" pitchFamily="34" charset="0"/>
              <a:buChar char="•"/>
            </a:pPr>
            <a:r>
              <a:rPr lang="it-IT" sz="3200" dirty="0" smtClean="0"/>
              <a:t>La valorizzazione commerciale di un brevetto</a:t>
            </a:r>
          </a:p>
          <a:p>
            <a:pPr marL="342900" indent="-342900">
              <a:buFont typeface="Arial" panose="020B0604020202020204" pitchFamily="34" charset="0"/>
              <a:buChar char="•"/>
            </a:pPr>
            <a:r>
              <a:rPr lang="it-IT" sz="3200" dirty="0" smtClean="0"/>
              <a:t>I brevetti e l’Internet of Things</a:t>
            </a:r>
          </a:p>
          <a:p>
            <a:pPr marL="342900" indent="-342900">
              <a:buFont typeface="Arial" panose="020B0604020202020204" pitchFamily="34" charset="0"/>
              <a:buChar char="•"/>
            </a:pPr>
            <a:endParaRPr lang="it-IT" sz="3200" dirty="0"/>
          </a:p>
        </p:txBody>
      </p:sp>
      <p:sp>
        <p:nvSpPr>
          <p:cNvPr id="3" name="Title 2"/>
          <p:cNvSpPr>
            <a:spLocks noGrp="1"/>
          </p:cNvSpPr>
          <p:nvPr>
            <p:ph type="title"/>
          </p:nvPr>
        </p:nvSpPr>
        <p:spPr/>
        <p:txBody>
          <a:bodyPr/>
          <a:lstStyle/>
          <a:p>
            <a:r>
              <a:rPr lang="it-IT" dirty="0" smtClean="0"/>
              <a:t>Agenda</a:t>
            </a:r>
            <a:endParaRPr lang="it-IT" dirty="0"/>
          </a:p>
        </p:txBody>
      </p:sp>
    </p:spTree>
    <p:extLst>
      <p:ext uri="{BB962C8B-B14F-4D97-AF65-F5344CB8AC3E}">
        <p14:creationId xmlns:p14="http://schemas.microsoft.com/office/powerpoint/2010/main" val="2657499100"/>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42499" y="609600"/>
            <a:ext cx="8417401" cy="1066800"/>
          </a:xfrm>
        </p:spPr>
        <p:txBody>
          <a:bodyPr/>
          <a:lstStyle/>
          <a:p>
            <a:r>
              <a:rPr lang="it-IT" altLang="it-IT" dirty="0">
                <a:solidFill>
                  <a:schemeClr val="accent1"/>
                </a:solidFill>
              </a:rPr>
              <a:t>Le ricerche di brevettabilità</a:t>
            </a:r>
          </a:p>
        </p:txBody>
      </p:sp>
      <p:sp>
        <p:nvSpPr>
          <p:cNvPr id="17411" name="Rectangle 3"/>
          <p:cNvSpPr>
            <a:spLocks noGrp="1" noChangeArrowheads="1"/>
          </p:cNvSpPr>
          <p:nvPr>
            <p:ph type="body" idx="1"/>
          </p:nvPr>
        </p:nvSpPr>
        <p:spPr/>
        <p:txBody>
          <a:bodyPr/>
          <a:lstStyle/>
          <a:p>
            <a:r>
              <a:rPr lang="it-IT" altLang="it-IT" dirty="0"/>
              <a:t>Quando la soluzione trovata non risulti descritta nello stato della tecnica e quindi risulti nuova ed originale si può valutare la convenienza di procedere alla brevettazione</a:t>
            </a:r>
            <a:r>
              <a:rPr lang="it-IT" altLang="it-IT" dirty="0" smtClean="0"/>
              <a:t>.</a:t>
            </a:r>
          </a:p>
          <a:p>
            <a:endParaRPr lang="it-IT" altLang="it-IT" dirty="0"/>
          </a:p>
          <a:p>
            <a:r>
              <a:rPr lang="it-IT" altLang="it-IT" dirty="0"/>
              <a:t>La ricerca va fatta in tutti gli anni precedenti con </a:t>
            </a:r>
            <a:r>
              <a:rPr lang="it-IT" altLang="it-IT" u="sng" dirty="0"/>
              <a:t>l’incertezza degli ultimi 18 mesi</a:t>
            </a:r>
            <a:r>
              <a:rPr lang="it-IT" altLang="it-IT" i="1" dirty="0"/>
              <a:t> (periodo di segretezza)</a:t>
            </a:r>
          </a:p>
        </p:txBody>
      </p:sp>
    </p:spTree>
    <p:extLst>
      <p:ext uri="{BB962C8B-B14F-4D97-AF65-F5344CB8AC3E}">
        <p14:creationId xmlns:p14="http://schemas.microsoft.com/office/powerpoint/2010/main" val="2688173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37749" y="428625"/>
            <a:ext cx="8417401" cy="1066800"/>
          </a:xfrm>
        </p:spPr>
        <p:txBody>
          <a:bodyPr/>
          <a:lstStyle/>
          <a:p>
            <a:r>
              <a:rPr lang="it-IT" altLang="it-IT" dirty="0">
                <a:solidFill>
                  <a:schemeClr val="accent1"/>
                </a:solidFill>
              </a:rPr>
              <a:t>La sorveglianza della concorrenza</a:t>
            </a:r>
          </a:p>
        </p:txBody>
      </p:sp>
      <p:sp>
        <p:nvSpPr>
          <p:cNvPr id="15363" name="Rectangle 3"/>
          <p:cNvSpPr>
            <a:spLocks noGrp="1" noChangeArrowheads="1"/>
          </p:cNvSpPr>
          <p:nvPr>
            <p:ph type="body" idx="1"/>
          </p:nvPr>
        </p:nvSpPr>
        <p:spPr/>
        <p:txBody>
          <a:bodyPr/>
          <a:lstStyle/>
          <a:p>
            <a:r>
              <a:rPr lang="it-IT" altLang="it-IT" sz="2800" dirty="0"/>
              <a:t>Per evitare rischi ed essere in grado di effettuare ricerche il più affidabili possibili occorre mantenere monitorata la concorrenza:</a:t>
            </a:r>
          </a:p>
          <a:p>
            <a:pPr>
              <a:buFontTx/>
              <a:buChar char="-"/>
            </a:pPr>
            <a:r>
              <a:rPr lang="it-IT" altLang="it-IT" sz="2800" dirty="0"/>
              <a:t>Chi brevetta (concorrenti, clienti, ecc…)</a:t>
            </a:r>
          </a:p>
          <a:p>
            <a:pPr>
              <a:buFontTx/>
              <a:buChar char="-"/>
            </a:pPr>
            <a:r>
              <a:rPr lang="it-IT" altLang="it-IT" sz="2800" dirty="0"/>
              <a:t>Cosa brevetta</a:t>
            </a:r>
          </a:p>
          <a:p>
            <a:pPr>
              <a:buFontTx/>
              <a:buChar char="-"/>
            </a:pPr>
            <a:r>
              <a:rPr lang="it-IT" altLang="it-IT" sz="2800" dirty="0"/>
              <a:t>Perché brevetta</a:t>
            </a:r>
          </a:p>
        </p:txBody>
      </p:sp>
    </p:spTree>
    <p:extLst>
      <p:ext uri="{BB962C8B-B14F-4D97-AF65-F5344CB8AC3E}">
        <p14:creationId xmlns:p14="http://schemas.microsoft.com/office/powerpoint/2010/main" val="2800821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8649" y="438150"/>
            <a:ext cx="8417401" cy="1066800"/>
          </a:xfrm>
        </p:spPr>
        <p:txBody>
          <a:bodyPr/>
          <a:lstStyle/>
          <a:p>
            <a:r>
              <a:rPr lang="it-IT" altLang="it-IT" dirty="0">
                <a:solidFill>
                  <a:schemeClr val="accent1"/>
                </a:solidFill>
              </a:rPr>
              <a:t>Le banche dati brevettuali</a:t>
            </a:r>
          </a:p>
        </p:txBody>
      </p:sp>
      <p:sp>
        <p:nvSpPr>
          <p:cNvPr id="18435" name="Rectangle 3"/>
          <p:cNvSpPr>
            <a:spLocks noGrp="1" noChangeArrowheads="1"/>
          </p:cNvSpPr>
          <p:nvPr>
            <p:ph type="body" idx="1"/>
          </p:nvPr>
        </p:nvSpPr>
        <p:spPr/>
        <p:txBody>
          <a:bodyPr/>
          <a:lstStyle/>
          <a:p>
            <a:r>
              <a:rPr lang="it-IT" altLang="it-IT" dirty="0"/>
              <a:t>Per sorvegliare i brevetti altrui esistono varie banche dati (gratuite e a pagamento)</a:t>
            </a:r>
          </a:p>
          <a:p>
            <a:pPr>
              <a:buFontTx/>
              <a:buNone/>
            </a:pPr>
            <a:r>
              <a:rPr lang="it-IT" altLang="it-IT" dirty="0"/>
              <a:t>Banche Dati Brevettuali per Ricerca Gratuite</a:t>
            </a:r>
          </a:p>
          <a:p>
            <a:pPr>
              <a:buFontTx/>
              <a:buNone/>
            </a:pPr>
            <a:r>
              <a:rPr lang="it-IT" altLang="it-IT" sz="2800" i="1" dirty="0">
                <a:hlinkClick r:id="rId2"/>
              </a:rPr>
              <a:t>http://</a:t>
            </a:r>
            <a:r>
              <a:rPr lang="it-IT" altLang="it-IT" sz="2800" i="1" dirty="0" smtClean="0">
                <a:hlinkClick r:id="rId2"/>
              </a:rPr>
              <a:t>www.epo.org/searching/free/espacenet.html</a:t>
            </a:r>
            <a:endParaRPr lang="it-IT" altLang="it-IT" sz="2800" i="1" dirty="0" smtClean="0"/>
          </a:p>
          <a:p>
            <a:pPr>
              <a:buFontTx/>
              <a:buNone/>
            </a:pPr>
            <a:r>
              <a:rPr lang="it-IT" altLang="it-IT" sz="2800" i="1" dirty="0" smtClean="0">
                <a:hlinkClick r:id="rId3"/>
              </a:rPr>
              <a:t>www.uspto.gov</a:t>
            </a:r>
            <a:endParaRPr lang="it-IT" altLang="it-IT" sz="2800" i="1" dirty="0" smtClean="0"/>
          </a:p>
          <a:p>
            <a:pPr>
              <a:buFontTx/>
              <a:buNone/>
            </a:pPr>
            <a:r>
              <a:rPr lang="it-IT" altLang="it-IT" sz="2800" i="1" dirty="0" smtClean="0">
                <a:hlinkClick r:id="rId4"/>
              </a:rPr>
              <a:t>www.freepatentsonline.com</a:t>
            </a:r>
            <a:endParaRPr lang="it-IT" altLang="it-IT" sz="2800" i="1" dirty="0"/>
          </a:p>
          <a:p>
            <a:pPr>
              <a:buFontTx/>
              <a:buNone/>
            </a:pPr>
            <a:endParaRPr lang="it-IT" altLang="it-IT" sz="2800" i="1" dirty="0" smtClean="0"/>
          </a:p>
          <a:p>
            <a:pPr>
              <a:buFontTx/>
              <a:buNone/>
            </a:pPr>
            <a:endParaRPr lang="it-IT" altLang="it-IT" sz="2800" i="1" dirty="0"/>
          </a:p>
          <a:p>
            <a:pPr>
              <a:buFontTx/>
              <a:buNone/>
            </a:pPr>
            <a:endParaRPr lang="it-IT" altLang="it-IT" sz="2800" i="1" dirty="0"/>
          </a:p>
        </p:txBody>
      </p:sp>
    </p:spTree>
    <p:extLst>
      <p:ext uri="{BB962C8B-B14F-4D97-AF65-F5344CB8AC3E}">
        <p14:creationId xmlns:p14="http://schemas.microsoft.com/office/powerpoint/2010/main" val="393536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732212" y="0"/>
            <a:ext cx="3962400" cy="762000"/>
          </a:xfrm>
        </p:spPr>
        <p:txBody>
          <a:bodyPr/>
          <a:lstStyle/>
          <a:p>
            <a:r>
              <a:rPr lang="it-IT" altLang="it-IT" sz="3600"/>
              <a:t>Depatisnet</a:t>
            </a:r>
            <a:endParaRPr lang="it-IT" altLang="it-IT"/>
          </a:p>
        </p:txBody>
      </p:sp>
      <p:pic>
        <p:nvPicPr>
          <p:cNvPr id="2" name="Picture 1"/>
          <p:cNvPicPr>
            <a:picLocks noChangeAspect="1"/>
          </p:cNvPicPr>
          <p:nvPr/>
        </p:nvPicPr>
        <p:blipFill rotWithShape="1">
          <a:blip r:embed="rId2"/>
          <a:srcRect l="18508" t="5599" r="19241" b="3866"/>
          <a:stretch/>
        </p:blipFill>
        <p:spPr>
          <a:xfrm>
            <a:off x="1569721" y="106680"/>
            <a:ext cx="7237412" cy="6578585"/>
          </a:xfrm>
          <a:prstGeom prst="rect">
            <a:avLst/>
          </a:prstGeom>
        </p:spPr>
      </p:pic>
    </p:spTree>
    <p:extLst>
      <p:ext uri="{BB962C8B-B14F-4D97-AF65-F5344CB8AC3E}">
        <p14:creationId xmlns:p14="http://schemas.microsoft.com/office/powerpoint/2010/main" val="2838356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533400"/>
            <a:ext cx="8417401" cy="1066800"/>
          </a:xfrm>
        </p:spPr>
        <p:txBody>
          <a:bodyPr/>
          <a:lstStyle/>
          <a:p>
            <a:r>
              <a:rPr lang="it-IT" dirty="0" smtClean="0">
                <a:solidFill>
                  <a:schemeClr val="accent1"/>
                </a:solidFill>
              </a:rPr>
              <a:t>WIPO - Patentscope</a:t>
            </a:r>
            <a:endParaRPr lang="it-IT" dirty="0">
              <a:solidFill>
                <a:schemeClr val="accent1"/>
              </a:solidFill>
            </a:endParaRPr>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24</a:t>
            </a:fld>
            <a:endParaRPr lang="it-IT" altLang="it-IT"/>
          </a:p>
        </p:txBody>
      </p:sp>
      <p:pic>
        <p:nvPicPr>
          <p:cNvPr id="5" name="Picture 4"/>
          <p:cNvPicPr>
            <a:picLocks noChangeAspect="1"/>
          </p:cNvPicPr>
          <p:nvPr/>
        </p:nvPicPr>
        <p:blipFill rotWithShape="1">
          <a:blip r:embed="rId2"/>
          <a:srcRect l="28453" t="7408" r="28153" b="58889"/>
          <a:stretch/>
        </p:blipFill>
        <p:spPr>
          <a:xfrm>
            <a:off x="819150" y="1924050"/>
            <a:ext cx="8515350" cy="3467100"/>
          </a:xfrm>
          <a:prstGeom prst="rect">
            <a:avLst/>
          </a:prstGeom>
        </p:spPr>
      </p:pic>
    </p:spTree>
    <p:extLst>
      <p:ext uri="{BB962C8B-B14F-4D97-AF65-F5344CB8AC3E}">
        <p14:creationId xmlns:p14="http://schemas.microsoft.com/office/powerpoint/2010/main" val="4281566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265612" y="228600"/>
            <a:ext cx="2438400" cy="838200"/>
          </a:xfrm>
        </p:spPr>
        <p:txBody>
          <a:bodyPr/>
          <a:lstStyle/>
          <a:p>
            <a:r>
              <a:rPr lang="it-IT" altLang="it-IT"/>
              <a:t>USPTO</a:t>
            </a:r>
          </a:p>
        </p:txBody>
      </p:sp>
      <p:graphicFrame>
        <p:nvGraphicFramePr>
          <p:cNvPr id="26628" name="Object 4"/>
          <p:cNvGraphicFramePr>
            <a:graphicFrameLocks noChangeAspect="1"/>
          </p:cNvGraphicFramePr>
          <p:nvPr/>
        </p:nvGraphicFramePr>
        <p:xfrm>
          <a:off x="684212" y="1447801"/>
          <a:ext cx="8534400" cy="4589463"/>
        </p:xfrm>
        <a:graphic>
          <a:graphicData uri="http://schemas.openxmlformats.org/presentationml/2006/ole">
            <mc:AlternateContent xmlns:mc="http://schemas.openxmlformats.org/markup-compatibility/2006">
              <mc:Choice xmlns:v="urn:schemas-microsoft-com:vml" Requires="v">
                <p:oleObj spid="_x0000_s3103" name="Fotografia Photo Editor" r:id="rId3" imgW="9476190" imgH="5095238" progId="MSPhotoEd.3">
                  <p:embed/>
                </p:oleObj>
              </mc:Choice>
              <mc:Fallback>
                <p:oleObj name="Fotografia Photo Editor" r:id="rId3" imgW="9476190" imgH="5095238"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2" y="1447801"/>
                        <a:ext cx="8534400" cy="4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28016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61549" y="0"/>
            <a:ext cx="8417401" cy="1066800"/>
          </a:xfrm>
        </p:spPr>
        <p:txBody>
          <a:bodyPr/>
          <a:lstStyle/>
          <a:p>
            <a:r>
              <a:rPr lang="it-IT" altLang="it-IT" dirty="0">
                <a:solidFill>
                  <a:schemeClr val="accent1"/>
                </a:solidFill>
              </a:rPr>
              <a:t>Dove conviene brevettare</a:t>
            </a:r>
          </a:p>
        </p:txBody>
      </p:sp>
      <p:sp>
        <p:nvSpPr>
          <p:cNvPr id="14339" name="Rectangle 3"/>
          <p:cNvSpPr>
            <a:spLocks noGrp="1" noChangeArrowheads="1"/>
          </p:cNvSpPr>
          <p:nvPr>
            <p:ph type="body" idx="1"/>
          </p:nvPr>
        </p:nvSpPr>
        <p:spPr/>
        <p:txBody>
          <a:bodyPr/>
          <a:lstStyle/>
          <a:p>
            <a:pPr algn="ctr"/>
            <a:r>
              <a:rPr lang="it-IT" altLang="it-IT"/>
              <a:t>Il brevetto ha validità NAZIONALE</a:t>
            </a:r>
          </a:p>
          <a:p>
            <a:endParaRPr lang="it-IT" altLang="it-IT"/>
          </a:p>
          <a:p>
            <a:pPr>
              <a:buFontTx/>
              <a:buNone/>
            </a:pPr>
            <a:r>
              <a:rPr lang="it-IT" altLang="it-IT"/>
              <a:t>Occorre valutare in che nazioni depositare il brevetto in funzione delle unità produttive dei concorrenti e dei mercati di maggiore interesse</a:t>
            </a:r>
          </a:p>
        </p:txBody>
      </p:sp>
    </p:spTree>
    <p:extLst>
      <p:ext uri="{BB962C8B-B14F-4D97-AF65-F5344CB8AC3E}">
        <p14:creationId xmlns:p14="http://schemas.microsoft.com/office/powerpoint/2010/main" val="44518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712" y="213360"/>
            <a:ext cx="8417401" cy="1066800"/>
          </a:xfrm>
        </p:spPr>
        <p:txBody>
          <a:bodyPr/>
          <a:lstStyle/>
          <a:p>
            <a:r>
              <a:rPr lang="it-IT" dirty="0" smtClean="0">
                <a:solidFill>
                  <a:schemeClr val="accent1"/>
                </a:solidFill>
              </a:rPr>
              <a:t>Brevetto Europeo</a:t>
            </a:r>
            <a:endParaRPr lang="it-IT" dirty="0">
              <a:solidFill>
                <a:schemeClr val="accent1"/>
              </a:solidFill>
            </a:endParaRPr>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27</a:t>
            </a:fld>
            <a:endParaRPr lang="it-IT" altLang="it-IT"/>
          </a:p>
        </p:txBody>
      </p:sp>
      <p:sp>
        <p:nvSpPr>
          <p:cNvPr id="5" name="TextBox 4"/>
          <p:cNvSpPr txBox="1"/>
          <p:nvPr/>
        </p:nvSpPr>
        <p:spPr>
          <a:xfrm>
            <a:off x="259080" y="929640"/>
            <a:ext cx="9068673" cy="5940088"/>
          </a:xfrm>
          <a:prstGeom prst="rect">
            <a:avLst/>
          </a:prstGeom>
          <a:noFill/>
        </p:spPr>
        <p:txBody>
          <a:bodyPr wrap="square" rtlCol="0">
            <a:spAutoFit/>
          </a:bodyPr>
          <a:lstStyle/>
          <a:p>
            <a:r>
              <a:rPr lang="en-US" dirty="0"/>
              <a:t>The term European Patent is used to describe a patent filed at the </a:t>
            </a:r>
            <a:r>
              <a:rPr lang="en-US" dirty="0">
                <a:hlinkClick r:id="rId3" tooltip="EPO"/>
              </a:rPr>
              <a:t>European Patent Office (EPO)</a:t>
            </a:r>
            <a:r>
              <a:rPr lang="en-US" dirty="0"/>
              <a:t> rather than being filed in one of the national patent offices like the </a:t>
            </a:r>
            <a:r>
              <a:rPr lang="en-US" dirty="0" smtClean="0"/>
              <a:t>UIBM. </a:t>
            </a:r>
          </a:p>
          <a:p>
            <a:endParaRPr lang="en-US" dirty="0" smtClean="0"/>
          </a:p>
          <a:p>
            <a:r>
              <a:rPr lang="en-US" dirty="0" smtClean="0"/>
              <a:t>The </a:t>
            </a:r>
            <a:r>
              <a:rPr lang="en-US" dirty="0"/>
              <a:t>patent is prosecuted at the EPO, and is granted </a:t>
            </a:r>
            <a:endParaRPr lang="en-US" dirty="0" smtClean="0"/>
          </a:p>
          <a:p>
            <a:r>
              <a:rPr lang="en-US" dirty="0" smtClean="0"/>
              <a:t>– </a:t>
            </a:r>
            <a:r>
              <a:rPr lang="en-US" dirty="0"/>
              <a:t>or not – by their examiners, who are drawn from </a:t>
            </a:r>
            <a:endParaRPr lang="en-US" dirty="0" smtClean="0"/>
          </a:p>
          <a:p>
            <a:r>
              <a:rPr lang="en-US" dirty="0" smtClean="0"/>
              <a:t>all </a:t>
            </a:r>
            <a:r>
              <a:rPr lang="en-US" dirty="0"/>
              <a:t>of the countries of the European Patent </a:t>
            </a:r>
            <a:r>
              <a:rPr lang="en-US" dirty="0" smtClean="0"/>
              <a:t>Convention (EPC)</a:t>
            </a:r>
          </a:p>
          <a:p>
            <a:endParaRPr lang="en-US" dirty="0"/>
          </a:p>
          <a:p>
            <a:r>
              <a:rPr lang="en-US" dirty="0"/>
              <a:t>In a way, however, the idea of a “European Patent” is a bit of a misnomer, as ultimately a patent granted by the EPO </a:t>
            </a:r>
            <a:r>
              <a:rPr lang="en-US" dirty="0">
                <a:solidFill>
                  <a:schemeClr val="accent1"/>
                </a:solidFill>
              </a:rPr>
              <a:t>only becomes effective when it is validated by the national patent offices</a:t>
            </a:r>
            <a:r>
              <a:rPr lang="en-US" dirty="0"/>
              <a:t>. Because the patent has already been granted, this is an administrative process</a:t>
            </a:r>
            <a:r>
              <a:rPr lang="en-US" dirty="0" smtClean="0"/>
              <a:t>.</a:t>
            </a:r>
          </a:p>
          <a:p>
            <a:endParaRPr lang="en-US" dirty="0" smtClean="0"/>
          </a:p>
          <a:p>
            <a:r>
              <a:rPr lang="en-US" dirty="0" smtClean="0"/>
              <a:t>The advantage of using the European patent filing system is that it is more cost effective than filing patents separately in each of the EPC’s member nations. As a general rule, it is thought that if an applicant wants patent protection in more than </a:t>
            </a:r>
            <a:r>
              <a:rPr lang="en-US" dirty="0" smtClean="0">
                <a:solidFill>
                  <a:schemeClr val="accent1"/>
                </a:solidFill>
              </a:rPr>
              <a:t>two or three jurisdictions </a:t>
            </a:r>
            <a:r>
              <a:rPr lang="en-US" dirty="0" smtClean="0"/>
              <a:t>then the European system will be cheaper, and it brings the added benefit that the option to maintain protection in more jurisdictions is kept open for longer. </a:t>
            </a:r>
            <a:endParaRPr lang="it-IT" dirty="0"/>
          </a:p>
        </p:txBody>
      </p:sp>
      <p:pic>
        <p:nvPicPr>
          <p:cNvPr id="70658" name="Picture 2" descr="Logo European Patent Off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718" y="2179637"/>
            <a:ext cx="17145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432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84" y="0"/>
            <a:ext cx="8417401" cy="1066800"/>
          </a:xfrm>
        </p:spPr>
        <p:txBody>
          <a:bodyPr/>
          <a:lstStyle/>
          <a:p>
            <a:r>
              <a:rPr lang="en-US" dirty="0">
                <a:solidFill>
                  <a:schemeClr val="accent1"/>
                </a:solidFill>
              </a:rPr>
              <a:t>How much does a European patent cost?</a:t>
            </a:r>
            <a:br>
              <a:rPr lang="en-US" dirty="0">
                <a:solidFill>
                  <a:schemeClr val="accent1"/>
                </a:solidFill>
              </a:rPr>
            </a:br>
            <a:endParaRPr lang="it-IT" dirty="0">
              <a:solidFill>
                <a:schemeClr val="accent1"/>
              </a:solidFill>
            </a:endParaRPr>
          </a:p>
        </p:txBody>
      </p:sp>
      <p:sp>
        <p:nvSpPr>
          <p:cNvPr id="3" name="Content Placeholder 2"/>
          <p:cNvSpPr>
            <a:spLocks noGrp="1"/>
          </p:cNvSpPr>
          <p:nvPr>
            <p:ph idx="1"/>
          </p:nvPr>
        </p:nvSpPr>
        <p:spPr>
          <a:xfrm>
            <a:off x="437912" y="853440"/>
            <a:ext cx="8417401" cy="5394960"/>
          </a:xfrm>
        </p:spPr>
        <p:txBody>
          <a:bodyPr/>
          <a:lstStyle/>
          <a:p>
            <a:r>
              <a:rPr lang="en-US" dirty="0" smtClean="0"/>
              <a:t>Fees </a:t>
            </a:r>
            <a:r>
              <a:rPr lang="en-US" dirty="0"/>
              <a:t>are charged for filing, search, designation of states, claims (if more than fifteen), examination, grant and printing. </a:t>
            </a:r>
            <a:endParaRPr lang="en-US" dirty="0" smtClean="0"/>
          </a:p>
          <a:p>
            <a:r>
              <a:rPr lang="en-US" dirty="0" smtClean="0"/>
              <a:t>Renewal </a:t>
            </a:r>
            <a:r>
              <a:rPr lang="en-US" dirty="0"/>
              <a:t>fees are also payable for the third year and each subsequent year after the date of filing.</a:t>
            </a:r>
          </a:p>
          <a:p>
            <a:r>
              <a:rPr lang="en-US" dirty="0"/>
              <a:t>The filing and search fees due at the beginning of the procedure currently amount to about </a:t>
            </a:r>
            <a:r>
              <a:rPr lang="en-US" dirty="0">
                <a:solidFill>
                  <a:schemeClr val="accent1"/>
                </a:solidFill>
              </a:rPr>
              <a:t>EUR 1 495 </a:t>
            </a:r>
            <a:r>
              <a:rPr lang="en-US" dirty="0" smtClean="0">
                <a:solidFill>
                  <a:schemeClr val="accent1"/>
                </a:solidFill>
              </a:rPr>
              <a:t>.</a:t>
            </a:r>
          </a:p>
          <a:p>
            <a:r>
              <a:rPr lang="en-US" dirty="0" smtClean="0"/>
              <a:t>The </a:t>
            </a:r>
            <a:r>
              <a:rPr lang="en-US" dirty="0"/>
              <a:t>remaining fees are payable later</a:t>
            </a:r>
            <a:r>
              <a:rPr lang="en-US" dirty="0" smtClean="0"/>
              <a:t>. </a:t>
            </a:r>
            <a:r>
              <a:rPr lang="en-US" dirty="0"/>
              <a:t>As a rough guide, it currently costs on average </a:t>
            </a:r>
            <a:r>
              <a:rPr lang="en-US" dirty="0">
                <a:solidFill>
                  <a:schemeClr val="accent1"/>
                </a:solidFill>
              </a:rPr>
              <a:t>EUR 5 655 </a:t>
            </a:r>
            <a:r>
              <a:rPr lang="en-US" dirty="0"/>
              <a:t>(or EUR 5 565 if the application is filed online) to take a patent application through to the grant stage</a:t>
            </a:r>
            <a:r>
              <a:rPr lang="en-US" dirty="0" smtClean="0"/>
              <a:t>.</a:t>
            </a:r>
          </a:p>
          <a:p>
            <a:endParaRPr lang="en-US" dirty="0"/>
          </a:p>
          <a:p>
            <a:r>
              <a:rPr lang="en-US" dirty="0"/>
              <a:t>At the post-grant stage</a:t>
            </a:r>
            <a:r>
              <a:rPr lang="en-US" dirty="0">
                <a:solidFill>
                  <a:schemeClr val="accent1"/>
                </a:solidFill>
              </a:rPr>
              <a:t>, competence is transferred</a:t>
            </a:r>
            <a:r>
              <a:rPr lang="en-US" dirty="0"/>
              <a:t> to the contracting states designated in the European patent. </a:t>
            </a:r>
            <a:endParaRPr lang="en-US" dirty="0" smtClean="0"/>
          </a:p>
          <a:p>
            <a:r>
              <a:rPr lang="en-US" dirty="0" smtClean="0"/>
              <a:t>In </a:t>
            </a:r>
            <a:r>
              <a:rPr lang="en-US" dirty="0"/>
              <a:t>some contracting states, costs may be incurred for validation of the European patent </a:t>
            </a:r>
            <a:r>
              <a:rPr lang="en-US" dirty="0" smtClean="0"/>
              <a:t>there.</a:t>
            </a:r>
            <a:endParaRPr lang="en-US" dirty="0"/>
          </a:p>
          <a:p>
            <a:r>
              <a:rPr lang="en-US" dirty="0"/>
              <a:t>The overall cost of obtaining a European patent may also include fees for the services of a patent </a:t>
            </a:r>
            <a:r>
              <a:rPr lang="en-US" dirty="0" smtClean="0"/>
              <a:t>attorney</a:t>
            </a:r>
            <a:endParaRPr lang="it-IT" dirty="0"/>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28</a:t>
            </a:fld>
            <a:endParaRPr lang="it-IT" altLang="it-IT"/>
          </a:p>
        </p:txBody>
      </p:sp>
    </p:spTree>
    <p:extLst>
      <p:ext uri="{BB962C8B-B14F-4D97-AF65-F5344CB8AC3E}">
        <p14:creationId xmlns:p14="http://schemas.microsoft.com/office/powerpoint/2010/main" val="965938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it-IT" altLang="it-IT">
                <a:solidFill>
                  <a:schemeClr val="accent1"/>
                </a:solidFill>
              </a:rPr>
              <a:t>Quando vale la pena di brevettare in termini economici</a:t>
            </a:r>
          </a:p>
        </p:txBody>
      </p:sp>
      <p:sp>
        <p:nvSpPr>
          <p:cNvPr id="13315" name="Rectangle 3"/>
          <p:cNvSpPr>
            <a:spLocks noGrp="1" noChangeArrowheads="1"/>
          </p:cNvSpPr>
          <p:nvPr>
            <p:ph type="body" idx="1"/>
          </p:nvPr>
        </p:nvSpPr>
        <p:spPr/>
        <p:txBody>
          <a:bodyPr/>
          <a:lstStyle/>
          <a:p>
            <a:r>
              <a:rPr lang="it-IT" altLang="it-IT"/>
              <a:t>Occorre ricercare la condizione nella quale le spese brevettuali sono giustificate come investimento in funzione del presunto ricavo che ci si prefigge di realizzare</a:t>
            </a:r>
          </a:p>
          <a:p>
            <a:endParaRPr lang="it-IT" altLang="it-IT"/>
          </a:p>
          <a:p>
            <a:r>
              <a:rPr lang="it-IT" altLang="it-IT"/>
              <a:t>Occorre valutare quanto danno si è in grado di creare ai concorrenti con il brevetto</a:t>
            </a:r>
          </a:p>
        </p:txBody>
      </p:sp>
    </p:spTree>
    <p:extLst>
      <p:ext uri="{BB962C8B-B14F-4D97-AF65-F5344CB8AC3E}">
        <p14:creationId xmlns:p14="http://schemas.microsoft.com/office/powerpoint/2010/main" val="182942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99"/>
            <a:ext cx="9902825" cy="682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817812" y="91819"/>
            <a:ext cx="8754048" cy="794872"/>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defPPr>
              <a:defRPr lang="it-IT"/>
            </a:defPPr>
            <a:lvl1pPr eaLnBrk="1" hangingPunct="1">
              <a:defRPr sz="2500" b="1">
                <a:solidFill>
                  <a:srgbClr val="808080"/>
                </a:solidFill>
                <a:latin typeface="+mj-lt"/>
                <a:ea typeface="+mj-ea"/>
                <a:cs typeface="+mj-cs"/>
              </a:defRPr>
            </a:lvl1pPr>
            <a:lvl2pPr eaLnBrk="1" hangingPunct="1">
              <a:defRPr sz="2500" b="1">
                <a:solidFill>
                  <a:srgbClr val="808080"/>
                </a:solidFill>
                <a:latin typeface="Arial" charset="0"/>
              </a:defRPr>
            </a:lvl2pPr>
            <a:lvl3pPr eaLnBrk="1" hangingPunct="1">
              <a:defRPr sz="2500" b="1">
                <a:solidFill>
                  <a:srgbClr val="808080"/>
                </a:solidFill>
                <a:latin typeface="Arial" charset="0"/>
              </a:defRPr>
            </a:lvl3pPr>
            <a:lvl4pPr eaLnBrk="1" hangingPunct="1">
              <a:defRPr sz="2500" b="1">
                <a:solidFill>
                  <a:srgbClr val="808080"/>
                </a:solidFill>
                <a:latin typeface="Arial" charset="0"/>
              </a:defRPr>
            </a:lvl4pPr>
            <a:lvl5pPr eaLnBrk="1" hangingPunct="1">
              <a:defRPr sz="2500" b="1">
                <a:solidFill>
                  <a:srgbClr val="808080"/>
                </a:solidFill>
                <a:latin typeface="Arial" charset="0"/>
              </a:defRPr>
            </a:lvl5pPr>
            <a:lvl6pPr marL="457200" algn="r" fontAlgn="base">
              <a:spcBef>
                <a:spcPct val="0"/>
              </a:spcBef>
              <a:spcAft>
                <a:spcPct val="0"/>
              </a:spcAft>
              <a:defRPr sz="2500" b="1">
                <a:solidFill>
                  <a:srgbClr val="808080"/>
                </a:solidFill>
                <a:latin typeface="Arial" charset="0"/>
              </a:defRPr>
            </a:lvl6pPr>
            <a:lvl7pPr marL="914400" algn="r" fontAlgn="base">
              <a:spcBef>
                <a:spcPct val="0"/>
              </a:spcBef>
              <a:spcAft>
                <a:spcPct val="0"/>
              </a:spcAft>
              <a:defRPr sz="2500" b="1">
                <a:solidFill>
                  <a:srgbClr val="808080"/>
                </a:solidFill>
                <a:latin typeface="Arial" charset="0"/>
              </a:defRPr>
            </a:lvl7pPr>
            <a:lvl8pPr marL="1371600" algn="r" fontAlgn="base">
              <a:spcBef>
                <a:spcPct val="0"/>
              </a:spcBef>
              <a:spcAft>
                <a:spcPct val="0"/>
              </a:spcAft>
              <a:defRPr sz="2500" b="1">
                <a:solidFill>
                  <a:srgbClr val="808080"/>
                </a:solidFill>
                <a:latin typeface="Arial" charset="0"/>
              </a:defRPr>
            </a:lvl8pPr>
            <a:lvl9pPr marL="1828800" algn="r" fontAlgn="base">
              <a:spcBef>
                <a:spcPct val="0"/>
              </a:spcBef>
              <a:spcAft>
                <a:spcPct val="0"/>
              </a:spcAft>
              <a:defRPr sz="2500" b="1">
                <a:solidFill>
                  <a:srgbClr val="808080"/>
                </a:solidFill>
                <a:latin typeface="Arial" charset="0"/>
              </a:defRPr>
            </a:lvl9pPr>
          </a:lstStyle>
          <a:p>
            <a:r>
              <a:rPr lang="it-IT" dirty="0" smtClean="0"/>
              <a:t>Reply </a:t>
            </a:r>
            <a:r>
              <a:rPr lang="it-IT" dirty="0" err="1" smtClean="0"/>
              <a:t>Revenues</a:t>
            </a:r>
            <a:r>
              <a:rPr lang="it-IT" dirty="0" smtClean="0"/>
              <a:t> and People</a:t>
            </a:r>
          </a:p>
          <a:p>
            <a:endParaRPr lang="it-IT" dirty="0"/>
          </a:p>
          <a:p>
            <a:endParaRPr lang="it-IT" dirty="0"/>
          </a:p>
        </p:txBody>
      </p:sp>
    </p:spTree>
    <p:extLst>
      <p:ext uri="{BB962C8B-B14F-4D97-AF65-F5344CB8AC3E}">
        <p14:creationId xmlns:p14="http://schemas.microsoft.com/office/powerpoint/2010/main" val="2193827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5212" y="0"/>
            <a:ext cx="7772400" cy="1143000"/>
          </a:xfrm>
        </p:spPr>
        <p:txBody>
          <a:bodyPr/>
          <a:lstStyle/>
          <a:p>
            <a:r>
              <a:rPr lang="it-IT" altLang="it-IT" b="1">
                <a:solidFill>
                  <a:schemeClr val="accent1"/>
                </a:solidFill>
                <a:cs typeface="Times New Roman" panose="02020603050405020304" pitchFamily="18" charset="0"/>
              </a:rPr>
              <a:t>Il Brevetto per Invenzione</a:t>
            </a:r>
          </a:p>
        </p:txBody>
      </p:sp>
      <p:sp>
        <p:nvSpPr>
          <p:cNvPr id="41987" name="Rectangle 3"/>
          <p:cNvSpPr>
            <a:spLocks noGrp="1" noChangeArrowheads="1"/>
          </p:cNvSpPr>
          <p:nvPr>
            <p:ph type="body" idx="1"/>
          </p:nvPr>
        </p:nvSpPr>
        <p:spPr>
          <a:xfrm>
            <a:off x="1065212" y="1524000"/>
            <a:ext cx="7772400" cy="4114800"/>
          </a:xfrm>
        </p:spPr>
        <p:txBody>
          <a:bodyPr/>
          <a:lstStyle/>
          <a:p>
            <a:r>
              <a:rPr lang="it-IT" altLang="it-IT" sz="2800" b="1"/>
              <a:t>Struttura del documento</a:t>
            </a:r>
          </a:p>
          <a:p>
            <a:pPr>
              <a:buFontTx/>
              <a:buNone/>
            </a:pPr>
            <a:r>
              <a:rPr lang="it-IT" altLang="it-IT" sz="2800"/>
              <a:t>Dati Bibliografici: Numero di domanda, data di deposito, dati di priorità, numero di concessione, data di concessione, titolo, inventori, titolari, agenti, …</a:t>
            </a:r>
          </a:p>
          <a:p>
            <a:pPr>
              <a:buFontTx/>
              <a:buNone/>
            </a:pPr>
            <a:r>
              <a:rPr lang="it-IT" altLang="it-IT" sz="2800"/>
              <a:t>Descrizione tecnica: Ambito dell’invenzione, tecnica nota, inconvenienti, scopo, soluzione, descrizione della forma realizzativa, rivendicazioni, disegni, ricerca.</a:t>
            </a:r>
          </a:p>
          <a:p>
            <a:pPr>
              <a:buFontTx/>
              <a:buNone/>
            </a:pPr>
            <a:endParaRPr lang="it-IT" altLang="it-IT" sz="2800"/>
          </a:p>
        </p:txBody>
      </p:sp>
    </p:spTree>
    <p:extLst>
      <p:ext uri="{BB962C8B-B14F-4D97-AF65-F5344CB8AC3E}">
        <p14:creationId xmlns:p14="http://schemas.microsoft.com/office/powerpoint/2010/main" val="449240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1012" y="0"/>
            <a:ext cx="7772400" cy="1143000"/>
          </a:xfrm>
        </p:spPr>
        <p:txBody>
          <a:bodyPr/>
          <a:lstStyle/>
          <a:p>
            <a:r>
              <a:rPr lang="it-IT" altLang="it-IT" b="1" dirty="0">
                <a:solidFill>
                  <a:schemeClr val="accent1"/>
                </a:solidFill>
                <a:cs typeface="Times New Roman" panose="02020603050405020304" pitchFamily="18" charset="0"/>
              </a:rPr>
              <a:t>Il Brevetto per Invenzione</a:t>
            </a:r>
          </a:p>
        </p:txBody>
      </p:sp>
      <p:sp>
        <p:nvSpPr>
          <p:cNvPr id="43011" name="Rectangle 3"/>
          <p:cNvSpPr>
            <a:spLocks noGrp="1" noChangeArrowheads="1"/>
          </p:cNvSpPr>
          <p:nvPr>
            <p:ph type="body" idx="1"/>
          </p:nvPr>
        </p:nvSpPr>
        <p:spPr/>
        <p:txBody>
          <a:bodyPr/>
          <a:lstStyle/>
          <a:p>
            <a:r>
              <a:rPr lang="it-IT" altLang="it-IT" b="1"/>
              <a:t>Le Rivendicazioni</a:t>
            </a:r>
          </a:p>
          <a:p>
            <a:pPr>
              <a:buFontTx/>
              <a:buNone/>
            </a:pPr>
            <a:r>
              <a:rPr lang="it-IT" altLang="it-IT"/>
              <a:t>Le rivendicazioni definiscono il campo di tutela del brevetto; in modo preliminare prima dell’esame ed in modo definitivo dopo l’esame.</a:t>
            </a:r>
          </a:p>
          <a:p>
            <a:pPr>
              <a:buFontTx/>
              <a:buNone/>
            </a:pPr>
            <a:r>
              <a:rPr lang="it-IT" altLang="it-IT"/>
              <a:t>Le rivendicazioni sono:</a:t>
            </a:r>
          </a:p>
          <a:p>
            <a:pPr>
              <a:buFontTx/>
              <a:buNone/>
            </a:pPr>
            <a:r>
              <a:rPr lang="it-IT" altLang="it-IT"/>
              <a:t>		INDIPENDENTI  e  DIPENDENTI</a:t>
            </a:r>
          </a:p>
          <a:p>
            <a:pPr>
              <a:buFontTx/>
              <a:buNone/>
            </a:pPr>
            <a:endParaRPr lang="it-IT" altLang="it-IT"/>
          </a:p>
        </p:txBody>
      </p:sp>
    </p:spTree>
    <p:extLst>
      <p:ext uri="{BB962C8B-B14F-4D97-AF65-F5344CB8AC3E}">
        <p14:creationId xmlns:p14="http://schemas.microsoft.com/office/powerpoint/2010/main" val="4212654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51012" y="0"/>
            <a:ext cx="7772400" cy="1143000"/>
          </a:xfrm>
        </p:spPr>
        <p:txBody>
          <a:bodyPr/>
          <a:lstStyle/>
          <a:p>
            <a:r>
              <a:rPr lang="it-IT" altLang="it-IT" b="1">
                <a:solidFill>
                  <a:schemeClr val="accent1"/>
                </a:solidFill>
                <a:cs typeface="Times New Roman" panose="02020603050405020304" pitchFamily="18" charset="0"/>
              </a:rPr>
              <a:t>Il Brevetto per Invenzione</a:t>
            </a:r>
          </a:p>
        </p:txBody>
      </p:sp>
      <p:sp>
        <p:nvSpPr>
          <p:cNvPr id="45059" name="Rectangle 3"/>
          <p:cNvSpPr>
            <a:spLocks noGrp="1" noChangeArrowheads="1"/>
          </p:cNvSpPr>
          <p:nvPr>
            <p:ph type="body" idx="1"/>
          </p:nvPr>
        </p:nvSpPr>
        <p:spPr>
          <a:xfrm>
            <a:off x="1065212" y="1143000"/>
            <a:ext cx="8001000" cy="4419600"/>
          </a:xfrm>
        </p:spPr>
        <p:txBody>
          <a:bodyPr/>
          <a:lstStyle/>
          <a:p>
            <a:pPr>
              <a:lnSpc>
                <a:spcPct val="90000"/>
              </a:lnSpc>
            </a:pPr>
            <a:r>
              <a:rPr lang="it-IT" altLang="it-IT" sz="2800" b="1" dirty="0"/>
              <a:t>Le invenzioni dei dipendenti</a:t>
            </a:r>
          </a:p>
          <a:p>
            <a:pPr>
              <a:lnSpc>
                <a:spcPct val="90000"/>
              </a:lnSpc>
              <a:buFontTx/>
              <a:buNone/>
            </a:pPr>
            <a:r>
              <a:rPr lang="it-IT" altLang="it-IT" sz="2800" dirty="0"/>
              <a:t>Il diritto al brevetto spetta all’autore della Invenzione. Le uniche eccezioni sono costituite dalle “invenzioni dei dipendenti” e, in questo caso il diritto al brevetto spetta al datore di lavoro.</a:t>
            </a:r>
          </a:p>
          <a:p>
            <a:pPr>
              <a:lnSpc>
                <a:spcPct val="90000"/>
              </a:lnSpc>
              <a:buFontTx/>
              <a:buNone/>
            </a:pPr>
            <a:r>
              <a:rPr lang="it-IT" altLang="it-IT" sz="2800" dirty="0"/>
              <a:t>I diritti patrimoniali derivanti dalla Invenzione spettano al datore di lavoro, salvo un equo premio o un incarico appositamente retribuito.</a:t>
            </a:r>
          </a:p>
          <a:p>
            <a:pPr>
              <a:lnSpc>
                <a:spcPct val="90000"/>
              </a:lnSpc>
              <a:buFontTx/>
              <a:buNone/>
            </a:pPr>
            <a:r>
              <a:rPr lang="it-IT" altLang="it-IT" sz="2800" dirty="0"/>
              <a:t>Il diritto morale ad essere riconosciuto autore è riservato al dipendente. Ovvero il dipendente ha diritto a figurare tra gli Inventori. </a:t>
            </a:r>
          </a:p>
        </p:txBody>
      </p:sp>
    </p:spTree>
    <p:extLst>
      <p:ext uri="{BB962C8B-B14F-4D97-AF65-F5344CB8AC3E}">
        <p14:creationId xmlns:p14="http://schemas.microsoft.com/office/powerpoint/2010/main" val="3822388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65212" y="590550"/>
            <a:ext cx="7772400" cy="1143000"/>
          </a:xfrm>
        </p:spPr>
        <p:txBody>
          <a:bodyPr/>
          <a:lstStyle/>
          <a:p>
            <a:r>
              <a:rPr lang="it-IT" altLang="it-IT" b="1" dirty="0">
                <a:solidFill>
                  <a:schemeClr val="accent1"/>
                </a:solidFill>
                <a:cs typeface="Times New Roman" panose="02020603050405020304" pitchFamily="18" charset="0"/>
              </a:rPr>
              <a:t>Il Brevetto per Invenzione</a:t>
            </a:r>
          </a:p>
        </p:txBody>
      </p:sp>
      <p:sp>
        <p:nvSpPr>
          <p:cNvPr id="44035" name="Rectangle 3"/>
          <p:cNvSpPr>
            <a:spLocks noGrp="1" noChangeArrowheads="1"/>
          </p:cNvSpPr>
          <p:nvPr>
            <p:ph type="body" idx="1"/>
          </p:nvPr>
        </p:nvSpPr>
        <p:spPr/>
        <p:txBody>
          <a:bodyPr/>
          <a:lstStyle/>
          <a:p>
            <a:pPr>
              <a:lnSpc>
                <a:spcPct val="90000"/>
              </a:lnSpc>
            </a:pPr>
            <a:r>
              <a:rPr lang="it-IT" altLang="it-IT" sz="2800" b="1"/>
              <a:t>La contraffazione</a:t>
            </a:r>
          </a:p>
          <a:p>
            <a:pPr>
              <a:lnSpc>
                <a:spcPct val="90000"/>
              </a:lnSpc>
              <a:buFontTx/>
              <a:buNone/>
            </a:pPr>
            <a:r>
              <a:rPr lang="it-IT" altLang="it-IT" sz="2800"/>
              <a:t>La contraffazione di un brevetto può essere di due tipi: Letterale o per Equivalenti.</a:t>
            </a:r>
          </a:p>
          <a:p>
            <a:pPr>
              <a:lnSpc>
                <a:spcPct val="90000"/>
              </a:lnSpc>
              <a:buFontTx/>
              <a:buNone/>
            </a:pPr>
            <a:r>
              <a:rPr lang="it-IT" altLang="it-IT" sz="2800"/>
              <a:t>Letterale: Tutte le caratteristiche della rivendicazione indipendente sono identiche nell’oggetto contraffatto</a:t>
            </a:r>
          </a:p>
          <a:p>
            <a:pPr>
              <a:lnSpc>
                <a:spcPct val="90000"/>
              </a:lnSpc>
              <a:buFontTx/>
              <a:buNone/>
            </a:pPr>
            <a:r>
              <a:rPr lang="it-IT" altLang="it-IT" sz="2800"/>
              <a:t>Per Equivalenti: Quasi tutte le caratteristiche sono identiche e le altre possono essere considerati “equvalenti tecnici” secondo la dottrina omonima.</a:t>
            </a:r>
          </a:p>
        </p:txBody>
      </p:sp>
    </p:spTree>
    <p:extLst>
      <p:ext uri="{BB962C8B-B14F-4D97-AF65-F5344CB8AC3E}">
        <p14:creationId xmlns:p14="http://schemas.microsoft.com/office/powerpoint/2010/main" val="1907570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98537" y="342901"/>
            <a:ext cx="7772400" cy="1143000"/>
          </a:xfrm>
        </p:spPr>
        <p:txBody>
          <a:bodyPr/>
          <a:lstStyle/>
          <a:p>
            <a:r>
              <a:rPr lang="it-IT" altLang="it-IT" sz="3600" dirty="0">
                <a:solidFill>
                  <a:schemeClr val="accent1"/>
                </a:solidFill>
                <a:cs typeface="Times New Roman" panose="02020603050405020304" pitchFamily="18" charset="0"/>
              </a:rPr>
              <a:t>La procedura di brevettazione</a:t>
            </a:r>
          </a:p>
        </p:txBody>
      </p:sp>
      <p:sp>
        <p:nvSpPr>
          <p:cNvPr id="46083" name="Rectangle 3"/>
          <p:cNvSpPr>
            <a:spLocks noGrp="1" noChangeArrowheads="1"/>
          </p:cNvSpPr>
          <p:nvPr>
            <p:ph type="body" idx="1"/>
          </p:nvPr>
        </p:nvSpPr>
        <p:spPr>
          <a:xfrm>
            <a:off x="1065212" y="1676400"/>
            <a:ext cx="8001000" cy="4419600"/>
          </a:xfrm>
        </p:spPr>
        <p:txBody>
          <a:bodyPr/>
          <a:lstStyle/>
          <a:p>
            <a:pPr>
              <a:lnSpc>
                <a:spcPct val="90000"/>
              </a:lnSpc>
            </a:pPr>
            <a:r>
              <a:rPr lang="it-IT" altLang="it-IT" sz="2800" b="1" dirty="0"/>
              <a:t>Cosa fare per avere un brevetto italiano</a:t>
            </a:r>
          </a:p>
        </p:txBody>
      </p:sp>
      <p:sp>
        <p:nvSpPr>
          <p:cNvPr id="46084" name="Text Box 4"/>
          <p:cNvSpPr txBox="1">
            <a:spLocks noChangeArrowheads="1"/>
          </p:cNvSpPr>
          <p:nvPr/>
        </p:nvSpPr>
        <p:spPr bwMode="auto">
          <a:xfrm>
            <a:off x="1141412" y="2438401"/>
            <a:ext cx="79248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it-IT" altLang="it-IT"/>
              <a:t>Individuazione dell’invenzione (tecnico del settore)</a:t>
            </a:r>
          </a:p>
          <a:p>
            <a:pPr>
              <a:spcBef>
                <a:spcPct val="50000"/>
              </a:spcBef>
              <a:buFontTx/>
              <a:buChar char="•"/>
            </a:pPr>
            <a:r>
              <a:rPr lang="it-IT" altLang="it-IT"/>
              <a:t>Redazione del documento tecnico-brevettuale (Consulente)</a:t>
            </a:r>
          </a:p>
          <a:p>
            <a:pPr>
              <a:spcBef>
                <a:spcPct val="50000"/>
              </a:spcBef>
              <a:buFontTx/>
              <a:buChar char="•"/>
            </a:pPr>
            <a:r>
              <a:rPr lang="it-IT" altLang="it-IT"/>
              <a:t>Deposito della Domanda di Brevetto per Invenzione Industriale (Uff. Brevetti - CamCom)</a:t>
            </a:r>
          </a:p>
          <a:p>
            <a:pPr>
              <a:spcBef>
                <a:spcPct val="50000"/>
              </a:spcBef>
              <a:buFontTx/>
              <a:buChar char="•"/>
            </a:pPr>
            <a:r>
              <a:rPr lang="it-IT" altLang="it-IT"/>
              <a:t>Concessione del Brevetto (UIBM)</a:t>
            </a:r>
          </a:p>
        </p:txBody>
      </p:sp>
    </p:spTree>
    <p:extLst>
      <p:ext uri="{BB962C8B-B14F-4D97-AF65-F5344CB8AC3E}">
        <p14:creationId xmlns:p14="http://schemas.microsoft.com/office/powerpoint/2010/main" val="2845807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5212" y="400050"/>
            <a:ext cx="7772400" cy="1143000"/>
          </a:xfrm>
        </p:spPr>
        <p:txBody>
          <a:bodyPr/>
          <a:lstStyle/>
          <a:p>
            <a:r>
              <a:rPr lang="it-IT" altLang="it-IT" sz="3600" dirty="0">
                <a:solidFill>
                  <a:schemeClr val="accent1"/>
                </a:solidFill>
                <a:cs typeface="Times New Roman" panose="02020603050405020304" pitchFamily="18" charset="0"/>
              </a:rPr>
              <a:t>La procedura di brevettazione</a:t>
            </a:r>
          </a:p>
        </p:txBody>
      </p:sp>
      <p:sp>
        <p:nvSpPr>
          <p:cNvPr id="47107" name="Rectangle 3"/>
          <p:cNvSpPr>
            <a:spLocks noGrp="1" noChangeArrowheads="1"/>
          </p:cNvSpPr>
          <p:nvPr>
            <p:ph type="body" idx="1"/>
          </p:nvPr>
        </p:nvSpPr>
        <p:spPr>
          <a:xfrm>
            <a:off x="1065212" y="1676400"/>
            <a:ext cx="8001000" cy="4419600"/>
          </a:xfrm>
        </p:spPr>
        <p:txBody>
          <a:bodyPr/>
          <a:lstStyle/>
          <a:p>
            <a:pPr>
              <a:lnSpc>
                <a:spcPct val="90000"/>
              </a:lnSpc>
            </a:pPr>
            <a:r>
              <a:rPr lang="it-IT" altLang="it-IT" sz="2400" b="1" dirty="0"/>
              <a:t>Il Brevetto estero e le convenzioni internazionali (</a:t>
            </a:r>
            <a:r>
              <a:rPr lang="it-IT" altLang="it-IT" sz="2400" b="1" dirty="0" smtClean="0"/>
              <a:t>EPO, PCT, </a:t>
            </a:r>
            <a:r>
              <a:rPr lang="it-IT" altLang="it-IT" sz="2400" b="1" dirty="0"/>
              <a:t>US, JP, …)</a:t>
            </a:r>
          </a:p>
          <a:p>
            <a:pPr>
              <a:buFontTx/>
              <a:buNone/>
            </a:pPr>
            <a:r>
              <a:rPr lang="it-IT" altLang="it-IT" sz="2200" b="1" u="sng" dirty="0"/>
              <a:t>La Convenzione di Parigi - 1883</a:t>
            </a:r>
          </a:p>
          <a:p>
            <a:pPr lvl="1">
              <a:buFontTx/>
              <a:buNone/>
            </a:pPr>
            <a:r>
              <a:rPr lang="it-IT" altLang="it-IT" sz="2400" dirty="0"/>
              <a:t>Diritto di priorità ed estensione entro 12 mesi dal primo deposito. Consente l’estensione diretta nei paesi di interesse dopo il deposito nel proprio paese</a:t>
            </a:r>
          </a:p>
          <a:p>
            <a:pPr>
              <a:buFontTx/>
              <a:buNone/>
            </a:pPr>
            <a:r>
              <a:rPr lang="it-IT" altLang="it-IT" sz="2200" b="1" u="sng" dirty="0"/>
              <a:t>La Convenzione del brevetto Europeo</a:t>
            </a:r>
          </a:p>
          <a:p>
            <a:pPr lvl="1">
              <a:buFontTx/>
              <a:buNone/>
            </a:pPr>
            <a:r>
              <a:rPr lang="it-IT" altLang="it-IT" sz="2400" dirty="0"/>
              <a:t>Procedura unica di deposito e concessione per tutti i paesi aderenti </a:t>
            </a:r>
            <a:r>
              <a:rPr lang="it-IT" altLang="it-IT" dirty="0"/>
              <a:t>(30 paesi)</a:t>
            </a:r>
          </a:p>
          <a:p>
            <a:pPr>
              <a:buFontTx/>
              <a:buNone/>
            </a:pPr>
            <a:r>
              <a:rPr lang="it-IT" altLang="it-IT" sz="2200" b="1" u="sng" dirty="0"/>
              <a:t>Patent Cooperation Treaty (PCT)</a:t>
            </a:r>
          </a:p>
          <a:p>
            <a:pPr lvl="1">
              <a:buFontTx/>
              <a:buNone/>
            </a:pPr>
            <a:r>
              <a:rPr lang="it-IT" altLang="it-IT" sz="2400" dirty="0"/>
              <a:t>Deposito unico in tutti i paesi aderenti </a:t>
            </a:r>
            <a:r>
              <a:rPr lang="it-IT" altLang="it-IT" sz="2000" dirty="0"/>
              <a:t>(125 paesi)</a:t>
            </a:r>
            <a:endParaRPr lang="it-IT" altLang="it-IT" sz="2000" b="1" dirty="0"/>
          </a:p>
        </p:txBody>
      </p:sp>
    </p:spTree>
    <p:extLst>
      <p:ext uri="{BB962C8B-B14F-4D97-AF65-F5344CB8AC3E}">
        <p14:creationId xmlns:p14="http://schemas.microsoft.com/office/powerpoint/2010/main" val="515172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DA32A8-F5AD-4D37-9749-B70BEC7FD058}" type="slidenum">
              <a:rPr lang="it-IT" altLang="it-IT" smtClean="0"/>
              <a:pPr/>
              <a:t>36</a:t>
            </a:fld>
            <a:endParaRPr lang="it-IT" altLang="it-IT"/>
          </a:p>
        </p:txBody>
      </p:sp>
      <p:pic>
        <p:nvPicPr>
          <p:cNvPr id="5" name="Picture 4"/>
          <p:cNvPicPr>
            <a:picLocks noChangeAspect="1"/>
          </p:cNvPicPr>
          <p:nvPr/>
        </p:nvPicPr>
        <p:blipFill>
          <a:blip r:embed="rId2"/>
          <a:stretch>
            <a:fillRect/>
          </a:stretch>
        </p:blipFill>
        <p:spPr>
          <a:xfrm>
            <a:off x="182033" y="1333500"/>
            <a:ext cx="9720792" cy="4191000"/>
          </a:xfrm>
          <a:prstGeom prst="rect">
            <a:avLst/>
          </a:prstGeom>
        </p:spPr>
      </p:pic>
    </p:spTree>
    <p:extLst>
      <p:ext uri="{BB962C8B-B14F-4D97-AF65-F5344CB8AC3E}">
        <p14:creationId xmlns:p14="http://schemas.microsoft.com/office/powerpoint/2010/main" val="3659165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74" y="152400"/>
            <a:ext cx="8417401" cy="1066800"/>
          </a:xfrm>
        </p:spPr>
        <p:txBody>
          <a:bodyPr/>
          <a:lstStyle/>
          <a:p>
            <a:r>
              <a:rPr lang="it-IT" dirty="0" smtClean="0">
                <a:solidFill>
                  <a:schemeClr val="accent1"/>
                </a:solidFill>
              </a:rPr>
              <a:t>EPO Patent origin</a:t>
            </a:r>
            <a:endParaRPr lang="it-IT" dirty="0">
              <a:solidFill>
                <a:schemeClr val="accent1"/>
              </a:solidFill>
            </a:endParaRPr>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37</a:t>
            </a:fld>
            <a:endParaRPr lang="it-IT" altLang="it-IT"/>
          </a:p>
        </p:txBody>
      </p:sp>
      <p:pic>
        <p:nvPicPr>
          <p:cNvPr id="5" name="Picture 4"/>
          <p:cNvPicPr>
            <a:picLocks noChangeAspect="1"/>
          </p:cNvPicPr>
          <p:nvPr/>
        </p:nvPicPr>
        <p:blipFill>
          <a:blip r:embed="rId2"/>
          <a:stretch>
            <a:fillRect/>
          </a:stretch>
        </p:blipFill>
        <p:spPr>
          <a:xfrm>
            <a:off x="676533" y="1433512"/>
            <a:ext cx="7056179" cy="5272088"/>
          </a:xfrm>
          <a:prstGeom prst="rect">
            <a:avLst/>
          </a:prstGeom>
        </p:spPr>
      </p:pic>
    </p:spTree>
    <p:extLst>
      <p:ext uri="{BB962C8B-B14F-4D97-AF65-F5344CB8AC3E}">
        <p14:creationId xmlns:p14="http://schemas.microsoft.com/office/powerpoint/2010/main" val="1029137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DA32A8-F5AD-4D37-9749-B70BEC7FD058}" type="slidenum">
              <a:rPr lang="it-IT" altLang="it-IT" smtClean="0"/>
              <a:pPr/>
              <a:t>38</a:t>
            </a:fld>
            <a:endParaRPr lang="it-IT" altLang="it-IT"/>
          </a:p>
        </p:txBody>
      </p:sp>
      <p:pic>
        <p:nvPicPr>
          <p:cNvPr id="6" name="Picture 5"/>
          <p:cNvPicPr>
            <a:picLocks noChangeAspect="1"/>
          </p:cNvPicPr>
          <p:nvPr/>
        </p:nvPicPr>
        <p:blipFill rotWithShape="1">
          <a:blip r:embed="rId2"/>
          <a:srcRect l="35217" t="16166" r="23637" b="5166"/>
          <a:stretch/>
        </p:blipFill>
        <p:spPr>
          <a:xfrm>
            <a:off x="685800" y="342900"/>
            <a:ext cx="8130770" cy="6134100"/>
          </a:xfrm>
          <a:prstGeom prst="rect">
            <a:avLst/>
          </a:prstGeom>
        </p:spPr>
      </p:pic>
    </p:spTree>
    <p:extLst>
      <p:ext uri="{BB962C8B-B14F-4D97-AF65-F5344CB8AC3E}">
        <p14:creationId xmlns:p14="http://schemas.microsoft.com/office/powerpoint/2010/main" val="3267667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549276" y="1133476"/>
            <a:ext cx="8707437" cy="5389563"/>
          </a:xfrm>
          <a:noFill/>
          <a:ln/>
        </p:spPr>
        <p:txBody>
          <a:bodyPr/>
          <a:lstStyle/>
          <a:p>
            <a:pPr>
              <a:lnSpc>
                <a:spcPct val="90000"/>
              </a:lnSpc>
              <a:buFontTx/>
              <a:buNone/>
            </a:pPr>
            <a:r>
              <a:rPr lang="it-IT" altLang="it-IT" sz="2200" b="1"/>
              <a:t>Data di primo deposito o data di priorità</a:t>
            </a:r>
          </a:p>
          <a:p>
            <a:pPr>
              <a:lnSpc>
                <a:spcPct val="90000"/>
              </a:lnSpc>
              <a:buFontTx/>
              <a:buNone/>
            </a:pPr>
            <a:r>
              <a:rPr lang="it-IT" altLang="it-IT" sz="2200" b="1"/>
              <a:t>Data di deposito all’estero</a:t>
            </a:r>
            <a:r>
              <a:rPr lang="it-IT" altLang="it-IT" sz="2200"/>
              <a:t> – Entro 12 mesi dal primo deposito</a:t>
            </a:r>
          </a:p>
          <a:p>
            <a:pPr>
              <a:lnSpc>
                <a:spcPct val="90000"/>
              </a:lnSpc>
              <a:buFontTx/>
              <a:buNone/>
            </a:pPr>
            <a:r>
              <a:rPr lang="it-IT" altLang="it-IT" sz="2200" b="1"/>
              <a:t>Data di pubblicazione</a:t>
            </a:r>
            <a:r>
              <a:rPr lang="it-IT" altLang="it-IT" sz="2200"/>
              <a:t> – a 18 mesi circa dal primo deposito</a:t>
            </a:r>
          </a:p>
          <a:p>
            <a:pPr lvl="1">
              <a:lnSpc>
                <a:spcPct val="90000"/>
              </a:lnSpc>
            </a:pPr>
            <a:r>
              <a:rPr lang="it-IT" altLang="it-IT"/>
              <a:t>I diritti esclusivi decorrono provvisoriamente dal momento in cui </a:t>
            </a:r>
          </a:p>
          <a:p>
            <a:pPr lvl="2">
              <a:lnSpc>
                <a:spcPct val="90000"/>
              </a:lnSpc>
            </a:pPr>
            <a:r>
              <a:rPr lang="it-IT" altLang="it-IT" sz="1800"/>
              <a:t>La domanda di brevetto è resa accessibile al pubblico</a:t>
            </a:r>
          </a:p>
          <a:p>
            <a:pPr lvl="2">
              <a:lnSpc>
                <a:spcPct val="90000"/>
              </a:lnSpc>
            </a:pPr>
            <a:r>
              <a:rPr lang="it-IT" altLang="it-IT" sz="1800"/>
              <a:t>La domanda di brevetto viene notificata ad un terzo, completa di descrizione e disegni</a:t>
            </a:r>
          </a:p>
          <a:p>
            <a:pPr lvl="1">
              <a:lnSpc>
                <a:spcPct val="90000"/>
              </a:lnSpc>
            </a:pPr>
            <a:r>
              <a:rPr lang="it-IT" altLang="it-IT"/>
              <a:t>Tra il deposito e la pubblicazione della stessa, l’uso della invenzione brevettata non costituisce illecito</a:t>
            </a:r>
          </a:p>
          <a:p>
            <a:pPr lvl="1">
              <a:lnSpc>
                <a:spcPct val="90000"/>
              </a:lnSpc>
            </a:pPr>
            <a:r>
              <a:rPr lang="it-IT" altLang="it-IT" b="1"/>
              <a:t>Dopo la pubblicazione (o notifica),</a:t>
            </a:r>
            <a:r>
              <a:rPr lang="it-IT" altLang="it-IT"/>
              <a:t> </a:t>
            </a:r>
            <a:r>
              <a:rPr lang="it-IT" altLang="it-IT" b="1"/>
              <a:t>l’uso della invenzione brevettata costituisce illecito – conteggio dei danni</a:t>
            </a:r>
          </a:p>
          <a:p>
            <a:pPr>
              <a:lnSpc>
                <a:spcPct val="90000"/>
              </a:lnSpc>
              <a:buFontTx/>
              <a:buNone/>
            </a:pPr>
            <a:r>
              <a:rPr lang="it-IT" altLang="it-IT" sz="2200" b="1"/>
              <a:t>Data di concessione</a:t>
            </a:r>
          </a:p>
          <a:p>
            <a:pPr lvl="1">
              <a:lnSpc>
                <a:spcPct val="90000"/>
              </a:lnSpc>
            </a:pPr>
            <a:r>
              <a:rPr lang="it-IT" altLang="it-IT" sz="1900"/>
              <a:t>Data in cui diviene definitivo il diritto di esclusiva </a:t>
            </a:r>
          </a:p>
          <a:p>
            <a:pPr>
              <a:lnSpc>
                <a:spcPct val="90000"/>
              </a:lnSpc>
              <a:buFontTx/>
              <a:buNone/>
            </a:pPr>
            <a:r>
              <a:rPr lang="it-IT" altLang="it-IT" sz="2200" b="1"/>
              <a:t>Data di scadenza</a:t>
            </a:r>
          </a:p>
          <a:p>
            <a:pPr lvl="1">
              <a:lnSpc>
                <a:spcPct val="90000"/>
              </a:lnSpc>
            </a:pPr>
            <a:r>
              <a:rPr lang="it-IT" altLang="it-IT" sz="1900"/>
              <a:t>20 anni dalla data di primo deposito nel paese di primo deposito</a:t>
            </a:r>
          </a:p>
          <a:p>
            <a:pPr lvl="1">
              <a:lnSpc>
                <a:spcPct val="90000"/>
              </a:lnSpc>
            </a:pPr>
            <a:r>
              <a:rPr lang="it-IT" altLang="it-IT" sz="1900"/>
              <a:t>20 anni dalla data di deposito all’estero</a:t>
            </a:r>
            <a:endParaRPr lang="en-GB" altLang="it-IT" sz="1900"/>
          </a:p>
        </p:txBody>
      </p:sp>
      <p:sp>
        <p:nvSpPr>
          <p:cNvPr id="47108" name="Rectangle 4"/>
          <p:cNvSpPr>
            <a:spLocks noGrp="1" noChangeArrowheads="1"/>
          </p:cNvSpPr>
          <p:nvPr>
            <p:ph type="title"/>
          </p:nvPr>
        </p:nvSpPr>
        <p:spPr>
          <a:xfrm>
            <a:off x="1016794" y="295275"/>
            <a:ext cx="7772400" cy="685800"/>
          </a:xfrm>
        </p:spPr>
        <p:txBody>
          <a:bodyPr/>
          <a:lstStyle/>
          <a:p>
            <a:r>
              <a:rPr lang="it-IT" altLang="it-IT">
                <a:solidFill>
                  <a:schemeClr val="tx1"/>
                </a:solidFill>
                <a:latin typeface="Arial" panose="020B0604020202020204" pitchFamily="34" charset="0"/>
              </a:rPr>
              <a:t>L’importanza delle date</a:t>
            </a:r>
            <a:endParaRPr lang="it-IT" altLang="it-IT"/>
          </a:p>
        </p:txBody>
      </p:sp>
    </p:spTree>
    <p:extLst>
      <p:ext uri="{BB962C8B-B14F-4D97-AF65-F5344CB8AC3E}">
        <p14:creationId xmlns:p14="http://schemas.microsoft.com/office/powerpoint/2010/main" val="324139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424873" y="6336145"/>
            <a:ext cx="175491" cy="11083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smtClean="0">
              <a:ln>
                <a:noFill/>
              </a:ln>
              <a:solidFill>
                <a:schemeClr val="tx1"/>
              </a:solidFill>
              <a:effectLst/>
              <a:latin typeface="Arial"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23"/>
            <a:ext cx="9902825" cy="669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817812" y="91819"/>
            <a:ext cx="8754048" cy="794872"/>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defPPr>
              <a:defRPr lang="it-IT"/>
            </a:defPPr>
            <a:lvl1pPr eaLnBrk="1" hangingPunct="1">
              <a:defRPr sz="2500" b="1">
                <a:solidFill>
                  <a:srgbClr val="808080"/>
                </a:solidFill>
                <a:latin typeface="+mj-lt"/>
                <a:ea typeface="+mj-ea"/>
                <a:cs typeface="+mj-cs"/>
              </a:defRPr>
            </a:lvl1pPr>
            <a:lvl2pPr eaLnBrk="1" hangingPunct="1">
              <a:defRPr sz="2500" b="1">
                <a:solidFill>
                  <a:srgbClr val="808080"/>
                </a:solidFill>
                <a:latin typeface="Arial" charset="0"/>
              </a:defRPr>
            </a:lvl2pPr>
            <a:lvl3pPr eaLnBrk="1" hangingPunct="1">
              <a:defRPr sz="2500" b="1">
                <a:solidFill>
                  <a:srgbClr val="808080"/>
                </a:solidFill>
                <a:latin typeface="Arial" charset="0"/>
              </a:defRPr>
            </a:lvl3pPr>
            <a:lvl4pPr eaLnBrk="1" hangingPunct="1">
              <a:defRPr sz="2500" b="1">
                <a:solidFill>
                  <a:srgbClr val="808080"/>
                </a:solidFill>
                <a:latin typeface="Arial" charset="0"/>
              </a:defRPr>
            </a:lvl4pPr>
            <a:lvl5pPr eaLnBrk="1" hangingPunct="1">
              <a:defRPr sz="2500" b="1">
                <a:solidFill>
                  <a:srgbClr val="808080"/>
                </a:solidFill>
                <a:latin typeface="Arial" charset="0"/>
              </a:defRPr>
            </a:lvl5pPr>
            <a:lvl6pPr marL="457200" algn="r" fontAlgn="base">
              <a:spcBef>
                <a:spcPct val="0"/>
              </a:spcBef>
              <a:spcAft>
                <a:spcPct val="0"/>
              </a:spcAft>
              <a:defRPr sz="2500" b="1">
                <a:solidFill>
                  <a:srgbClr val="808080"/>
                </a:solidFill>
                <a:latin typeface="Arial" charset="0"/>
              </a:defRPr>
            </a:lvl6pPr>
            <a:lvl7pPr marL="914400" algn="r" fontAlgn="base">
              <a:spcBef>
                <a:spcPct val="0"/>
              </a:spcBef>
              <a:spcAft>
                <a:spcPct val="0"/>
              </a:spcAft>
              <a:defRPr sz="2500" b="1">
                <a:solidFill>
                  <a:srgbClr val="808080"/>
                </a:solidFill>
                <a:latin typeface="Arial" charset="0"/>
              </a:defRPr>
            </a:lvl7pPr>
            <a:lvl8pPr marL="1371600" algn="r" fontAlgn="base">
              <a:spcBef>
                <a:spcPct val="0"/>
              </a:spcBef>
              <a:spcAft>
                <a:spcPct val="0"/>
              </a:spcAft>
              <a:defRPr sz="2500" b="1">
                <a:solidFill>
                  <a:srgbClr val="808080"/>
                </a:solidFill>
                <a:latin typeface="Arial" charset="0"/>
              </a:defRPr>
            </a:lvl8pPr>
            <a:lvl9pPr marL="1828800" algn="r" fontAlgn="base">
              <a:spcBef>
                <a:spcPct val="0"/>
              </a:spcBef>
              <a:spcAft>
                <a:spcPct val="0"/>
              </a:spcAft>
              <a:defRPr sz="2500" b="1">
                <a:solidFill>
                  <a:srgbClr val="808080"/>
                </a:solidFill>
                <a:latin typeface="Arial" charset="0"/>
              </a:defRPr>
            </a:lvl9pPr>
          </a:lstStyle>
          <a:p>
            <a:r>
              <a:rPr lang="it-IT" dirty="0" smtClean="0"/>
              <a:t>Reply </a:t>
            </a:r>
            <a:r>
              <a:rPr lang="it-IT" dirty="0" err="1" smtClean="0"/>
              <a:t>Footprint</a:t>
            </a:r>
            <a:endParaRPr lang="it-IT" dirty="0" smtClean="0"/>
          </a:p>
          <a:p>
            <a:endParaRPr lang="it-IT" dirty="0"/>
          </a:p>
          <a:p>
            <a:endParaRPr lang="it-IT" dirty="0"/>
          </a:p>
        </p:txBody>
      </p:sp>
    </p:spTree>
    <p:extLst>
      <p:ext uri="{BB962C8B-B14F-4D97-AF65-F5344CB8AC3E}">
        <p14:creationId xmlns:p14="http://schemas.microsoft.com/office/powerpoint/2010/main" val="267345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24" y="438150"/>
            <a:ext cx="8417401" cy="1066800"/>
          </a:xfrm>
        </p:spPr>
        <p:txBody>
          <a:bodyPr/>
          <a:lstStyle/>
          <a:p>
            <a:r>
              <a:rPr lang="it-IT" dirty="0" smtClean="0">
                <a:solidFill>
                  <a:schemeClr val="accent1"/>
                </a:solidFill>
              </a:rPr>
              <a:t>Brevettare un risultato di ricerca</a:t>
            </a:r>
            <a:endParaRPr lang="it-IT" dirty="0">
              <a:solidFill>
                <a:schemeClr val="accent1"/>
              </a:solidFill>
            </a:endParaRPr>
          </a:p>
        </p:txBody>
      </p:sp>
      <p:sp>
        <p:nvSpPr>
          <p:cNvPr id="3" name="Content Placeholder 2"/>
          <p:cNvSpPr>
            <a:spLocks noGrp="1"/>
          </p:cNvSpPr>
          <p:nvPr>
            <p:ph idx="1"/>
          </p:nvPr>
        </p:nvSpPr>
        <p:spPr>
          <a:xfrm>
            <a:off x="685324" y="1419225"/>
            <a:ext cx="8417401" cy="4114800"/>
          </a:xfrm>
        </p:spPr>
        <p:txBody>
          <a:bodyPr/>
          <a:lstStyle/>
          <a:p>
            <a:r>
              <a:rPr lang="it-IT" sz="2400" dirty="0" smtClean="0"/>
              <a:t>Main objective: </a:t>
            </a:r>
            <a:r>
              <a:rPr lang="en-US" sz="2400" dirty="0"/>
              <a:t>to convert knowledge into socio-economic </a:t>
            </a:r>
            <a:r>
              <a:rPr lang="en-US" sz="2400" dirty="0" smtClean="0"/>
              <a:t>benefits</a:t>
            </a:r>
          </a:p>
          <a:p>
            <a:endParaRPr lang="en-US" sz="2400" dirty="0"/>
          </a:p>
          <a:p>
            <a:r>
              <a:rPr lang="en-US" sz="2400" dirty="0"/>
              <a:t>How: </a:t>
            </a:r>
            <a:r>
              <a:rPr lang="en-US" sz="2400" dirty="0" smtClean="0"/>
              <a:t>promote </a:t>
            </a:r>
            <a:r>
              <a:rPr lang="en-US" sz="2400" dirty="0"/>
              <a:t>the identification, exploitation and, where appropriate, protection of intellectual property, in line with the strategy and mission of the public research </a:t>
            </a:r>
            <a:r>
              <a:rPr lang="en-US" sz="2400" dirty="0" err="1"/>
              <a:t>organisation</a:t>
            </a:r>
            <a:r>
              <a:rPr lang="en-US" sz="2400" dirty="0"/>
              <a:t> and with a view to </a:t>
            </a:r>
            <a:r>
              <a:rPr lang="en-US" sz="2400" dirty="0" err="1"/>
              <a:t>maximising</a:t>
            </a:r>
            <a:r>
              <a:rPr lang="en-US" sz="2400" dirty="0"/>
              <a:t> socio-economic benefits</a:t>
            </a:r>
            <a:r>
              <a:rPr lang="en-US" sz="2400" dirty="0" smtClean="0"/>
              <a:t>.</a:t>
            </a:r>
          </a:p>
          <a:p>
            <a:endParaRPr lang="en-US" sz="2400" dirty="0"/>
          </a:p>
          <a:p>
            <a:r>
              <a:rPr lang="en-US" sz="2400" dirty="0" smtClean="0"/>
              <a:t> </a:t>
            </a:r>
            <a:r>
              <a:rPr lang="en-US" sz="2400" dirty="0"/>
              <a:t>To this end, different strategies may be adopted – possibly differentiated in the respective scientific/technical areas –, for instance the </a:t>
            </a:r>
            <a:r>
              <a:rPr lang="en-US" sz="2400" dirty="0">
                <a:solidFill>
                  <a:schemeClr val="accent1"/>
                </a:solidFill>
              </a:rPr>
              <a:t>"public domain"</a:t>
            </a:r>
            <a:r>
              <a:rPr lang="en-US" sz="2400" dirty="0"/>
              <a:t> approach or the </a:t>
            </a:r>
            <a:r>
              <a:rPr lang="en-US" sz="2400" dirty="0">
                <a:solidFill>
                  <a:schemeClr val="accent1"/>
                </a:solidFill>
              </a:rPr>
              <a:t>"open innovation"</a:t>
            </a:r>
            <a:r>
              <a:rPr lang="en-US" sz="2400" dirty="0"/>
              <a:t> approach. </a:t>
            </a:r>
            <a:endParaRPr lang="it-IT" sz="2400" dirty="0"/>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40</a:t>
            </a:fld>
            <a:endParaRPr lang="it-IT" altLang="it-IT"/>
          </a:p>
        </p:txBody>
      </p:sp>
    </p:spTree>
    <p:extLst>
      <p:ext uri="{BB962C8B-B14F-4D97-AF65-F5344CB8AC3E}">
        <p14:creationId xmlns:p14="http://schemas.microsoft.com/office/powerpoint/2010/main" val="201289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024" y="403860"/>
            <a:ext cx="8417401" cy="1066800"/>
          </a:xfrm>
        </p:spPr>
        <p:txBody>
          <a:bodyPr/>
          <a:lstStyle/>
          <a:p>
            <a:r>
              <a:rPr lang="it-IT" dirty="0" smtClean="0">
                <a:solidFill>
                  <a:schemeClr val="accent1"/>
                </a:solidFill>
              </a:rPr>
              <a:t>La vita di un brevetto</a:t>
            </a:r>
            <a:endParaRPr lang="it-IT" dirty="0">
              <a:solidFill>
                <a:schemeClr val="accent1"/>
              </a:solidFill>
            </a:endParaRPr>
          </a:p>
        </p:txBody>
      </p:sp>
      <p:sp>
        <p:nvSpPr>
          <p:cNvPr id="3" name="Content Placeholder 2"/>
          <p:cNvSpPr>
            <a:spLocks noGrp="1"/>
          </p:cNvSpPr>
          <p:nvPr>
            <p:ph idx="1"/>
          </p:nvPr>
        </p:nvSpPr>
        <p:spPr>
          <a:xfrm>
            <a:off x="876062" y="1870710"/>
            <a:ext cx="8417401" cy="4114800"/>
          </a:xfrm>
        </p:spPr>
        <p:txBody>
          <a:bodyPr/>
          <a:lstStyle/>
          <a:p>
            <a:r>
              <a:rPr lang="it-IT" sz="2400" dirty="0"/>
              <a:t>La vita del brevetto non si ferma con la sua concessione. </a:t>
            </a:r>
            <a:endParaRPr lang="it-IT" sz="2400" dirty="0" smtClean="0"/>
          </a:p>
          <a:p>
            <a:r>
              <a:rPr lang="it-IT" sz="2400" dirty="0" smtClean="0"/>
              <a:t>I </a:t>
            </a:r>
            <a:r>
              <a:rPr lang="it-IT" sz="2400" dirty="0"/>
              <a:t>brevetti per invenzione sono </a:t>
            </a:r>
            <a:r>
              <a:rPr lang="it-IT" sz="2400" dirty="0" smtClean="0"/>
              <a:t>protetti </a:t>
            </a:r>
            <a:r>
              <a:rPr lang="it-IT" sz="2400" dirty="0"/>
              <a:t>da un utilizzo non autorizzato per un periodo di 20 anni </a:t>
            </a:r>
            <a:r>
              <a:rPr lang="it-IT" sz="2400" dirty="0" smtClean="0"/>
              <a:t>a </a:t>
            </a:r>
            <a:r>
              <a:rPr lang="it-IT" sz="2400" dirty="0"/>
              <a:t>partire dalla data di deposito degli stessi,  ma solo a condizione che i diritti di mantenimento in vita siano puntualmente pagati e, durante tale periodo, non venga accolta nessuna richiesta di invalidità o di revoca. </a:t>
            </a:r>
            <a:endParaRPr lang="it-IT" sz="2400" dirty="0" smtClean="0"/>
          </a:p>
          <a:p>
            <a:r>
              <a:rPr lang="it-IT" sz="2400" dirty="0"/>
              <a:t/>
            </a:r>
            <a:br>
              <a:rPr lang="it-IT" sz="2400" dirty="0"/>
            </a:br>
            <a:endParaRPr lang="it-IT" sz="2400" dirty="0"/>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41</a:t>
            </a:fld>
            <a:endParaRPr lang="it-IT" altLang="it-IT"/>
          </a:p>
        </p:txBody>
      </p:sp>
    </p:spTree>
    <p:extLst>
      <p:ext uri="{BB962C8B-B14F-4D97-AF65-F5344CB8AC3E}">
        <p14:creationId xmlns:p14="http://schemas.microsoft.com/office/powerpoint/2010/main" val="4029653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44" y="304800"/>
            <a:ext cx="8417401" cy="1066800"/>
          </a:xfrm>
        </p:spPr>
        <p:txBody>
          <a:bodyPr/>
          <a:lstStyle/>
          <a:p>
            <a:r>
              <a:rPr lang="it-IT" dirty="0" smtClean="0">
                <a:solidFill>
                  <a:schemeClr val="accent1"/>
                </a:solidFill>
              </a:rPr>
              <a:t>Come valorizzare un brevetto</a:t>
            </a:r>
            <a:endParaRPr lang="it-IT" dirty="0">
              <a:solidFill>
                <a:schemeClr val="accent1"/>
              </a:solidFill>
            </a:endParaRPr>
          </a:p>
        </p:txBody>
      </p:sp>
      <p:sp>
        <p:nvSpPr>
          <p:cNvPr id="3" name="Content Placeholder 2"/>
          <p:cNvSpPr>
            <a:spLocks noGrp="1"/>
          </p:cNvSpPr>
          <p:nvPr>
            <p:ph idx="1"/>
          </p:nvPr>
        </p:nvSpPr>
        <p:spPr>
          <a:xfrm>
            <a:off x="742712" y="1600200"/>
            <a:ext cx="8417401" cy="4114800"/>
          </a:xfrm>
        </p:spPr>
        <p:txBody>
          <a:bodyPr/>
          <a:lstStyle/>
          <a:p>
            <a:r>
              <a:rPr lang="it-IT" dirty="0" smtClean="0"/>
              <a:t>Il </a:t>
            </a:r>
            <a:r>
              <a:rPr lang="it-IT" dirty="0"/>
              <a:t>titolare del brevetto o della privativa può attivare </a:t>
            </a:r>
            <a:r>
              <a:rPr lang="it-IT" dirty="0">
                <a:solidFill>
                  <a:schemeClr val="accent1"/>
                </a:solidFill>
              </a:rPr>
              <a:t>tutte le azioni </a:t>
            </a:r>
            <a:r>
              <a:rPr lang="it-IT" dirty="0"/>
              <a:t>in tutela dei propri diritti </a:t>
            </a:r>
            <a:r>
              <a:rPr lang="it-IT" dirty="0" smtClean="0"/>
              <a:t>esclusivi.</a:t>
            </a:r>
          </a:p>
          <a:p>
            <a:r>
              <a:rPr lang="it-IT" dirty="0" smtClean="0"/>
              <a:t>La </a:t>
            </a:r>
            <a:r>
              <a:rPr lang="it-IT" dirty="0"/>
              <a:t>vita commerciale o economica dello stesso prevede la possibilità di </a:t>
            </a:r>
            <a:r>
              <a:rPr lang="it-IT" dirty="0">
                <a:solidFill>
                  <a:schemeClr val="accent1"/>
                </a:solidFill>
              </a:rPr>
              <a:t>concessione di licenze</a:t>
            </a:r>
            <a:r>
              <a:rPr lang="it-IT" dirty="0"/>
              <a:t>, di </a:t>
            </a:r>
            <a:r>
              <a:rPr lang="it-IT" dirty="0">
                <a:solidFill>
                  <a:schemeClr val="accent1"/>
                </a:solidFill>
              </a:rPr>
              <a:t>vendita</a:t>
            </a:r>
            <a:r>
              <a:rPr lang="it-IT" dirty="0"/>
              <a:t> e altre modalità di sfruttamento, che il titolare dei diritti deve regolarmente </a:t>
            </a:r>
            <a:r>
              <a:rPr lang="it-IT" dirty="0" smtClean="0"/>
              <a:t>notificare</a:t>
            </a:r>
            <a:endParaRPr lang="it-IT" dirty="0"/>
          </a:p>
          <a:p>
            <a:r>
              <a:rPr lang="it-IT" dirty="0" smtClean="0"/>
              <a:t>Se </a:t>
            </a:r>
            <a:r>
              <a:rPr lang="it-IT" dirty="0"/>
              <a:t>la tecnologia coperta diventa obsoleta, se non può essere commercializzata o se il prodotto su cui si basa non riscontra successo nel mercato, il titolare del brevetto può decidere di </a:t>
            </a:r>
            <a:r>
              <a:rPr lang="it-IT" dirty="0">
                <a:solidFill>
                  <a:schemeClr val="accent1"/>
                </a:solidFill>
              </a:rPr>
              <a:t>non rinnovarlo</a:t>
            </a:r>
            <a:r>
              <a:rPr lang="it-IT" dirty="0"/>
              <a:t>, lasciando che esso perda validità prima della scadenza del termine di protezione e rendendo il trovato libero da vincoli di produzione e di commercializzazione da parte di terzi. </a:t>
            </a:r>
            <a:endParaRPr lang="it-IT" dirty="0" smtClean="0"/>
          </a:p>
          <a:p>
            <a:r>
              <a:rPr lang="it-IT" dirty="0" smtClean="0"/>
              <a:t>Insomma</a:t>
            </a:r>
            <a:r>
              <a:rPr lang="it-IT" dirty="0"/>
              <a:t>, qualsiasi cambiamento intercorra nella vita di un brevetto deve essere tracciato, secondo modalità e procedure definite.</a:t>
            </a:r>
          </a:p>
          <a:p>
            <a:endParaRPr lang="it-IT" dirty="0"/>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42</a:t>
            </a:fld>
            <a:endParaRPr lang="it-IT" altLang="it-IT"/>
          </a:p>
        </p:txBody>
      </p:sp>
    </p:spTree>
    <p:extLst>
      <p:ext uri="{BB962C8B-B14F-4D97-AF65-F5344CB8AC3E}">
        <p14:creationId xmlns:p14="http://schemas.microsoft.com/office/powerpoint/2010/main" val="3216211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44" y="182880"/>
            <a:ext cx="8417401" cy="1066800"/>
          </a:xfrm>
        </p:spPr>
        <p:txBody>
          <a:bodyPr/>
          <a:lstStyle/>
          <a:p>
            <a:r>
              <a:rPr lang="it-IT" dirty="0" smtClean="0">
                <a:solidFill>
                  <a:schemeClr val="accent1"/>
                </a:solidFill>
              </a:rPr>
              <a:t>Opzioni di valorizzazione</a:t>
            </a:r>
            <a:endParaRPr lang="it-IT" dirty="0">
              <a:solidFill>
                <a:schemeClr val="accent1"/>
              </a:solidFill>
            </a:endParaRPr>
          </a:p>
        </p:txBody>
      </p:sp>
      <p:sp>
        <p:nvSpPr>
          <p:cNvPr id="3" name="Content Placeholder 2"/>
          <p:cNvSpPr>
            <a:spLocks noGrp="1"/>
          </p:cNvSpPr>
          <p:nvPr>
            <p:ph idx="1"/>
          </p:nvPr>
        </p:nvSpPr>
        <p:spPr>
          <a:xfrm>
            <a:off x="742712" y="1348740"/>
            <a:ext cx="8417401" cy="4114800"/>
          </a:xfrm>
        </p:spPr>
        <p:txBody>
          <a:bodyPr/>
          <a:lstStyle/>
          <a:p>
            <a:pPr marL="342900" indent="-342900">
              <a:buFont typeface="Arial" panose="020B0604020202020204" pitchFamily="34" charset="0"/>
              <a:buChar char="•"/>
            </a:pPr>
            <a:r>
              <a:rPr lang="it-IT" sz="2400" dirty="0" smtClean="0"/>
              <a:t>vendere </a:t>
            </a:r>
            <a:r>
              <a:rPr lang="it-IT" sz="2400" dirty="0"/>
              <a:t>il brevetto a terzi</a:t>
            </a:r>
          </a:p>
          <a:p>
            <a:pPr marL="342900" indent="-342900">
              <a:buFont typeface="Arial" panose="020B0604020202020204" pitchFamily="34" charset="0"/>
              <a:buChar char="•"/>
            </a:pPr>
            <a:r>
              <a:rPr lang="it-IT" sz="2400" dirty="0"/>
              <a:t>dare il brevetto in usufrutto</a:t>
            </a:r>
          </a:p>
          <a:p>
            <a:pPr marL="342900" indent="-342900">
              <a:buFont typeface="Arial" panose="020B0604020202020204" pitchFamily="34" charset="0"/>
              <a:buChar char="•"/>
            </a:pPr>
            <a:r>
              <a:rPr lang="it-IT" sz="2400" dirty="0"/>
              <a:t>concedere in licenza il brevetto ad altri</a:t>
            </a:r>
          </a:p>
          <a:p>
            <a:pPr marL="342900" indent="-342900">
              <a:buFont typeface="Arial" panose="020B0604020202020204" pitchFamily="34" charset="0"/>
              <a:buChar char="•"/>
            </a:pPr>
            <a:r>
              <a:rPr lang="it-IT" sz="2400" dirty="0"/>
              <a:t>stabilire una joint venture o altre alleanze strategiche con altre imprese che hanno beni </a:t>
            </a:r>
            <a:r>
              <a:rPr lang="it-IT" sz="2400" dirty="0" smtClean="0"/>
              <a:t>complementari (scambio di brevetti)</a:t>
            </a:r>
            <a:endParaRPr lang="it-IT" sz="2400" dirty="0"/>
          </a:p>
          <a:p>
            <a:pPr marL="342900" indent="-342900">
              <a:buFont typeface="Arial" panose="020B0604020202020204" pitchFamily="34" charset="0"/>
              <a:buChar char="•"/>
            </a:pPr>
            <a:r>
              <a:rPr lang="it-IT" sz="2400" dirty="0"/>
              <a:t>concedere in pegno un </a:t>
            </a:r>
            <a:r>
              <a:rPr lang="it-IT" sz="2400" dirty="0" smtClean="0"/>
              <a:t>brevetto</a:t>
            </a:r>
            <a:endParaRPr lang="it-IT" sz="2400" dirty="0"/>
          </a:p>
          <a:p>
            <a:endParaRPr lang="it-IT" dirty="0" smtClean="0"/>
          </a:p>
          <a:p>
            <a:endParaRPr lang="it-IT" dirty="0"/>
          </a:p>
          <a:p>
            <a:endParaRPr lang="it-IT" dirty="0" smtClean="0"/>
          </a:p>
          <a:p>
            <a:r>
              <a:rPr lang="it-IT" dirty="0" smtClean="0"/>
              <a:t>Ogni </a:t>
            </a:r>
            <a:r>
              <a:rPr lang="it-IT" dirty="0"/>
              <a:t>cambiamento/cessione della titolarità di un brevetto deve essere registrato presentando all’UIBM un’apposita </a:t>
            </a:r>
            <a:r>
              <a:rPr lang="it-IT" dirty="0">
                <a:hlinkClick r:id="rId2"/>
              </a:rPr>
              <a:t>istanza di trascrizione</a:t>
            </a:r>
            <a:r>
              <a:rPr lang="it-IT" dirty="0"/>
              <a:t>, anche al fine di essere opponibile a terzi.</a:t>
            </a:r>
          </a:p>
          <a:p>
            <a:endParaRPr lang="it-IT" dirty="0"/>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43</a:t>
            </a:fld>
            <a:endParaRPr lang="it-IT" altLang="it-IT"/>
          </a:p>
        </p:txBody>
      </p:sp>
    </p:spTree>
    <p:extLst>
      <p:ext uri="{BB962C8B-B14F-4D97-AF65-F5344CB8AC3E}">
        <p14:creationId xmlns:p14="http://schemas.microsoft.com/office/powerpoint/2010/main" val="12377794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711" y="495300"/>
            <a:ext cx="8417401" cy="1066800"/>
          </a:xfrm>
        </p:spPr>
        <p:txBody>
          <a:bodyPr/>
          <a:lstStyle/>
          <a:p>
            <a:r>
              <a:rPr lang="it-IT" dirty="0" smtClean="0">
                <a:solidFill>
                  <a:schemeClr val="accent1"/>
                </a:solidFill>
              </a:rPr>
              <a:t>L’esperienza REPLY</a:t>
            </a:r>
            <a:endParaRPr lang="it-IT" dirty="0">
              <a:solidFill>
                <a:schemeClr val="accent1"/>
              </a:solidFill>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it-IT" dirty="0" smtClean="0"/>
              <a:t>Generazione interna di brevetti</a:t>
            </a:r>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r>
              <a:rPr lang="it-IT" dirty="0" smtClean="0"/>
              <a:t>Acquisizione di brevetti da inventori</a:t>
            </a:r>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r>
              <a:rPr lang="it-IT" dirty="0" smtClean="0"/>
              <a:t>Registrazione di brevetti «simili» a patent USA esistenti</a:t>
            </a:r>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r>
              <a:rPr lang="it-IT" dirty="0" smtClean="0"/>
              <a:t>Creazione di un patent funnel interno</a:t>
            </a:r>
            <a:endParaRPr lang="it-IT" dirty="0"/>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44</a:t>
            </a:fld>
            <a:endParaRPr lang="it-IT" altLang="it-IT"/>
          </a:p>
        </p:txBody>
      </p:sp>
    </p:spTree>
    <p:extLst>
      <p:ext uri="{BB962C8B-B14F-4D97-AF65-F5344CB8AC3E}">
        <p14:creationId xmlns:p14="http://schemas.microsoft.com/office/powerpoint/2010/main" val="6869908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84" y="91440"/>
            <a:ext cx="8417401" cy="1066800"/>
          </a:xfrm>
        </p:spPr>
        <p:txBody>
          <a:bodyPr/>
          <a:lstStyle/>
          <a:p>
            <a:r>
              <a:rPr lang="it-IT" dirty="0" smtClean="0">
                <a:solidFill>
                  <a:schemeClr val="accent1"/>
                </a:solidFill>
              </a:rPr>
              <a:t>Sfruttare un brevetto in un prodotto</a:t>
            </a:r>
            <a:endParaRPr lang="it-IT" dirty="0">
              <a:solidFill>
                <a:schemeClr val="accent1"/>
              </a:solidFill>
            </a:endParaRPr>
          </a:p>
        </p:txBody>
      </p:sp>
      <p:sp>
        <p:nvSpPr>
          <p:cNvPr id="3" name="Content Placeholder 2"/>
          <p:cNvSpPr>
            <a:spLocks noGrp="1"/>
          </p:cNvSpPr>
          <p:nvPr>
            <p:ph idx="1"/>
          </p:nvPr>
        </p:nvSpPr>
        <p:spPr>
          <a:xfrm>
            <a:off x="841772" y="1417320"/>
            <a:ext cx="8417401" cy="4114800"/>
          </a:xfrm>
        </p:spPr>
        <p:txBody>
          <a:bodyPr/>
          <a:lstStyle/>
          <a:p>
            <a:r>
              <a:rPr lang="it-IT" dirty="0" smtClean="0"/>
              <a:t>Possedere un brevetto NON E’ garanzia di successo commerciale !</a:t>
            </a:r>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pPr algn="ctr"/>
            <a:r>
              <a:rPr lang="en-US" i="1" dirty="0" err="1" smtClean="0"/>
              <a:t>Beerbrella</a:t>
            </a:r>
            <a:r>
              <a:rPr lang="en-US" i="1" dirty="0" smtClean="0"/>
              <a:t>  United </a:t>
            </a:r>
            <a:r>
              <a:rPr lang="en-US" i="1" dirty="0"/>
              <a:t>States Patent </a:t>
            </a:r>
            <a:r>
              <a:rPr lang="en-US" i="1" dirty="0" smtClean="0"/>
              <a:t>6637447, </a:t>
            </a:r>
            <a:r>
              <a:rPr lang="it-IT" i="1" dirty="0"/>
              <a:t>10/19/2001</a:t>
            </a:r>
            <a:endParaRPr lang="en-US" i="1" dirty="0"/>
          </a:p>
          <a:p>
            <a:endParaRPr lang="it-IT" dirty="0"/>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45</a:t>
            </a:fld>
            <a:endParaRPr lang="it-IT" altLang="it-IT"/>
          </a:p>
        </p:txBody>
      </p:sp>
      <p:pic>
        <p:nvPicPr>
          <p:cNvPr id="5" name="Picture 4"/>
          <p:cNvPicPr>
            <a:picLocks noChangeAspect="1"/>
          </p:cNvPicPr>
          <p:nvPr/>
        </p:nvPicPr>
        <p:blipFill>
          <a:blip r:embed="rId2"/>
          <a:stretch>
            <a:fillRect/>
          </a:stretch>
        </p:blipFill>
        <p:spPr>
          <a:xfrm>
            <a:off x="3789362" y="2000250"/>
            <a:ext cx="2324100" cy="2857500"/>
          </a:xfrm>
          <a:prstGeom prst="rect">
            <a:avLst/>
          </a:prstGeom>
        </p:spPr>
      </p:pic>
    </p:spTree>
    <p:extLst>
      <p:ext uri="{BB962C8B-B14F-4D97-AF65-F5344CB8AC3E}">
        <p14:creationId xmlns:p14="http://schemas.microsoft.com/office/powerpoint/2010/main" val="3004871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DA32A8-F5AD-4D37-9749-B70BEC7FD058}" type="slidenum">
              <a:rPr lang="it-IT" altLang="it-IT" smtClean="0"/>
              <a:pPr/>
              <a:t>46</a:t>
            </a:fld>
            <a:endParaRPr lang="it-IT" altLang="it-IT"/>
          </a:p>
        </p:txBody>
      </p:sp>
      <p:pic>
        <p:nvPicPr>
          <p:cNvPr id="5" name="Picture 4"/>
          <p:cNvPicPr>
            <a:picLocks noChangeAspect="1"/>
          </p:cNvPicPr>
          <p:nvPr/>
        </p:nvPicPr>
        <p:blipFill>
          <a:blip r:embed="rId2"/>
          <a:stretch>
            <a:fillRect/>
          </a:stretch>
        </p:blipFill>
        <p:spPr>
          <a:xfrm>
            <a:off x="1691640" y="795480"/>
            <a:ext cx="6500057" cy="5321874"/>
          </a:xfrm>
          <a:prstGeom prst="rect">
            <a:avLst/>
          </a:prstGeom>
        </p:spPr>
      </p:pic>
    </p:spTree>
    <p:extLst>
      <p:ext uri="{BB962C8B-B14F-4D97-AF65-F5344CB8AC3E}">
        <p14:creationId xmlns:p14="http://schemas.microsoft.com/office/powerpoint/2010/main" val="8329106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DA32A8-F5AD-4D37-9749-B70BEC7FD058}" type="slidenum">
              <a:rPr lang="it-IT" altLang="it-IT" smtClean="0"/>
              <a:pPr/>
              <a:t>47</a:t>
            </a:fld>
            <a:endParaRPr lang="it-IT" altLang="it-IT" dirty="0"/>
          </a:p>
        </p:txBody>
      </p:sp>
      <p:pic>
        <p:nvPicPr>
          <p:cNvPr id="6" name="Picture 5"/>
          <p:cNvPicPr>
            <a:picLocks noChangeAspect="1"/>
          </p:cNvPicPr>
          <p:nvPr/>
        </p:nvPicPr>
        <p:blipFill>
          <a:blip r:embed="rId2"/>
          <a:stretch>
            <a:fillRect/>
          </a:stretch>
        </p:blipFill>
        <p:spPr>
          <a:xfrm>
            <a:off x="2305050" y="381892"/>
            <a:ext cx="5408350" cy="6323708"/>
          </a:xfrm>
          <a:prstGeom prst="rect">
            <a:avLst/>
          </a:prstGeom>
        </p:spPr>
      </p:pic>
      <p:sp>
        <p:nvSpPr>
          <p:cNvPr id="7" name="Right Arrow 6"/>
          <p:cNvSpPr/>
          <p:nvPr/>
        </p:nvSpPr>
        <p:spPr bwMode="auto">
          <a:xfrm rot="10800000">
            <a:off x="7820298" y="1428750"/>
            <a:ext cx="616458" cy="2190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8" name="Right Arrow 7"/>
          <p:cNvSpPr/>
          <p:nvPr/>
        </p:nvSpPr>
        <p:spPr bwMode="auto">
          <a:xfrm rot="10800000">
            <a:off x="7820298" y="685800"/>
            <a:ext cx="616458" cy="2190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9" name="Oval 8"/>
          <p:cNvSpPr/>
          <p:nvPr/>
        </p:nvSpPr>
        <p:spPr bwMode="auto">
          <a:xfrm>
            <a:off x="2305050" y="1171575"/>
            <a:ext cx="1543050" cy="92392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10" name="Right Arrow 9"/>
          <p:cNvSpPr/>
          <p:nvPr/>
        </p:nvSpPr>
        <p:spPr bwMode="auto">
          <a:xfrm rot="10800000">
            <a:off x="7820298" y="3838575"/>
            <a:ext cx="616458" cy="2190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11" name="Right Arrow 10"/>
          <p:cNvSpPr/>
          <p:nvPr/>
        </p:nvSpPr>
        <p:spPr bwMode="auto">
          <a:xfrm rot="10800000">
            <a:off x="7785900" y="2828926"/>
            <a:ext cx="616458" cy="2190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12" name="Right Arrow 11"/>
          <p:cNvSpPr/>
          <p:nvPr/>
        </p:nvSpPr>
        <p:spPr bwMode="auto">
          <a:xfrm rot="10800000">
            <a:off x="7820298" y="5438777"/>
            <a:ext cx="616458" cy="2190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13" name="Oval 12"/>
          <p:cNvSpPr/>
          <p:nvPr/>
        </p:nvSpPr>
        <p:spPr bwMode="auto">
          <a:xfrm>
            <a:off x="5553074" y="5562601"/>
            <a:ext cx="1038225" cy="333378"/>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14" name="Oval 13"/>
          <p:cNvSpPr/>
          <p:nvPr/>
        </p:nvSpPr>
        <p:spPr bwMode="auto">
          <a:xfrm>
            <a:off x="5261637" y="1538286"/>
            <a:ext cx="1539213" cy="404813"/>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15" name="Right Arrow 14"/>
          <p:cNvSpPr/>
          <p:nvPr/>
        </p:nvSpPr>
        <p:spPr bwMode="auto">
          <a:xfrm rot="10800000">
            <a:off x="7820298" y="1809750"/>
            <a:ext cx="616458" cy="2190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16" name="Right Arrow 15"/>
          <p:cNvSpPr/>
          <p:nvPr/>
        </p:nvSpPr>
        <p:spPr bwMode="auto">
          <a:xfrm rot="10800000">
            <a:off x="7829823" y="3990975"/>
            <a:ext cx="616458" cy="2190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17" name="Oval 16"/>
          <p:cNvSpPr/>
          <p:nvPr/>
        </p:nvSpPr>
        <p:spPr bwMode="auto">
          <a:xfrm>
            <a:off x="3619500" y="3948112"/>
            <a:ext cx="3181350" cy="92392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Tree>
    <p:extLst>
      <p:ext uri="{BB962C8B-B14F-4D97-AF65-F5344CB8AC3E}">
        <p14:creationId xmlns:p14="http://schemas.microsoft.com/office/powerpoint/2010/main" val="215715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711" y="304800"/>
            <a:ext cx="8417401" cy="1066800"/>
          </a:xfrm>
        </p:spPr>
        <p:txBody>
          <a:bodyPr/>
          <a:lstStyle/>
          <a:p>
            <a:r>
              <a:rPr lang="it-IT" dirty="0" smtClean="0">
                <a:solidFill>
                  <a:schemeClr val="accent1"/>
                </a:solidFill>
              </a:rPr>
              <a:t>An example: 1-Click™ by Amazon</a:t>
            </a:r>
            <a:endParaRPr lang="it-IT" dirty="0">
              <a:solidFill>
                <a:schemeClr val="accent1"/>
              </a:solidFill>
            </a:endParaRPr>
          </a:p>
        </p:txBody>
      </p:sp>
      <p:sp>
        <p:nvSpPr>
          <p:cNvPr id="3" name="Content Placeholder 2"/>
          <p:cNvSpPr>
            <a:spLocks noGrp="1"/>
          </p:cNvSpPr>
          <p:nvPr>
            <p:ph idx="1"/>
          </p:nvPr>
        </p:nvSpPr>
        <p:spPr>
          <a:xfrm>
            <a:off x="742711" y="1943100"/>
            <a:ext cx="8417401" cy="4114800"/>
          </a:xfrm>
        </p:spPr>
        <p:txBody>
          <a:bodyPr/>
          <a:lstStyle/>
          <a:p>
            <a:r>
              <a:rPr lang="en-US" b="1" dirty="0"/>
              <a:t>1-Click</a:t>
            </a:r>
            <a:r>
              <a:rPr lang="en-US" dirty="0"/>
              <a:t>, also called </a:t>
            </a:r>
            <a:r>
              <a:rPr lang="en-US" b="1" dirty="0"/>
              <a:t>one-click</a:t>
            </a:r>
            <a:r>
              <a:rPr lang="en-US" dirty="0"/>
              <a:t> or </a:t>
            </a:r>
            <a:r>
              <a:rPr lang="en-US" b="1" dirty="0"/>
              <a:t>one-click buying</a:t>
            </a:r>
            <a:r>
              <a:rPr lang="en-US" dirty="0"/>
              <a:t>, is the technique of allowing customers to make </a:t>
            </a:r>
            <a:r>
              <a:rPr lang="en-US" dirty="0">
                <a:hlinkClick r:id="rId3" tooltip="Internet"/>
              </a:rPr>
              <a:t>online</a:t>
            </a:r>
            <a:r>
              <a:rPr lang="en-US" dirty="0"/>
              <a:t> purchases with a </a:t>
            </a:r>
            <a:r>
              <a:rPr lang="en-US" dirty="0">
                <a:hlinkClick r:id="rId4" tooltip="Point-and-click"/>
              </a:rPr>
              <a:t>single click</a:t>
            </a:r>
            <a:r>
              <a:rPr lang="en-US" dirty="0"/>
              <a:t>, with the payment information needed to complete the purchase having been entered by the user </a:t>
            </a:r>
            <a:r>
              <a:rPr lang="en-US" dirty="0" smtClean="0"/>
              <a:t>previously.</a:t>
            </a:r>
            <a:endParaRPr lang="en-US" baseline="30000" dirty="0"/>
          </a:p>
          <a:p>
            <a:endParaRPr lang="en-US" baseline="30000" dirty="0" smtClean="0"/>
          </a:p>
          <a:p>
            <a:r>
              <a:rPr lang="en-US" dirty="0" smtClean="0"/>
              <a:t>More </a:t>
            </a:r>
            <a:r>
              <a:rPr lang="en-US" dirty="0"/>
              <a:t>particularly, it allows an </a:t>
            </a:r>
            <a:r>
              <a:rPr lang="en-US" dirty="0">
                <a:hlinkClick r:id="rId5" tooltip="Online shop"/>
              </a:rPr>
              <a:t>online shopper</a:t>
            </a:r>
            <a:r>
              <a:rPr lang="en-US" dirty="0"/>
              <a:t> using an </a:t>
            </a:r>
            <a:r>
              <a:rPr lang="en-US" dirty="0">
                <a:hlinkClick r:id="rId6" tooltip="Internet marketplace"/>
              </a:rPr>
              <a:t>internet marketplace</a:t>
            </a:r>
            <a:r>
              <a:rPr lang="en-US" dirty="0"/>
              <a:t> to purchase an item without having to use </a:t>
            </a:r>
            <a:r>
              <a:rPr lang="en-US" dirty="0">
                <a:hlinkClick r:id="rId7" tooltip="Shopping cart software"/>
              </a:rPr>
              <a:t>shopping cart software</a:t>
            </a:r>
            <a:r>
              <a:rPr lang="en-US" dirty="0"/>
              <a:t>. Instead of manually inputting billing and shipping information for a purchase, a user can use one-click buying to use a predefined address and credit card number to purchase one or more </a:t>
            </a:r>
            <a:r>
              <a:rPr lang="en-US" dirty="0" smtClean="0"/>
              <a:t>items.</a:t>
            </a:r>
          </a:p>
          <a:p>
            <a:endParaRPr lang="en-US" dirty="0" smtClean="0"/>
          </a:p>
          <a:p>
            <a:r>
              <a:rPr lang="en-US" dirty="0"/>
              <a:t>It is US 5960411 </a:t>
            </a:r>
            <a:r>
              <a:rPr lang="en-US" dirty="0" smtClean="0"/>
              <a:t>patent released in </a:t>
            </a:r>
            <a:r>
              <a:rPr lang="en-US" dirty="0"/>
              <a:t>September 1999. Amazon.com also owns the "1-Click" trademark.</a:t>
            </a:r>
            <a:endParaRPr lang="it-IT" dirty="0"/>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48</a:t>
            </a:fld>
            <a:endParaRPr lang="it-IT" altLang="it-IT"/>
          </a:p>
        </p:txBody>
      </p:sp>
      <p:pic>
        <p:nvPicPr>
          <p:cNvPr id="5" name="Picture 4"/>
          <p:cNvPicPr>
            <a:picLocks noChangeAspect="1"/>
          </p:cNvPicPr>
          <p:nvPr/>
        </p:nvPicPr>
        <p:blipFill>
          <a:blip r:embed="rId8"/>
          <a:stretch>
            <a:fillRect/>
          </a:stretch>
        </p:blipFill>
        <p:spPr>
          <a:xfrm>
            <a:off x="3541712" y="876300"/>
            <a:ext cx="2438400" cy="952500"/>
          </a:xfrm>
          <a:prstGeom prst="rect">
            <a:avLst/>
          </a:prstGeom>
        </p:spPr>
      </p:pic>
    </p:spTree>
    <p:extLst>
      <p:ext uri="{BB962C8B-B14F-4D97-AF65-F5344CB8AC3E}">
        <p14:creationId xmlns:p14="http://schemas.microsoft.com/office/powerpoint/2010/main" val="9359695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DA32A8-F5AD-4D37-9749-B70BEC7FD058}" type="slidenum">
              <a:rPr lang="it-IT" altLang="it-IT" smtClean="0"/>
              <a:pPr/>
              <a:t>49</a:t>
            </a:fld>
            <a:endParaRPr lang="it-IT" altLang="it-IT"/>
          </a:p>
        </p:txBody>
      </p:sp>
      <p:pic>
        <p:nvPicPr>
          <p:cNvPr id="5" name="Picture 4"/>
          <p:cNvPicPr>
            <a:picLocks noChangeAspect="1"/>
          </p:cNvPicPr>
          <p:nvPr/>
        </p:nvPicPr>
        <p:blipFill>
          <a:blip r:embed="rId2"/>
          <a:stretch>
            <a:fillRect/>
          </a:stretch>
        </p:blipFill>
        <p:spPr>
          <a:xfrm>
            <a:off x="1250072" y="433386"/>
            <a:ext cx="7335128" cy="4005263"/>
          </a:xfrm>
          <a:prstGeom prst="rect">
            <a:avLst/>
          </a:prstGeom>
        </p:spPr>
      </p:pic>
      <p:sp>
        <p:nvSpPr>
          <p:cNvPr id="6" name="TextBox 5"/>
          <p:cNvSpPr txBox="1"/>
          <p:nvPr/>
        </p:nvSpPr>
        <p:spPr>
          <a:xfrm>
            <a:off x="407548" y="4724400"/>
            <a:ext cx="9020175" cy="1323439"/>
          </a:xfrm>
          <a:prstGeom prst="rect">
            <a:avLst/>
          </a:prstGeom>
          <a:noFill/>
        </p:spPr>
        <p:txBody>
          <a:bodyPr wrap="square" rtlCol="0">
            <a:spAutoFit/>
          </a:bodyPr>
          <a:lstStyle/>
          <a:p>
            <a:r>
              <a:rPr lang="en-US" i="1" dirty="0"/>
              <a:t>"If people had understood how patents would be granted when most of today's ideas were invented and had taken out patents, the industry would be at a complete standstill today. ... The solution is patenting as much as we can. </a:t>
            </a:r>
            <a:r>
              <a:rPr lang="en-US" i="1" dirty="0" smtClean="0"/>
              <a:t>”</a:t>
            </a:r>
          </a:p>
          <a:p>
            <a:pPr algn="r"/>
            <a:r>
              <a:rPr lang="en-US" i="1" dirty="0" smtClean="0"/>
              <a:t>Bill Gates, 1994</a:t>
            </a:r>
            <a:endParaRPr lang="it-IT" dirty="0"/>
          </a:p>
        </p:txBody>
      </p:sp>
    </p:spTree>
    <p:extLst>
      <p:ext uri="{BB962C8B-B14F-4D97-AF65-F5344CB8AC3E}">
        <p14:creationId xmlns:p14="http://schemas.microsoft.com/office/powerpoint/2010/main" val="3142017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04" y="70009"/>
            <a:ext cx="9404885" cy="583127"/>
          </a:xfrm>
          <a:solidFill>
            <a:schemeClr val="bg1"/>
          </a:solidFill>
          <a:ln w="9525">
            <a:noFill/>
            <a:miter lim="800000"/>
            <a:headEnd/>
            <a:tailEnd/>
          </a:ln>
        </p:spPr>
        <p:txBody>
          <a:bodyPr vert="horz" wrap="square" lIns="0" tIns="0" rIns="0" bIns="0" numCol="1" anchor="t" anchorCtr="0" compatLnSpc="1">
            <a:prstTxWarp prst="textNoShape">
              <a:avLst/>
            </a:prstTxWarp>
          </a:bodyPr>
          <a:lstStyle/>
          <a:p>
            <a:r>
              <a:rPr lang="it-IT" sz="2500" b="1" kern="1200" dirty="0">
                <a:solidFill>
                  <a:srgbClr val="808080"/>
                </a:solidFill>
              </a:rPr>
              <a:t>Reply </a:t>
            </a:r>
            <a:r>
              <a:rPr lang="it-IT" sz="2500" b="1" kern="1200" dirty="0" err="1">
                <a:solidFill>
                  <a:srgbClr val="808080"/>
                </a:solidFill>
              </a:rPr>
              <a:t>Offer</a:t>
            </a:r>
            <a:r>
              <a:rPr lang="it-IT" sz="2500" b="1" kern="1200" dirty="0">
                <a:solidFill>
                  <a:srgbClr val="808080"/>
                </a:solidFill>
              </a:rPr>
              <a:t> Matrix</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1" y="715867"/>
            <a:ext cx="9745663" cy="538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146594"/>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712" y="1304925"/>
            <a:ext cx="8417401" cy="4791075"/>
          </a:xfrm>
        </p:spPr>
        <p:txBody>
          <a:bodyPr/>
          <a:lstStyle/>
          <a:p>
            <a:pPr algn="ctr"/>
            <a:r>
              <a:rPr lang="it-IT" sz="4000" dirty="0" smtClean="0"/>
              <a:t>Grazie per l’attenzione!</a:t>
            </a:r>
          </a:p>
          <a:p>
            <a:endParaRPr lang="it-IT" dirty="0"/>
          </a:p>
          <a:p>
            <a:pPr algn="r"/>
            <a:r>
              <a:rPr lang="it-IT" dirty="0" smtClean="0"/>
              <a:t>Question (and possibly answer) time…</a:t>
            </a:r>
          </a:p>
          <a:p>
            <a:endParaRPr lang="it-IT" dirty="0"/>
          </a:p>
          <a:p>
            <a:endParaRPr lang="it-IT" dirty="0" smtClean="0"/>
          </a:p>
          <a:p>
            <a:pPr algn="r"/>
            <a:r>
              <a:rPr lang="it-IT" dirty="0" smtClean="0"/>
              <a:t>Maurizio Griva</a:t>
            </a:r>
          </a:p>
          <a:p>
            <a:pPr algn="r"/>
            <a:r>
              <a:rPr lang="it-IT" dirty="0" smtClean="0"/>
              <a:t>m.griva@reply.it</a:t>
            </a:r>
            <a:endParaRPr lang="it-IT" dirty="0"/>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50</a:t>
            </a:fld>
            <a:endParaRPr lang="it-IT" altLang="it-IT"/>
          </a:p>
        </p:txBody>
      </p:sp>
    </p:spTree>
    <p:extLst>
      <p:ext uri="{BB962C8B-B14F-4D97-AF65-F5344CB8AC3E}">
        <p14:creationId xmlns:p14="http://schemas.microsoft.com/office/powerpoint/2010/main" val="2361446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24" y="123825"/>
            <a:ext cx="8417401" cy="1066800"/>
          </a:xfrm>
        </p:spPr>
        <p:txBody>
          <a:bodyPr/>
          <a:lstStyle/>
          <a:p>
            <a:r>
              <a:rPr lang="it-IT" dirty="0" smtClean="0">
                <a:solidFill>
                  <a:schemeClr val="accent1"/>
                </a:solidFill>
              </a:rPr>
              <a:t>Grazie per l’attenzione</a:t>
            </a:r>
            <a:endParaRPr lang="it-IT" dirty="0">
              <a:solidFill>
                <a:schemeClr val="accent1"/>
              </a:solidFill>
            </a:endParaRPr>
          </a:p>
        </p:txBody>
      </p:sp>
      <p:sp>
        <p:nvSpPr>
          <p:cNvPr id="3" name="Content Placeholder 2"/>
          <p:cNvSpPr>
            <a:spLocks noGrp="1"/>
          </p:cNvSpPr>
          <p:nvPr>
            <p:ph idx="1"/>
          </p:nvPr>
        </p:nvSpPr>
        <p:spPr>
          <a:xfrm>
            <a:off x="637937" y="1581150"/>
            <a:ext cx="8417401" cy="4114800"/>
          </a:xfrm>
        </p:spPr>
        <p:txBody>
          <a:bodyPr/>
          <a:lstStyle/>
          <a:p>
            <a:r>
              <a:rPr lang="it-IT" i="1" dirty="0" smtClean="0"/>
              <a:t>Sources:</a:t>
            </a:r>
          </a:p>
          <a:p>
            <a:endParaRPr lang="it-IT" dirty="0"/>
          </a:p>
          <a:p>
            <a:r>
              <a:rPr lang="it-IT" dirty="0" smtClean="0"/>
              <a:t>EU IPR Help Desk</a:t>
            </a:r>
            <a:endParaRPr lang="it-IT" dirty="0" smtClean="0">
              <a:hlinkClick r:id="rId2"/>
            </a:endParaRPr>
          </a:p>
          <a:p>
            <a:r>
              <a:rPr lang="it-IT" dirty="0" smtClean="0">
                <a:hlinkClick r:id="rId2"/>
              </a:rPr>
              <a:t>https</a:t>
            </a:r>
            <a:r>
              <a:rPr lang="it-IT" dirty="0">
                <a:hlinkClick r:id="rId2"/>
              </a:rPr>
              <a:t>://www.iprhelpdesk.eu</a:t>
            </a:r>
            <a:r>
              <a:rPr lang="it-IT" dirty="0" smtClean="0">
                <a:hlinkClick r:id="rId2"/>
              </a:rPr>
              <a:t>/</a:t>
            </a:r>
            <a:endParaRPr lang="it-IT" dirty="0" smtClean="0"/>
          </a:p>
          <a:p>
            <a:endParaRPr lang="it-IT" dirty="0"/>
          </a:p>
          <a:p>
            <a:r>
              <a:rPr lang="it-IT" dirty="0" smtClean="0"/>
              <a:t>Ufficio Italiano Brevetti e Marchi </a:t>
            </a:r>
          </a:p>
          <a:p>
            <a:r>
              <a:rPr lang="it-IT" dirty="0">
                <a:hlinkClick r:id="rId3"/>
              </a:rPr>
              <a:t>http://www.uibm.gov.it</a:t>
            </a:r>
            <a:r>
              <a:rPr lang="it-IT" dirty="0" smtClean="0">
                <a:hlinkClick r:id="rId3"/>
              </a:rPr>
              <a:t>/</a:t>
            </a:r>
            <a:endParaRPr lang="it-IT" dirty="0" smtClean="0"/>
          </a:p>
          <a:p>
            <a:endParaRPr lang="it-IT" dirty="0"/>
          </a:p>
          <a:p>
            <a:r>
              <a:rPr lang="it-IT" dirty="0" smtClean="0"/>
              <a:t>European Patent Office</a:t>
            </a:r>
          </a:p>
          <a:p>
            <a:r>
              <a:rPr lang="it-IT" dirty="0">
                <a:hlinkClick r:id="rId4"/>
              </a:rPr>
              <a:t>http://www.epo.org</a:t>
            </a:r>
            <a:r>
              <a:rPr lang="it-IT" dirty="0" smtClean="0">
                <a:hlinkClick r:id="rId4"/>
              </a:rPr>
              <a:t>/</a:t>
            </a:r>
            <a:endParaRPr lang="it-IT" dirty="0" smtClean="0"/>
          </a:p>
          <a:p>
            <a:pPr algn="r"/>
            <a:r>
              <a:rPr lang="it-IT" dirty="0"/>
              <a:t>Maurizio Griva</a:t>
            </a:r>
          </a:p>
          <a:p>
            <a:pPr algn="r"/>
            <a:r>
              <a:rPr lang="it-IT" dirty="0"/>
              <a:t>m.griva@reply.it</a:t>
            </a:r>
          </a:p>
          <a:p>
            <a:endParaRPr lang="it-IT" dirty="0"/>
          </a:p>
          <a:p>
            <a:endParaRPr lang="it-IT" dirty="0"/>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51</a:t>
            </a:fld>
            <a:endParaRPr lang="it-IT" altLang="it-IT"/>
          </a:p>
        </p:txBody>
      </p:sp>
    </p:spTree>
    <p:extLst>
      <p:ext uri="{BB962C8B-B14F-4D97-AF65-F5344CB8AC3E}">
        <p14:creationId xmlns:p14="http://schemas.microsoft.com/office/powerpoint/2010/main" val="39781725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endParaRPr lang="it-IT"/>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52</a:t>
            </a:fld>
            <a:endParaRPr lang="it-IT" altLang="it-IT"/>
          </a:p>
        </p:txBody>
      </p:sp>
    </p:spTree>
    <p:extLst>
      <p:ext uri="{BB962C8B-B14F-4D97-AF65-F5344CB8AC3E}">
        <p14:creationId xmlns:p14="http://schemas.microsoft.com/office/powerpoint/2010/main" val="1067114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51012" y="0"/>
            <a:ext cx="7772400" cy="685800"/>
          </a:xfrm>
        </p:spPr>
        <p:txBody>
          <a:bodyPr/>
          <a:lstStyle/>
          <a:p>
            <a:r>
              <a:rPr lang="it-IT" altLang="it-IT">
                <a:solidFill>
                  <a:schemeClr val="accent1"/>
                </a:solidFill>
              </a:rPr>
              <a:t>Le procedure</a:t>
            </a:r>
          </a:p>
        </p:txBody>
      </p:sp>
      <p:sp>
        <p:nvSpPr>
          <p:cNvPr id="49155" name="Text Box 3"/>
          <p:cNvSpPr txBox="1">
            <a:spLocks noChangeArrowheads="1"/>
          </p:cNvSpPr>
          <p:nvPr/>
        </p:nvSpPr>
        <p:spPr bwMode="auto">
          <a:xfrm>
            <a:off x="608013" y="3124201"/>
            <a:ext cx="1446213" cy="904875"/>
          </a:xfrm>
          <a:prstGeom prst="rect">
            <a:avLst/>
          </a:prstGeom>
          <a:solidFill>
            <a:srgbClr val="FFFFFF"/>
          </a:solidFill>
          <a:ln w="9525">
            <a:solidFill>
              <a:srgbClr val="000000"/>
            </a:solidFill>
            <a:miter lim="800000"/>
            <a:headEnd/>
            <a:tailEnd/>
          </a:ln>
        </p:spPr>
        <p:txBody>
          <a:bodyPr/>
          <a:lstStyle/>
          <a:p>
            <a:pPr eaLnBrk="0" hangingPunct="0"/>
            <a:r>
              <a:rPr lang="it-IT" altLang="it-IT" sz="1600">
                <a:solidFill>
                  <a:schemeClr val="accent1"/>
                </a:solidFill>
              </a:rPr>
              <a:t>Primo deposito </a:t>
            </a:r>
          </a:p>
          <a:p>
            <a:pPr eaLnBrk="0" hangingPunct="0"/>
            <a:r>
              <a:rPr lang="it-IT" altLang="it-IT" sz="1600" b="1">
                <a:solidFill>
                  <a:schemeClr val="accent1"/>
                </a:solidFill>
              </a:rPr>
              <a:t>IT</a:t>
            </a:r>
            <a:endParaRPr lang="it-IT" altLang="it-IT" sz="1600">
              <a:solidFill>
                <a:schemeClr val="accent1"/>
              </a:solidFill>
            </a:endParaRPr>
          </a:p>
        </p:txBody>
      </p:sp>
      <p:grpSp>
        <p:nvGrpSpPr>
          <p:cNvPr id="49156" name="Group 4"/>
          <p:cNvGrpSpPr>
            <a:grpSpLocks/>
          </p:cNvGrpSpPr>
          <p:nvPr/>
        </p:nvGrpSpPr>
        <p:grpSpPr bwMode="auto">
          <a:xfrm>
            <a:off x="2112963" y="1066801"/>
            <a:ext cx="2576513" cy="2208213"/>
            <a:chOff x="1280" y="528"/>
            <a:chExt cx="1689" cy="1391"/>
          </a:xfrm>
        </p:grpSpPr>
        <p:sp>
          <p:nvSpPr>
            <p:cNvPr id="49157" name="Text Box 5"/>
            <p:cNvSpPr txBox="1">
              <a:spLocks noChangeArrowheads="1"/>
            </p:cNvSpPr>
            <p:nvPr/>
          </p:nvSpPr>
          <p:spPr bwMode="auto">
            <a:xfrm>
              <a:off x="2075" y="528"/>
              <a:ext cx="894" cy="734"/>
            </a:xfrm>
            <a:prstGeom prst="rect">
              <a:avLst/>
            </a:prstGeom>
            <a:solidFill>
              <a:srgbClr val="FFFFFF"/>
            </a:solidFill>
            <a:ln w="12700">
              <a:solidFill>
                <a:srgbClr val="000000"/>
              </a:solidFill>
              <a:miter lim="800000"/>
              <a:headEnd/>
              <a:tailEnd/>
            </a:ln>
          </p:spPr>
          <p:txBody>
            <a:bodyPr/>
            <a:lstStyle/>
            <a:p>
              <a:pPr eaLnBrk="0" hangingPunct="0"/>
              <a:r>
                <a:rPr lang="it-IT" altLang="it-IT" sz="1600" b="1" dirty="0">
                  <a:solidFill>
                    <a:schemeClr val="accent1"/>
                  </a:solidFill>
                </a:rPr>
                <a:t>EP</a:t>
              </a:r>
            </a:p>
            <a:p>
              <a:pPr eaLnBrk="0" hangingPunct="0"/>
              <a:r>
                <a:rPr lang="it-IT" altLang="it-IT" sz="1200" dirty="0">
                  <a:solidFill>
                    <a:schemeClr val="accent1"/>
                  </a:solidFill>
                </a:rPr>
                <a:t>Tutti i paesi europei designati  in via precauzionale</a:t>
              </a:r>
            </a:p>
          </p:txBody>
        </p:sp>
        <p:grpSp>
          <p:nvGrpSpPr>
            <p:cNvPr id="49158" name="Group 6"/>
            <p:cNvGrpSpPr>
              <a:grpSpLocks/>
            </p:cNvGrpSpPr>
            <p:nvPr/>
          </p:nvGrpSpPr>
          <p:grpSpPr bwMode="auto">
            <a:xfrm>
              <a:off x="2493" y="1376"/>
              <a:ext cx="339" cy="438"/>
              <a:chOff x="5505" y="6615"/>
              <a:chExt cx="660" cy="1095"/>
            </a:xfrm>
          </p:grpSpPr>
          <p:sp>
            <p:nvSpPr>
              <p:cNvPr id="49159" name="Text Box 7"/>
              <p:cNvSpPr txBox="1">
                <a:spLocks noChangeArrowheads="1"/>
              </p:cNvSpPr>
              <p:nvPr/>
            </p:nvSpPr>
            <p:spPr bwMode="auto">
              <a:xfrm>
                <a:off x="5505" y="7215"/>
                <a:ext cx="660" cy="495"/>
              </a:xfrm>
              <a:prstGeom prst="rect">
                <a:avLst/>
              </a:prstGeom>
              <a:solidFill>
                <a:srgbClr val="FFFFFF"/>
              </a:solidFill>
              <a:ln w="9525">
                <a:solidFill>
                  <a:srgbClr val="000000"/>
                </a:solidFill>
                <a:miter lim="800000"/>
                <a:headEnd/>
                <a:tailEnd/>
              </a:ln>
            </p:spPr>
            <p:txBody>
              <a:bodyPr/>
              <a:lstStyle/>
              <a:p>
                <a:pPr eaLnBrk="0" hangingPunct="0"/>
                <a:r>
                  <a:rPr lang="it-IT" altLang="it-IT" sz="1400" b="1">
                    <a:solidFill>
                      <a:schemeClr val="accent1"/>
                    </a:solidFill>
                  </a:rPr>
                  <a:t>US</a:t>
                </a:r>
              </a:p>
            </p:txBody>
          </p:sp>
          <p:sp>
            <p:nvSpPr>
              <p:cNvPr id="49160" name="Text Box 8"/>
              <p:cNvSpPr txBox="1">
                <a:spLocks noChangeArrowheads="1"/>
              </p:cNvSpPr>
              <p:nvPr/>
            </p:nvSpPr>
            <p:spPr bwMode="auto">
              <a:xfrm>
                <a:off x="5505" y="6615"/>
                <a:ext cx="660" cy="495"/>
              </a:xfrm>
              <a:prstGeom prst="rect">
                <a:avLst/>
              </a:prstGeom>
              <a:solidFill>
                <a:srgbClr val="FFFFFF"/>
              </a:solidFill>
              <a:ln w="9525">
                <a:solidFill>
                  <a:srgbClr val="000000"/>
                </a:solidFill>
                <a:miter lim="800000"/>
                <a:headEnd/>
                <a:tailEnd/>
              </a:ln>
            </p:spPr>
            <p:txBody>
              <a:bodyPr/>
              <a:lstStyle/>
              <a:p>
                <a:pPr eaLnBrk="0" hangingPunct="0"/>
                <a:r>
                  <a:rPr lang="it-IT" altLang="it-IT" sz="1400" b="1">
                    <a:solidFill>
                      <a:schemeClr val="accent1"/>
                    </a:solidFill>
                  </a:rPr>
                  <a:t>JP</a:t>
                </a:r>
              </a:p>
            </p:txBody>
          </p:sp>
        </p:grpSp>
        <p:grpSp>
          <p:nvGrpSpPr>
            <p:cNvPr id="49161" name="Group 9"/>
            <p:cNvGrpSpPr>
              <a:grpSpLocks/>
            </p:cNvGrpSpPr>
            <p:nvPr/>
          </p:nvGrpSpPr>
          <p:grpSpPr bwMode="auto">
            <a:xfrm>
              <a:off x="1280" y="1262"/>
              <a:ext cx="1136" cy="657"/>
              <a:chOff x="1280" y="1262"/>
              <a:chExt cx="1136" cy="657"/>
            </a:xfrm>
          </p:grpSpPr>
          <p:sp>
            <p:nvSpPr>
              <p:cNvPr id="49162" name="Line 10"/>
              <p:cNvSpPr>
                <a:spLocks noChangeShapeType="1"/>
              </p:cNvSpPr>
              <p:nvPr/>
            </p:nvSpPr>
            <p:spPr bwMode="auto">
              <a:xfrm flipV="1">
                <a:off x="1280" y="1603"/>
                <a:ext cx="682" cy="316"/>
              </a:xfrm>
              <a:prstGeom prst="line">
                <a:avLst/>
              </a:prstGeom>
              <a:noFill/>
              <a:ln w="25400">
                <a:solidFill>
                  <a:srgbClr val="800080"/>
                </a:solidFill>
                <a:round/>
                <a:headEnd/>
                <a:tailEnd type="oval" w="lg"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63" name="Line 11"/>
              <p:cNvSpPr>
                <a:spLocks noChangeShapeType="1"/>
              </p:cNvSpPr>
              <p:nvPr/>
            </p:nvSpPr>
            <p:spPr bwMode="auto">
              <a:xfrm flipV="1">
                <a:off x="1962" y="1262"/>
                <a:ext cx="227" cy="341"/>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64" name="Line 12"/>
              <p:cNvSpPr>
                <a:spLocks noChangeShapeType="1"/>
              </p:cNvSpPr>
              <p:nvPr/>
            </p:nvSpPr>
            <p:spPr bwMode="auto">
              <a:xfrm flipV="1">
                <a:off x="1962" y="1490"/>
                <a:ext cx="454" cy="113"/>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65" name="Line 13"/>
              <p:cNvSpPr>
                <a:spLocks noChangeShapeType="1"/>
              </p:cNvSpPr>
              <p:nvPr/>
            </p:nvSpPr>
            <p:spPr bwMode="auto">
              <a:xfrm>
                <a:off x="1962" y="1603"/>
                <a:ext cx="454" cy="114"/>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grpSp>
      </p:grpSp>
      <p:grpSp>
        <p:nvGrpSpPr>
          <p:cNvPr id="49166" name="Group 14"/>
          <p:cNvGrpSpPr>
            <a:grpSpLocks/>
          </p:cNvGrpSpPr>
          <p:nvPr/>
        </p:nvGrpSpPr>
        <p:grpSpPr bwMode="auto">
          <a:xfrm>
            <a:off x="1766888" y="1419225"/>
            <a:ext cx="7527925" cy="4960938"/>
            <a:chOff x="1053" y="750"/>
            <a:chExt cx="4935" cy="3125"/>
          </a:xfrm>
        </p:grpSpPr>
        <p:grpSp>
          <p:nvGrpSpPr>
            <p:cNvPr id="49167" name="Group 15"/>
            <p:cNvGrpSpPr>
              <a:grpSpLocks/>
            </p:cNvGrpSpPr>
            <p:nvPr/>
          </p:nvGrpSpPr>
          <p:grpSpPr bwMode="auto">
            <a:xfrm>
              <a:off x="1280" y="1932"/>
              <a:ext cx="1774" cy="580"/>
              <a:chOff x="1280" y="1932"/>
              <a:chExt cx="1774" cy="580"/>
            </a:xfrm>
          </p:grpSpPr>
          <p:sp>
            <p:nvSpPr>
              <p:cNvPr id="49168" name="Line 16"/>
              <p:cNvSpPr>
                <a:spLocks noChangeShapeType="1"/>
              </p:cNvSpPr>
              <p:nvPr/>
            </p:nvSpPr>
            <p:spPr bwMode="auto">
              <a:xfrm>
                <a:off x="1280" y="2058"/>
                <a:ext cx="795" cy="0"/>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69" name="Text Box 17"/>
              <p:cNvSpPr txBox="1">
                <a:spLocks noChangeArrowheads="1"/>
              </p:cNvSpPr>
              <p:nvPr/>
            </p:nvSpPr>
            <p:spPr bwMode="auto">
              <a:xfrm>
                <a:off x="2136" y="1932"/>
                <a:ext cx="918" cy="580"/>
              </a:xfrm>
              <a:prstGeom prst="rect">
                <a:avLst/>
              </a:prstGeom>
              <a:solidFill>
                <a:srgbClr val="FFFFFF"/>
              </a:solidFill>
              <a:ln w="12700">
                <a:solidFill>
                  <a:srgbClr val="000000"/>
                </a:solidFill>
                <a:miter lim="800000"/>
                <a:headEnd/>
                <a:tailEnd/>
              </a:ln>
            </p:spPr>
            <p:txBody>
              <a:bodyPr/>
              <a:lstStyle/>
              <a:p>
                <a:pPr eaLnBrk="0" hangingPunct="0"/>
                <a:r>
                  <a:rPr lang="it-IT" altLang="it-IT" sz="1600" b="1">
                    <a:solidFill>
                      <a:schemeClr val="accent1"/>
                    </a:solidFill>
                  </a:rPr>
                  <a:t>WO</a:t>
                </a:r>
                <a:r>
                  <a:rPr lang="it-IT" altLang="it-IT" sz="1600">
                    <a:solidFill>
                      <a:schemeClr val="accent1"/>
                    </a:solidFill>
                  </a:rPr>
                  <a:t> </a:t>
                </a:r>
              </a:p>
              <a:p>
                <a:pPr eaLnBrk="0" hangingPunct="0"/>
                <a:r>
                  <a:rPr lang="it-IT" altLang="it-IT" sz="1200">
                    <a:solidFill>
                      <a:schemeClr val="accent1"/>
                    </a:solidFill>
                  </a:rPr>
                  <a:t>Tutti i paesi designati in via precauzionale</a:t>
                </a:r>
              </a:p>
            </p:txBody>
          </p:sp>
        </p:grpSp>
        <p:grpSp>
          <p:nvGrpSpPr>
            <p:cNvPr id="49170" name="Group 18"/>
            <p:cNvGrpSpPr>
              <a:grpSpLocks/>
            </p:cNvGrpSpPr>
            <p:nvPr/>
          </p:nvGrpSpPr>
          <p:grpSpPr bwMode="auto">
            <a:xfrm>
              <a:off x="1053" y="2363"/>
              <a:ext cx="1395" cy="1512"/>
              <a:chOff x="1053" y="2363"/>
              <a:chExt cx="1395" cy="1512"/>
            </a:xfrm>
          </p:grpSpPr>
          <p:sp>
            <p:nvSpPr>
              <p:cNvPr id="49171" name="Text Box 19"/>
              <p:cNvSpPr txBox="1">
                <a:spLocks noChangeArrowheads="1"/>
              </p:cNvSpPr>
              <p:nvPr/>
            </p:nvSpPr>
            <p:spPr bwMode="auto">
              <a:xfrm>
                <a:off x="2016" y="2969"/>
                <a:ext cx="432"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US</a:t>
                </a:r>
              </a:p>
            </p:txBody>
          </p:sp>
          <p:sp>
            <p:nvSpPr>
              <p:cNvPr id="49172" name="Text Box 20"/>
              <p:cNvSpPr txBox="1">
                <a:spLocks noChangeArrowheads="1"/>
              </p:cNvSpPr>
              <p:nvPr/>
            </p:nvSpPr>
            <p:spPr bwMode="auto">
              <a:xfrm>
                <a:off x="2016" y="2729"/>
                <a:ext cx="432"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JP</a:t>
                </a:r>
              </a:p>
            </p:txBody>
          </p:sp>
          <p:sp>
            <p:nvSpPr>
              <p:cNvPr id="49173" name="Text Box 21"/>
              <p:cNvSpPr txBox="1">
                <a:spLocks noChangeArrowheads="1"/>
              </p:cNvSpPr>
              <p:nvPr/>
            </p:nvSpPr>
            <p:spPr bwMode="auto">
              <a:xfrm>
                <a:off x="2016" y="3203"/>
                <a:ext cx="432"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DE</a:t>
                </a:r>
              </a:p>
            </p:txBody>
          </p:sp>
          <p:sp>
            <p:nvSpPr>
              <p:cNvPr id="49174" name="Text Box 22"/>
              <p:cNvSpPr txBox="1">
                <a:spLocks noChangeArrowheads="1"/>
              </p:cNvSpPr>
              <p:nvPr/>
            </p:nvSpPr>
            <p:spPr bwMode="auto">
              <a:xfrm>
                <a:off x="2010" y="3431"/>
                <a:ext cx="432"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GB</a:t>
                </a:r>
              </a:p>
            </p:txBody>
          </p:sp>
          <p:sp>
            <p:nvSpPr>
              <p:cNvPr id="49175" name="Text Box 23"/>
              <p:cNvSpPr txBox="1">
                <a:spLocks noChangeArrowheads="1"/>
              </p:cNvSpPr>
              <p:nvPr/>
            </p:nvSpPr>
            <p:spPr bwMode="auto">
              <a:xfrm>
                <a:off x="2010" y="3677"/>
                <a:ext cx="432"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FR</a:t>
                </a:r>
              </a:p>
            </p:txBody>
          </p:sp>
          <p:grpSp>
            <p:nvGrpSpPr>
              <p:cNvPr id="49176" name="Group 24"/>
              <p:cNvGrpSpPr>
                <a:grpSpLocks/>
              </p:cNvGrpSpPr>
              <p:nvPr/>
            </p:nvGrpSpPr>
            <p:grpSpPr bwMode="auto">
              <a:xfrm>
                <a:off x="1053" y="2363"/>
                <a:ext cx="917" cy="1429"/>
                <a:chOff x="1053" y="2363"/>
                <a:chExt cx="917" cy="1429"/>
              </a:xfrm>
            </p:grpSpPr>
            <p:sp>
              <p:nvSpPr>
                <p:cNvPr id="49177" name="Line 25"/>
                <p:cNvSpPr>
                  <a:spLocks noChangeShapeType="1"/>
                </p:cNvSpPr>
                <p:nvPr/>
              </p:nvSpPr>
              <p:spPr bwMode="auto">
                <a:xfrm>
                  <a:off x="1362" y="2363"/>
                  <a:ext cx="600" cy="71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78" name="Line 26"/>
                <p:cNvSpPr>
                  <a:spLocks noChangeShapeType="1"/>
                </p:cNvSpPr>
                <p:nvPr/>
              </p:nvSpPr>
              <p:spPr bwMode="auto">
                <a:xfrm>
                  <a:off x="1280" y="2398"/>
                  <a:ext cx="682" cy="909"/>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79" name="Line 27"/>
                <p:cNvSpPr>
                  <a:spLocks noChangeShapeType="1"/>
                </p:cNvSpPr>
                <p:nvPr/>
              </p:nvSpPr>
              <p:spPr bwMode="auto">
                <a:xfrm>
                  <a:off x="1507" y="2398"/>
                  <a:ext cx="455" cy="45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80" name="Line 28"/>
                <p:cNvSpPr>
                  <a:spLocks noChangeShapeType="1"/>
                </p:cNvSpPr>
                <p:nvPr/>
              </p:nvSpPr>
              <p:spPr bwMode="auto">
                <a:xfrm>
                  <a:off x="1166" y="2448"/>
                  <a:ext cx="804" cy="1056"/>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81" name="Line 29"/>
                <p:cNvSpPr>
                  <a:spLocks noChangeShapeType="1"/>
                </p:cNvSpPr>
                <p:nvPr/>
              </p:nvSpPr>
              <p:spPr bwMode="auto">
                <a:xfrm>
                  <a:off x="1053" y="2429"/>
                  <a:ext cx="909" cy="13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grpSp>
        </p:grpSp>
        <p:grpSp>
          <p:nvGrpSpPr>
            <p:cNvPr id="49182" name="Group 30"/>
            <p:cNvGrpSpPr>
              <a:grpSpLocks/>
            </p:cNvGrpSpPr>
            <p:nvPr/>
          </p:nvGrpSpPr>
          <p:grpSpPr bwMode="auto">
            <a:xfrm>
              <a:off x="3072" y="750"/>
              <a:ext cx="1248" cy="912"/>
              <a:chOff x="3072" y="750"/>
              <a:chExt cx="1248" cy="912"/>
            </a:xfrm>
          </p:grpSpPr>
          <p:grpSp>
            <p:nvGrpSpPr>
              <p:cNvPr id="49183" name="Group 31"/>
              <p:cNvGrpSpPr>
                <a:grpSpLocks/>
              </p:cNvGrpSpPr>
              <p:nvPr/>
            </p:nvGrpSpPr>
            <p:grpSpPr bwMode="auto">
              <a:xfrm>
                <a:off x="3942" y="750"/>
                <a:ext cx="378" cy="672"/>
                <a:chOff x="8655" y="5490"/>
                <a:chExt cx="675" cy="1680"/>
              </a:xfrm>
            </p:grpSpPr>
            <p:sp>
              <p:nvSpPr>
                <p:cNvPr id="49184" name="Text Box 32"/>
                <p:cNvSpPr txBox="1">
                  <a:spLocks noChangeArrowheads="1"/>
                </p:cNvSpPr>
                <p:nvPr/>
              </p:nvSpPr>
              <p:spPr bwMode="auto">
                <a:xfrm>
                  <a:off x="8670" y="5490"/>
                  <a:ext cx="660" cy="495"/>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DE</a:t>
                  </a:r>
                </a:p>
              </p:txBody>
            </p:sp>
            <p:sp>
              <p:nvSpPr>
                <p:cNvPr id="49185" name="Text Box 33"/>
                <p:cNvSpPr txBox="1">
                  <a:spLocks noChangeArrowheads="1"/>
                </p:cNvSpPr>
                <p:nvPr/>
              </p:nvSpPr>
              <p:spPr bwMode="auto">
                <a:xfrm>
                  <a:off x="8655" y="6060"/>
                  <a:ext cx="660" cy="495"/>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GB</a:t>
                  </a:r>
                </a:p>
              </p:txBody>
            </p:sp>
            <p:sp>
              <p:nvSpPr>
                <p:cNvPr id="49186" name="Text Box 34"/>
                <p:cNvSpPr txBox="1">
                  <a:spLocks noChangeArrowheads="1"/>
                </p:cNvSpPr>
                <p:nvPr/>
              </p:nvSpPr>
              <p:spPr bwMode="auto">
                <a:xfrm>
                  <a:off x="8655" y="6675"/>
                  <a:ext cx="660" cy="495"/>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FR</a:t>
                  </a:r>
                </a:p>
              </p:txBody>
            </p:sp>
          </p:grpSp>
          <p:sp>
            <p:nvSpPr>
              <p:cNvPr id="49187" name="Line 35"/>
              <p:cNvSpPr>
                <a:spLocks noChangeShapeType="1"/>
              </p:cNvSpPr>
              <p:nvPr/>
            </p:nvSpPr>
            <p:spPr bwMode="auto">
              <a:xfrm flipV="1">
                <a:off x="3072" y="870"/>
                <a:ext cx="780" cy="138"/>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88" name="Line 36"/>
              <p:cNvSpPr>
                <a:spLocks noChangeShapeType="1"/>
              </p:cNvSpPr>
              <p:nvPr/>
            </p:nvSpPr>
            <p:spPr bwMode="auto">
              <a:xfrm flipV="1">
                <a:off x="3072" y="1098"/>
                <a:ext cx="828" cy="6"/>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89" name="Line 37"/>
              <p:cNvSpPr>
                <a:spLocks noChangeShapeType="1"/>
              </p:cNvSpPr>
              <p:nvPr/>
            </p:nvSpPr>
            <p:spPr bwMode="auto">
              <a:xfrm>
                <a:off x="3072" y="1200"/>
                <a:ext cx="822" cy="114"/>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90" name="Text Box 38"/>
              <p:cNvSpPr txBox="1">
                <a:spLocks noChangeArrowheads="1"/>
              </p:cNvSpPr>
              <p:nvPr/>
            </p:nvSpPr>
            <p:spPr bwMode="auto">
              <a:xfrm>
                <a:off x="3949" y="1464"/>
                <a:ext cx="370"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IT</a:t>
                </a:r>
              </a:p>
            </p:txBody>
          </p:sp>
          <p:sp>
            <p:nvSpPr>
              <p:cNvPr id="49191" name="Line 39"/>
              <p:cNvSpPr>
                <a:spLocks noChangeShapeType="1"/>
              </p:cNvSpPr>
              <p:nvPr/>
            </p:nvSpPr>
            <p:spPr bwMode="auto">
              <a:xfrm>
                <a:off x="3072" y="1248"/>
                <a:ext cx="810" cy="294"/>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grpSp>
        <p:grpSp>
          <p:nvGrpSpPr>
            <p:cNvPr id="49192" name="Group 40"/>
            <p:cNvGrpSpPr>
              <a:grpSpLocks/>
            </p:cNvGrpSpPr>
            <p:nvPr/>
          </p:nvGrpSpPr>
          <p:grpSpPr bwMode="auto">
            <a:xfrm>
              <a:off x="4944" y="1440"/>
              <a:ext cx="1044" cy="996"/>
              <a:chOff x="4944" y="1440"/>
              <a:chExt cx="1044" cy="996"/>
            </a:xfrm>
          </p:grpSpPr>
          <p:sp>
            <p:nvSpPr>
              <p:cNvPr id="49193" name="Text Box 41"/>
              <p:cNvSpPr txBox="1">
                <a:spLocks noChangeArrowheads="1"/>
              </p:cNvSpPr>
              <p:nvPr/>
            </p:nvSpPr>
            <p:spPr bwMode="auto">
              <a:xfrm>
                <a:off x="5574" y="1440"/>
                <a:ext cx="414" cy="240"/>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DE</a:t>
                </a:r>
              </a:p>
            </p:txBody>
          </p:sp>
          <p:sp>
            <p:nvSpPr>
              <p:cNvPr id="49194" name="Text Box 42"/>
              <p:cNvSpPr txBox="1">
                <a:spLocks noChangeArrowheads="1"/>
              </p:cNvSpPr>
              <p:nvPr/>
            </p:nvSpPr>
            <p:spPr bwMode="auto">
              <a:xfrm>
                <a:off x="5568" y="1746"/>
                <a:ext cx="414"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GB</a:t>
                </a:r>
              </a:p>
            </p:txBody>
          </p:sp>
          <p:sp>
            <p:nvSpPr>
              <p:cNvPr id="49195" name="Text Box 43"/>
              <p:cNvSpPr txBox="1">
                <a:spLocks noChangeArrowheads="1"/>
              </p:cNvSpPr>
              <p:nvPr/>
            </p:nvSpPr>
            <p:spPr bwMode="auto">
              <a:xfrm>
                <a:off x="5568" y="1992"/>
                <a:ext cx="414"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FR</a:t>
                </a:r>
              </a:p>
            </p:txBody>
          </p:sp>
          <p:sp>
            <p:nvSpPr>
              <p:cNvPr id="49196" name="Text Box 44"/>
              <p:cNvSpPr txBox="1">
                <a:spLocks noChangeArrowheads="1"/>
              </p:cNvSpPr>
              <p:nvPr/>
            </p:nvSpPr>
            <p:spPr bwMode="auto">
              <a:xfrm>
                <a:off x="5569" y="2238"/>
                <a:ext cx="414"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IT</a:t>
                </a:r>
              </a:p>
            </p:txBody>
          </p:sp>
          <p:grpSp>
            <p:nvGrpSpPr>
              <p:cNvPr id="49197" name="Group 45"/>
              <p:cNvGrpSpPr>
                <a:grpSpLocks/>
              </p:cNvGrpSpPr>
              <p:nvPr/>
            </p:nvGrpSpPr>
            <p:grpSpPr bwMode="auto">
              <a:xfrm>
                <a:off x="4944" y="1603"/>
                <a:ext cx="563" cy="795"/>
                <a:chOff x="13062" y="5110"/>
                <a:chExt cx="1692" cy="1811"/>
              </a:xfrm>
            </p:grpSpPr>
            <p:sp>
              <p:nvSpPr>
                <p:cNvPr id="49198" name="Line 46"/>
                <p:cNvSpPr>
                  <a:spLocks noChangeShapeType="1"/>
                </p:cNvSpPr>
                <p:nvPr/>
              </p:nvSpPr>
              <p:spPr bwMode="auto">
                <a:xfrm flipV="1">
                  <a:off x="13062" y="5110"/>
                  <a:ext cx="1621" cy="284"/>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199" name="Line 47"/>
                <p:cNvSpPr>
                  <a:spLocks noChangeShapeType="1"/>
                </p:cNvSpPr>
                <p:nvPr/>
              </p:nvSpPr>
              <p:spPr bwMode="auto">
                <a:xfrm>
                  <a:off x="13062" y="5678"/>
                  <a:ext cx="1692" cy="88"/>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200" name="Line 48"/>
                <p:cNvSpPr>
                  <a:spLocks noChangeShapeType="1"/>
                </p:cNvSpPr>
                <p:nvPr/>
              </p:nvSpPr>
              <p:spPr bwMode="auto">
                <a:xfrm>
                  <a:off x="13062" y="5962"/>
                  <a:ext cx="1677" cy="344"/>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201" name="Line 49"/>
                <p:cNvSpPr>
                  <a:spLocks noChangeShapeType="1"/>
                </p:cNvSpPr>
                <p:nvPr/>
              </p:nvSpPr>
              <p:spPr bwMode="auto">
                <a:xfrm>
                  <a:off x="13062" y="6246"/>
                  <a:ext cx="1602" cy="675"/>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grpSp>
        </p:grpSp>
        <p:grpSp>
          <p:nvGrpSpPr>
            <p:cNvPr id="49202" name="Group 50"/>
            <p:cNvGrpSpPr>
              <a:grpSpLocks/>
            </p:cNvGrpSpPr>
            <p:nvPr/>
          </p:nvGrpSpPr>
          <p:grpSpPr bwMode="auto">
            <a:xfrm>
              <a:off x="3098" y="1758"/>
              <a:ext cx="1817" cy="1549"/>
              <a:chOff x="3098" y="1758"/>
              <a:chExt cx="1817" cy="1549"/>
            </a:xfrm>
          </p:grpSpPr>
          <p:sp>
            <p:nvSpPr>
              <p:cNvPr id="49203" name="Text Box 51"/>
              <p:cNvSpPr txBox="1">
                <a:spLocks noChangeArrowheads="1"/>
              </p:cNvSpPr>
              <p:nvPr/>
            </p:nvSpPr>
            <p:spPr bwMode="auto">
              <a:xfrm>
                <a:off x="4003" y="1758"/>
                <a:ext cx="912" cy="594"/>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EP</a:t>
                </a:r>
              </a:p>
              <a:p>
                <a:pPr eaLnBrk="0" hangingPunct="0"/>
                <a:r>
                  <a:rPr lang="it-IT" altLang="it-IT" sz="1200">
                    <a:solidFill>
                      <a:schemeClr val="accent1"/>
                    </a:solidFill>
                  </a:rPr>
                  <a:t>Tutti i paesi europei designati,  via precauzionale</a:t>
                </a:r>
              </a:p>
            </p:txBody>
          </p:sp>
          <p:sp>
            <p:nvSpPr>
              <p:cNvPr id="49204" name="Text Box 52"/>
              <p:cNvSpPr txBox="1">
                <a:spLocks noChangeArrowheads="1"/>
              </p:cNvSpPr>
              <p:nvPr/>
            </p:nvSpPr>
            <p:spPr bwMode="auto">
              <a:xfrm>
                <a:off x="3779" y="3109"/>
                <a:ext cx="397"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US</a:t>
                </a:r>
              </a:p>
            </p:txBody>
          </p:sp>
          <p:sp>
            <p:nvSpPr>
              <p:cNvPr id="49205" name="Text Box 53"/>
              <p:cNvSpPr txBox="1">
                <a:spLocks noChangeArrowheads="1"/>
              </p:cNvSpPr>
              <p:nvPr/>
            </p:nvSpPr>
            <p:spPr bwMode="auto">
              <a:xfrm>
                <a:off x="3893" y="2642"/>
                <a:ext cx="397"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JP</a:t>
                </a:r>
              </a:p>
            </p:txBody>
          </p:sp>
          <p:sp>
            <p:nvSpPr>
              <p:cNvPr id="49206" name="Line 54"/>
              <p:cNvSpPr>
                <a:spLocks noChangeShapeType="1"/>
              </p:cNvSpPr>
              <p:nvPr/>
            </p:nvSpPr>
            <p:spPr bwMode="auto">
              <a:xfrm>
                <a:off x="3438" y="2171"/>
                <a:ext cx="455" cy="454"/>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207" name="Line 55"/>
              <p:cNvSpPr>
                <a:spLocks noChangeShapeType="1"/>
              </p:cNvSpPr>
              <p:nvPr/>
            </p:nvSpPr>
            <p:spPr bwMode="auto">
              <a:xfrm>
                <a:off x="3438" y="2171"/>
                <a:ext cx="455" cy="909"/>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208" name="Line 56"/>
              <p:cNvSpPr>
                <a:spLocks noChangeShapeType="1"/>
              </p:cNvSpPr>
              <p:nvPr/>
            </p:nvSpPr>
            <p:spPr bwMode="auto">
              <a:xfrm>
                <a:off x="3098" y="2171"/>
                <a:ext cx="340" cy="0"/>
              </a:xfrm>
              <a:prstGeom prst="line">
                <a:avLst/>
              </a:prstGeom>
              <a:noFill/>
              <a:ln w="25400">
                <a:solidFill>
                  <a:srgbClr val="339966"/>
                </a:solidFill>
                <a:round/>
                <a:headEnd/>
                <a:tailEnd type="oval" w="lg"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209" name="Line 57"/>
              <p:cNvSpPr>
                <a:spLocks noChangeShapeType="1"/>
              </p:cNvSpPr>
              <p:nvPr/>
            </p:nvSpPr>
            <p:spPr bwMode="auto">
              <a:xfrm flipV="1">
                <a:off x="3438" y="2058"/>
                <a:ext cx="455" cy="113"/>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210" name="Line 58"/>
              <p:cNvSpPr>
                <a:spLocks noChangeShapeType="1"/>
              </p:cNvSpPr>
              <p:nvPr/>
            </p:nvSpPr>
            <p:spPr bwMode="auto">
              <a:xfrm>
                <a:off x="3440" y="2171"/>
                <a:ext cx="0" cy="909"/>
              </a:xfrm>
              <a:prstGeom prst="line">
                <a:avLst/>
              </a:prstGeom>
              <a:noFill/>
              <a:ln w="25400">
                <a:solidFill>
                  <a:srgbClr val="3399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211" name="Text Box 59"/>
              <p:cNvSpPr txBox="1">
                <a:spLocks noChangeArrowheads="1"/>
              </p:cNvSpPr>
              <p:nvPr/>
            </p:nvSpPr>
            <p:spPr bwMode="auto">
              <a:xfrm>
                <a:off x="3325" y="3091"/>
                <a:ext cx="397"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solidFill>
                      <a:schemeClr val="accent1"/>
                    </a:solidFill>
                  </a:rPr>
                  <a:t>???</a:t>
                </a:r>
              </a:p>
            </p:txBody>
          </p:sp>
        </p:grpSp>
      </p:grpSp>
      <p:sp>
        <p:nvSpPr>
          <p:cNvPr id="49212" name="Line 60"/>
          <p:cNvSpPr>
            <a:spLocks noChangeShapeType="1"/>
          </p:cNvSpPr>
          <p:nvPr/>
        </p:nvSpPr>
        <p:spPr bwMode="auto">
          <a:xfrm>
            <a:off x="2208212" y="1066801"/>
            <a:ext cx="0" cy="5064125"/>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213" name="Line 61"/>
          <p:cNvSpPr>
            <a:spLocks noChangeShapeType="1"/>
          </p:cNvSpPr>
          <p:nvPr/>
        </p:nvSpPr>
        <p:spPr bwMode="auto">
          <a:xfrm>
            <a:off x="5027612" y="990601"/>
            <a:ext cx="0" cy="5064125"/>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49214" name="Line 62"/>
          <p:cNvSpPr>
            <a:spLocks noChangeShapeType="1"/>
          </p:cNvSpPr>
          <p:nvPr/>
        </p:nvSpPr>
        <p:spPr bwMode="auto">
          <a:xfrm>
            <a:off x="7770812" y="914401"/>
            <a:ext cx="0" cy="5064125"/>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Tree>
    <p:extLst>
      <p:ext uri="{BB962C8B-B14F-4D97-AF65-F5344CB8AC3E}">
        <p14:creationId xmlns:p14="http://schemas.microsoft.com/office/powerpoint/2010/main" val="1406828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ox(out)">
                                      <p:cBhvr>
                                        <p:cTn id="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1026"/>
          <p:cNvSpPr>
            <a:spLocks noChangeShapeType="1"/>
          </p:cNvSpPr>
          <p:nvPr/>
        </p:nvSpPr>
        <p:spPr bwMode="auto">
          <a:xfrm flipV="1">
            <a:off x="841376" y="2473325"/>
            <a:ext cx="8588375" cy="1588"/>
          </a:xfrm>
          <a:prstGeom prst="line">
            <a:avLst/>
          </a:prstGeom>
          <a:noFill/>
          <a:ln w="31750">
            <a:solidFill>
              <a:schemeClr val="accent1"/>
            </a:solidFill>
            <a:prstDash val="lgDash"/>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79" name="Line 1027"/>
          <p:cNvSpPr>
            <a:spLocks noChangeShapeType="1"/>
          </p:cNvSpPr>
          <p:nvPr/>
        </p:nvSpPr>
        <p:spPr bwMode="auto">
          <a:xfrm>
            <a:off x="1012826" y="1841501"/>
            <a:ext cx="1587" cy="3681413"/>
          </a:xfrm>
          <a:prstGeom prst="line">
            <a:avLst/>
          </a:prstGeom>
          <a:noFill/>
          <a:ln w="9525">
            <a:solidFill>
              <a:schemeClr val="accent1"/>
            </a:solidFill>
            <a:round/>
            <a:headEnd/>
            <a:tailEnd type="oval" w="lg" len="lg"/>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80" name="Line 1028"/>
          <p:cNvSpPr>
            <a:spLocks noChangeShapeType="1"/>
          </p:cNvSpPr>
          <p:nvPr/>
        </p:nvSpPr>
        <p:spPr bwMode="auto">
          <a:xfrm>
            <a:off x="2387601" y="1146176"/>
            <a:ext cx="1587" cy="1706563"/>
          </a:xfrm>
          <a:prstGeom prst="line">
            <a:avLst/>
          </a:prstGeom>
          <a:noFill/>
          <a:ln w="9525">
            <a:solidFill>
              <a:schemeClr val="accent1"/>
            </a:solidFill>
            <a:round/>
            <a:headEnd/>
            <a:tailEnd type="oval"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81" name="Line 1029"/>
          <p:cNvSpPr>
            <a:spLocks noChangeShapeType="1"/>
          </p:cNvSpPr>
          <p:nvPr/>
        </p:nvSpPr>
        <p:spPr bwMode="auto">
          <a:xfrm>
            <a:off x="3074987" y="1714501"/>
            <a:ext cx="1588" cy="1160463"/>
          </a:xfrm>
          <a:prstGeom prst="line">
            <a:avLst/>
          </a:prstGeom>
          <a:noFill/>
          <a:ln w="9525">
            <a:solidFill>
              <a:schemeClr val="accent1"/>
            </a:solidFill>
            <a:round/>
            <a:headEnd/>
            <a:tailEnd type="oval"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82" name="Line 1030"/>
          <p:cNvSpPr>
            <a:spLocks noChangeShapeType="1"/>
          </p:cNvSpPr>
          <p:nvPr/>
        </p:nvSpPr>
        <p:spPr bwMode="auto">
          <a:xfrm>
            <a:off x="4964112" y="1146176"/>
            <a:ext cx="1588" cy="4360863"/>
          </a:xfrm>
          <a:prstGeom prst="line">
            <a:avLst/>
          </a:prstGeom>
          <a:noFill/>
          <a:ln w="9525">
            <a:solidFill>
              <a:schemeClr val="accent1"/>
            </a:solidFill>
            <a:round/>
            <a:headEnd/>
            <a:tailEnd type="oval"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83" name="Text Box 1031"/>
          <p:cNvSpPr txBox="1">
            <a:spLocks noChangeArrowheads="1"/>
          </p:cNvSpPr>
          <p:nvPr/>
        </p:nvSpPr>
        <p:spPr bwMode="auto">
          <a:xfrm>
            <a:off x="669926" y="1082676"/>
            <a:ext cx="1030287" cy="758825"/>
          </a:xfrm>
          <a:prstGeom prst="rect">
            <a:avLst/>
          </a:prstGeom>
          <a:solidFill>
            <a:srgbClr val="FFFFFF"/>
          </a:solidFill>
          <a:ln w="9525">
            <a:solidFill>
              <a:schemeClr val="accent1"/>
            </a:solidFill>
            <a:miter lim="800000"/>
            <a:headEnd/>
            <a:tailEnd/>
          </a:ln>
        </p:spPr>
        <p:txBody>
          <a:bodyPr/>
          <a:lstStyle/>
          <a:p>
            <a:pPr algn="ctr" eaLnBrk="0" hangingPunct="0"/>
            <a:r>
              <a:rPr lang="it-IT" altLang="it-IT" sz="1600" b="1">
                <a:solidFill>
                  <a:schemeClr val="accent1"/>
                </a:solidFill>
              </a:rPr>
              <a:t>Deposito IT</a:t>
            </a:r>
          </a:p>
        </p:txBody>
      </p:sp>
      <p:sp>
        <p:nvSpPr>
          <p:cNvPr id="50184" name="Text Box 1032"/>
          <p:cNvSpPr txBox="1">
            <a:spLocks noChangeArrowheads="1"/>
          </p:cNvSpPr>
          <p:nvPr/>
        </p:nvSpPr>
        <p:spPr bwMode="auto">
          <a:xfrm>
            <a:off x="2044701" y="766763"/>
            <a:ext cx="1544637" cy="379412"/>
          </a:xfrm>
          <a:prstGeom prst="rect">
            <a:avLst/>
          </a:prstGeom>
          <a:solidFill>
            <a:srgbClr val="FFFF99"/>
          </a:solidFill>
          <a:ln w="9525">
            <a:solidFill>
              <a:schemeClr val="accent1"/>
            </a:solidFill>
            <a:miter lim="800000"/>
            <a:headEnd/>
            <a:tailEnd/>
          </a:ln>
        </p:spPr>
        <p:txBody>
          <a:bodyPr/>
          <a:lstStyle/>
          <a:p>
            <a:pPr algn="just" eaLnBrk="0" hangingPunct="0"/>
            <a:r>
              <a:rPr lang="it-IT" altLang="it-IT" sz="1600" b="1">
                <a:solidFill>
                  <a:schemeClr val="accent1"/>
                </a:solidFill>
              </a:rPr>
              <a:t>Deposito EP</a:t>
            </a:r>
          </a:p>
        </p:txBody>
      </p:sp>
      <p:sp>
        <p:nvSpPr>
          <p:cNvPr id="50185" name="Text Box 1033"/>
          <p:cNvSpPr txBox="1">
            <a:spLocks noChangeArrowheads="1"/>
          </p:cNvSpPr>
          <p:nvPr/>
        </p:nvSpPr>
        <p:spPr bwMode="auto">
          <a:xfrm>
            <a:off x="2559051" y="1335088"/>
            <a:ext cx="2185987" cy="379412"/>
          </a:xfrm>
          <a:prstGeom prst="rect">
            <a:avLst/>
          </a:prstGeom>
          <a:solidFill>
            <a:srgbClr val="FFFFCC"/>
          </a:solidFill>
          <a:ln w="9525">
            <a:solidFill>
              <a:schemeClr val="accent1"/>
            </a:solidFill>
            <a:miter lim="800000"/>
            <a:headEnd/>
            <a:tailEnd/>
          </a:ln>
        </p:spPr>
        <p:txBody>
          <a:bodyPr/>
          <a:lstStyle/>
          <a:p>
            <a:pPr algn="just" eaLnBrk="0" hangingPunct="0"/>
            <a:r>
              <a:rPr lang="it-IT" altLang="it-IT" sz="1600" b="1">
                <a:solidFill>
                  <a:schemeClr val="accent1"/>
                </a:solidFill>
              </a:rPr>
              <a:t>Pubblicazione + SR</a:t>
            </a:r>
          </a:p>
        </p:txBody>
      </p:sp>
      <p:sp>
        <p:nvSpPr>
          <p:cNvPr id="50186" name="Text Box 1034"/>
          <p:cNvSpPr txBox="1">
            <a:spLocks noChangeArrowheads="1"/>
          </p:cNvSpPr>
          <p:nvPr/>
        </p:nvSpPr>
        <p:spPr bwMode="auto">
          <a:xfrm>
            <a:off x="4276726" y="766763"/>
            <a:ext cx="1546225" cy="379412"/>
          </a:xfrm>
          <a:prstGeom prst="rect">
            <a:avLst/>
          </a:prstGeom>
          <a:solidFill>
            <a:srgbClr val="FFFF99"/>
          </a:solidFill>
          <a:ln w="9525">
            <a:solidFill>
              <a:schemeClr val="accent1"/>
            </a:solidFill>
            <a:miter lim="800000"/>
            <a:headEnd/>
            <a:tailEnd/>
          </a:ln>
        </p:spPr>
        <p:txBody>
          <a:bodyPr/>
          <a:lstStyle/>
          <a:p>
            <a:pPr algn="just" eaLnBrk="0" hangingPunct="0"/>
            <a:r>
              <a:rPr lang="it-IT" altLang="it-IT" sz="1600" b="1">
                <a:solidFill>
                  <a:schemeClr val="accent1"/>
                </a:solidFill>
              </a:rPr>
              <a:t>Concessione</a:t>
            </a:r>
          </a:p>
        </p:txBody>
      </p:sp>
      <p:sp>
        <p:nvSpPr>
          <p:cNvPr id="50187" name="Line 1035"/>
          <p:cNvSpPr>
            <a:spLocks noChangeShapeType="1"/>
          </p:cNvSpPr>
          <p:nvPr/>
        </p:nvSpPr>
        <p:spPr bwMode="auto">
          <a:xfrm>
            <a:off x="5994401" y="1901826"/>
            <a:ext cx="1587" cy="1139825"/>
          </a:xfrm>
          <a:prstGeom prst="line">
            <a:avLst/>
          </a:prstGeom>
          <a:noFill/>
          <a:ln w="9525">
            <a:solidFill>
              <a:schemeClr val="accent1"/>
            </a:solidFill>
            <a:round/>
            <a:headEnd type="oval" w="med" len="me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88" name="Text Box 1036"/>
          <p:cNvSpPr txBox="1">
            <a:spLocks noChangeArrowheads="1"/>
          </p:cNvSpPr>
          <p:nvPr/>
        </p:nvSpPr>
        <p:spPr bwMode="auto">
          <a:xfrm>
            <a:off x="5307013" y="3040064"/>
            <a:ext cx="1374775" cy="377825"/>
          </a:xfrm>
          <a:prstGeom prst="rect">
            <a:avLst/>
          </a:prstGeom>
          <a:solidFill>
            <a:srgbClr val="FFFFCC"/>
          </a:solidFill>
          <a:ln w="9525">
            <a:solidFill>
              <a:schemeClr val="accent1"/>
            </a:solidFill>
            <a:miter lim="800000"/>
            <a:headEnd/>
            <a:tailEnd/>
          </a:ln>
        </p:spPr>
        <p:txBody>
          <a:bodyPr/>
          <a:lstStyle/>
          <a:p>
            <a:pPr algn="ctr" eaLnBrk="0" hangingPunct="0"/>
            <a:r>
              <a:rPr lang="it-IT" altLang="it-IT" sz="1600" b="1">
                <a:solidFill>
                  <a:schemeClr val="accent1"/>
                </a:solidFill>
              </a:rPr>
              <a:t>Opposizione</a:t>
            </a:r>
          </a:p>
        </p:txBody>
      </p:sp>
      <p:sp>
        <p:nvSpPr>
          <p:cNvPr id="50189" name="Line 1037"/>
          <p:cNvSpPr>
            <a:spLocks noChangeShapeType="1"/>
          </p:cNvSpPr>
          <p:nvPr/>
        </p:nvSpPr>
        <p:spPr bwMode="auto">
          <a:xfrm>
            <a:off x="7885112" y="1901826"/>
            <a:ext cx="1588" cy="1139825"/>
          </a:xfrm>
          <a:prstGeom prst="line">
            <a:avLst/>
          </a:prstGeom>
          <a:noFill/>
          <a:ln w="9525">
            <a:solidFill>
              <a:schemeClr val="accent1"/>
            </a:solidFill>
            <a:round/>
            <a:headEnd type="oval" w="med" len="me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90" name="Text Box 1038"/>
          <p:cNvSpPr txBox="1">
            <a:spLocks noChangeArrowheads="1"/>
          </p:cNvSpPr>
          <p:nvPr/>
        </p:nvSpPr>
        <p:spPr bwMode="auto">
          <a:xfrm>
            <a:off x="7369175" y="3040064"/>
            <a:ext cx="1028700" cy="377825"/>
          </a:xfrm>
          <a:prstGeom prst="rect">
            <a:avLst/>
          </a:prstGeom>
          <a:solidFill>
            <a:srgbClr val="FFFFCC"/>
          </a:solidFill>
          <a:ln w="9525">
            <a:solidFill>
              <a:schemeClr val="accent1"/>
            </a:solidFill>
            <a:miter lim="800000"/>
            <a:headEnd/>
            <a:tailEnd/>
          </a:ln>
        </p:spPr>
        <p:txBody>
          <a:bodyPr/>
          <a:lstStyle/>
          <a:p>
            <a:pPr algn="ctr" eaLnBrk="0" hangingPunct="0"/>
            <a:r>
              <a:rPr lang="it-IT" altLang="it-IT" sz="1600" b="1">
                <a:solidFill>
                  <a:schemeClr val="accent1"/>
                </a:solidFill>
              </a:rPr>
              <a:t>Appello</a:t>
            </a:r>
          </a:p>
        </p:txBody>
      </p:sp>
      <p:sp>
        <p:nvSpPr>
          <p:cNvPr id="50191" name="Line 1039"/>
          <p:cNvSpPr>
            <a:spLocks noChangeShapeType="1"/>
          </p:cNvSpPr>
          <p:nvPr/>
        </p:nvSpPr>
        <p:spPr bwMode="auto">
          <a:xfrm>
            <a:off x="7024687" y="1524000"/>
            <a:ext cx="1588" cy="1138238"/>
          </a:xfrm>
          <a:prstGeom prst="line">
            <a:avLst/>
          </a:prstGeom>
          <a:noFill/>
          <a:ln w="9525">
            <a:solidFill>
              <a:schemeClr val="accent1"/>
            </a:solidFill>
            <a:round/>
            <a:headEnd/>
            <a:tailEnd type="oval"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92" name="Text Box 1040"/>
          <p:cNvSpPr txBox="1">
            <a:spLocks noChangeArrowheads="1"/>
          </p:cNvSpPr>
          <p:nvPr/>
        </p:nvSpPr>
        <p:spPr bwMode="auto">
          <a:xfrm>
            <a:off x="6410325" y="766763"/>
            <a:ext cx="1374775" cy="758825"/>
          </a:xfrm>
          <a:prstGeom prst="rect">
            <a:avLst/>
          </a:prstGeom>
          <a:solidFill>
            <a:srgbClr val="FFFF99"/>
          </a:solidFill>
          <a:ln w="9525">
            <a:solidFill>
              <a:schemeClr val="accent1"/>
            </a:solidFill>
            <a:miter lim="800000"/>
            <a:headEnd/>
            <a:tailEnd/>
          </a:ln>
        </p:spPr>
        <p:txBody>
          <a:bodyPr/>
          <a:lstStyle/>
          <a:p>
            <a:pPr algn="just" eaLnBrk="0" hangingPunct="0"/>
            <a:r>
              <a:rPr lang="it-IT" altLang="it-IT" sz="1600" b="1">
                <a:solidFill>
                  <a:schemeClr val="accent1"/>
                </a:solidFill>
              </a:rPr>
              <a:t>Risultato Opposizione</a:t>
            </a:r>
          </a:p>
        </p:txBody>
      </p:sp>
      <p:sp>
        <p:nvSpPr>
          <p:cNvPr id="50193" name="Line 1041"/>
          <p:cNvSpPr>
            <a:spLocks noChangeShapeType="1"/>
          </p:cNvSpPr>
          <p:nvPr/>
        </p:nvSpPr>
        <p:spPr bwMode="auto">
          <a:xfrm>
            <a:off x="3687762" y="2282825"/>
            <a:ext cx="1588" cy="1327150"/>
          </a:xfrm>
          <a:prstGeom prst="line">
            <a:avLst/>
          </a:prstGeom>
          <a:noFill/>
          <a:ln w="9525">
            <a:solidFill>
              <a:schemeClr val="accent1"/>
            </a:solidFill>
            <a:round/>
            <a:headEnd type="oval" w="med" len="me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94" name="Text Box 1042"/>
          <p:cNvSpPr txBox="1">
            <a:spLocks noChangeArrowheads="1"/>
          </p:cNvSpPr>
          <p:nvPr/>
        </p:nvSpPr>
        <p:spPr bwMode="auto">
          <a:xfrm>
            <a:off x="2998788" y="3608389"/>
            <a:ext cx="1203325" cy="377825"/>
          </a:xfrm>
          <a:prstGeom prst="rect">
            <a:avLst/>
          </a:prstGeom>
          <a:solidFill>
            <a:srgbClr val="FFFFCC"/>
          </a:solidFill>
          <a:ln w="9525">
            <a:solidFill>
              <a:schemeClr val="accent1"/>
            </a:solidFill>
            <a:miter lim="800000"/>
            <a:headEnd/>
            <a:tailEnd/>
          </a:ln>
        </p:spPr>
        <p:txBody>
          <a:bodyPr/>
          <a:lstStyle/>
          <a:p>
            <a:pPr algn="just" eaLnBrk="0" hangingPunct="0"/>
            <a:r>
              <a:rPr lang="it-IT" altLang="it-IT" sz="1600" b="1">
                <a:solidFill>
                  <a:schemeClr val="accent1"/>
                </a:solidFill>
              </a:rPr>
              <a:t>Esame EP</a:t>
            </a:r>
          </a:p>
        </p:txBody>
      </p:sp>
      <p:sp>
        <p:nvSpPr>
          <p:cNvPr id="50195" name="Line 1043"/>
          <p:cNvSpPr>
            <a:spLocks noChangeShapeType="1"/>
          </p:cNvSpPr>
          <p:nvPr/>
        </p:nvSpPr>
        <p:spPr bwMode="auto">
          <a:xfrm>
            <a:off x="8913812" y="1844675"/>
            <a:ext cx="1588" cy="3640138"/>
          </a:xfrm>
          <a:prstGeom prst="line">
            <a:avLst/>
          </a:prstGeom>
          <a:noFill/>
          <a:ln w="9525">
            <a:solidFill>
              <a:schemeClr val="accent1"/>
            </a:solidFill>
            <a:round/>
            <a:headEnd/>
            <a:tailEnd type="oval" w="lg" len="lg"/>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96" name="Text Box 1044"/>
          <p:cNvSpPr txBox="1">
            <a:spLocks noChangeArrowheads="1"/>
          </p:cNvSpPr>
          <p:nvPr/>
        </p:nvSpPr>
        <p:spPr bwMode="auto">
          <a:xfrm>
            <a:off x="8394701" y="1082676"/>
            <a:ext cx="1019175" cy="758825"/>
          </a:xfrm>
          <a:prstGeom prst="rect">
            <a:avLst/>
          </a:prstGeom>
          <a:solidFill>
            <a:srgbClr val="FFFFFF"/>
          </a:solidFill>
          <a:ln w="9525">
            <a:solidFill>
              <a:schemeClr val="accent1"/>
            </a:solidFill>
            <a:miter lim="800000"/>
            <a:headEnd/>
            <a:tailEnd/>
          </a:ln>
        </p:spPr>
        <p:txBody>
          <a:bodyPr/>
          <a:lstStyle/>
          <a:p>
            <a:pPr algn="ctr" eaLnBrk="0" hangingPunct="0"/>
            <a:r>
              <a:rPr lang="it-IT" altLang="it-IT" sz="1600" b="1">
                <a:solidFill>
                  <a:schemeClr val="accent1"/>
                </a:solidFill>
              </a:rPr>
              <a:t>Risultato Appello</a:t>
            </a:r>
          </a:p>
        </p:txBody>
      </p:sp>
      <p:sp>
        <p:nvSpPr>
          <p:cNvPr id="50197" name="Line 1045"/>
          <p:cNvSpPr>
            <a:spLocks noChangeShapeType="1"/>
          </p:cNvSpPr>
          <p:nvPr/>
        </p:nvSpPr>
        <p:spPr bwMode="auto">
          <a:xfrm>
            <a:off x="1012826" y="2092325"/>
            <a:ext cx="1374775" cy="1588"/>
          </a:xfrm>
          <a:prstGeom prst="line">
            <a:avLst/>
          </a:prstGeom>
          <a:noFill/>
          <a:ln w="9525">
            <a:solidFill>
              <a:schemeClr val="accent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98" name="Line 1046"/>
          <p:cNvSpPr>
            <a:spLocks noChangeShapeType="1"/>
          </p:cNvSpPr>
          <p:nvPr/>
        </p:nvSpPr>
        <p:spPr bwMode="auto">
          <a:xfrm>
            <a:off x="1012825" y="2282825"/>
            <a:ext cx="2062162" cy="1588"/>
          </a:xfrm>
          <a:prstGeom prst="line">
            <a:avLst/>
          </a:prstGeom>
          <a:noFill/>
          <a:ln w="9525">
            <a:solidFill>
              <a:schemeClr val="accent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199" name="Line 1047"/>
          <p:cNvSpPr>
            <a:spLocks noChangeShapeType="1"/>
          </p:cNvSpPr>
          <p:nvPr/>
        </p:nvSpPr>
        <p:spPr bwMode="auto">
          <a:xfrm>
            <a:off x="4964112" y="2660650"/>
            <a:ext cx="1030288" cy="1588"/>
          </a:xfrm>
          <a:prstGeom prst="line">
            <a:avLst/>
          </a:prstGeom>
          <a:noFill/>
          <a:ln w="9525">
            <a:solidFill>
              <a:schemeClr val="accent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200" name="Freeform 1048"/>
          <p:cNvSpPr>
            <a:spLocks/>
          </p:cNvSpPr>
          <p:nvPr/>
        </p:nvSpPr>
        <p:spPr bwMode="auto">
          <a:xfrm>
            <a:off x="5132387" y="2660650"/>
            <a:ext cx="579438" cy="1708150"/>
          </a:xfrm>
          <a:custGeom>
            <a:avLst/>
            <a:gdLst>
              <a:gd name="T0" fmla="*/ 419 w 956"/>
              <a:gd name="T1" fmla="*/ 0 h 2556"/>
              <a:gd name="T2" fmla="*/ 90 w 956"/>
              <a:gd name="T3" fmla="*/ 1306 h 2556"/>
              <a:gd name="T4" fmla="*/ 956 w 956"/>
              <a:gd name="T5" fmla="*/ 2556 h 2556"/>
            </a:gdLst>
            <a:ahLst/>
            <a:cxnLst>
              <a:cxn ang="0">
                <a:pos x="T0" y="T1"/>
              </a:cxn>
              <a:cxn ang="0">
                <a:pos x="T2" y="T3"/>
              </a:cxn>
              <a:cxn ang="0">
                <a:pos x="T4" y="T5"/>
              </a:cxn>
            </a:cxnLst>
            <a:rect l="0" t="0" r="r" b="b"/>
            <a:pathLst>
              <a:path w="956" h="2556">
                <a:moveTo>
                  <a:pt x="419" y="0"/>
                </a:moveTo>
                <a:cubicBezTo>
                  <a:pt x="364" y="218"/>
                  <a:pt x="0" y="880"/>
                  <a:pt x="90" y="1306"/>
                </a:cubicBezTo>
                <a:cubicBezTo>
                  <a:pt x="180" y="1732"/>
                  <a:pt x="776" y="2296"/>
                  <a:pt x="956" y="2556"/>
                </a:cubicBezTo>
              </a:path>
            </a:pathLst>
          </a:custGeom>
          <a:noFill/>
          <a:ln w="952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solidFill>
                <a:schemeClr val="accent1"/>
              </a:solidFill>
            </a:endParaRPr>
          </a:p>
        </p:txBody>
      </p:sp>
      <p:sp>
        <p:nvSpPr>
          <p:cNvPr id="50201" name="Line 1049"/>
          <p:cNvSpPr>
            <a:spLocks noChangeShapeType="1"/>
          </p:cNvSpPr>
          <p:nvPr/>
        </p:nvSpPr>
        <p:spPr bwMode="auto">
          <a:xfrm>
            <a:off x="5994401" y="2092325"/>
            <a:ext cx="1030287" cy="1588"/>
          </a:xfrm>
          <a:prstGeom prst="line">
            <a:avLst/>
          </a:prstGeom>
          <a:noFill/>
          <a:ln w="9525">
            <a:solidFill>
              <a:schemeClr val="accent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202" name="Freeform 1050"/>
          <p:cNvSpPr>
            <a:spLocks/>
          </p:cNvSpPr>
          <p:nvPr/>
        </p:nvSpPr>
        <p:spPr bwMode="auto">
          <a:xfrm>
            <a:off x="6529387" y="2092326"/>
            <a:ext cx="381000" cy="2149475"/>
          </a:xfrm>
          <a:custGeom>
            <a:avLst/>
            <a:gdLst>
              <a:gd name="T0" fmla="*/ 0 w 631"/>
              <a:gd name="T1" fmla="*/ 0 h 3218"/>
              <a:gd name="T2" fmla="*/ 561 w 631"/>
              <a:gd name="T3" fmla="*/ 1418 h 3218"/>
              <a:gd name="T4" fmla="*/ 421 w 631"/>
              <a:gd name="T5" fmla="*/ 3218 h 3218"/>
            </a:gdLst>
            <a:ahLst/>
            <a:cxnLst>
              <a:cxn ang="0">
                <a:pos x="T0" y="T1"/>
              </a:cxn>
              <a:cxn ang="0">
                <a:pos x="T2" y="T3"/>
              </a:cxn>
              <a:cxn ang="0">
                <a:pos x="T4" y="T5"/>
              </a:cxn>
            </a:cxnLst>
            <a:rect l="0" t="0" r="r" b="b"/>
            <a:pathLst>
              <a:path w="631" h="3218">
                <a:moveTo>
                  <a:pt x="0" y="0"/>
                </a:moveTo>
                <a:cubicBezTo>
                  <a:pt x="93" y="236"/>
                  <a:pt x="491" y="882"/>
                  <a:pt x="561" y="1418"/>
                </a:cubicBezTo>
                <a:cubicBezTo>
                  <a:pt x="631" y="1954"/>
                  <a:pt x="450" y="2843"/>
                  <a:pt x="421" y="3218"/>
                </a:cubicBezTo>
              </a:path>
            </a:pathLst>
          </a:custGeom>
          <a:noFill/>
          <a:ln w="952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solidFill>
                <a:schemeClr val="accent1"/>
              </a:solidFill>
            </a:endParaRPr>
          </a:p>
        </p:txBody>
      </p:sp>
      <p:sp>
        <p:nvSpPr>
          <p:cNvPr id="50203" name="Text Box 1051"/>
          <p:cNvSpPr txBox="1">
            <a:spLocks noChangeArrowheads="1"/>
          </p:cNvSpPr>
          <p:nvPr/>
        </p:nvSpPr>
        <p:spPr bwMode="auto">
          <a:xfrm>
            <a:off x="2903537" y="3000376"/>
            <a:ext cx="514350" cy="481013"/>
          </a:xfrm>
          <a:prstGeom prst="rect">
            <a:avLst/>
          </a:prstGeom>
          <a:ln w="9525">
            <a:solidFill>
              <a:srgbClr val="000000"/>
            </a:solidFill>
            <a:miter lim="800000"/>
            <a:headEnd/>
            <a:tailEnd/>
          </a:ln>
        </p:spPr>
        <p:txBody>
          <a:bodyPr lIns="18000" tIns="0" rIns="18000" bIns="0"/>
          <a:lstStyle/>
          <a:p>
            <a:pPr eaLnBrk="0" hangingPunct="0"/>
            <a:r>
              <a:rPr lang="it-IT" altLang="it-IT" sz="1400" b="1">
                <a:solidFill>
                  <a:schemeClr val="accent1"/>
                </a:solidFill>
              </a:rPr>
              <a:t>18</a:t>
            </a:r>
          </a:p>
          <a:p>
            <a:pPr eaLnBrk="0" hangingPunct="0"/>
            <a:r>
              <a:rPr lang="it-IT" altLang="it-IT" sz="1400" b="1">
                <a:solidFill>
                  <a:schemeClr val="accent1"/>
                </a:solidFill>
              </a:rPr>
              <a:t>mesi</a:t>
            </a:r>
          </a:p>
        </p:txBody>
      </p:sp>
      <p:sp>
        <p:nvSpPr>
          <p:cNvPr id="50204" name="Text Box 1052"/>
          <p:cNvSpPr txBox="1">
            <a:spLocks noChangeArrowheads="1"/>
          </p:cNvSpPr>
          <p:nvPr/>
        </p:nvSpPr>
        <p:spPr bwMode="auto">
          <a:xfrm>
            <a:off x="2178051" y="3000376"/>
            <a:ext cx="515937" cy="481013"/>
          </a:xfrm>
          <a:prstGeom prst="rect">
            <a:avLst/>
          </a:prstGeom>
          <a:ln w="9525">
            <a:solidFill>
              <a:srgbClr val="000000"/>
            </a:solidFill>
            <a:miter lim="800000"/>
            <a:headEnd/>
            <a:tailEnd/>
          </a:ln>
        </p:spPr>
        <p:txBody>
          <a:bodyPr lIns="18000" tIns="0" rIns="18000" bIns="0"/>
          <a:lstStyle/>
          <a:p>
            <a:pPr eaLnBrk="0" hangingPunct="0"/>
            <a:r>
              <a:rPr lang="it-IT" altLang="it-IT" sz="1400" b="1">
                <a:solidFill>
                  <a:schemeClr val="accent1"/>
                </a:solidFill>
              </a:rPr>
              <a:t>12</a:t>
            </a:r>
          </a:p>
          <a:p>
            <a:pPr eaLnBrk="0" hangingPunct="0"/>
            <a:r>
              <a:rPr lang="it-IT" altLang="it-IT" sz="1400" b="1">
                <a:solidFill>
                  <a:schemeClr val="accent1"/>
                </a:solidFill>
              </a:rPr>
              <a:t>mesi</a:t>
            </a:r>
          </a:p>
        </p:txBody>
      </p:sp>
      <p:sp>
        <p:nvSpPr>
          <p:cNvPr id="50205" name="Text Box 1053"/>
          <p:cNvSpPr txBox="1">
            <a:spLocks noChangeArrowheads="1"/>
          </p:cNvSpPr>
          <p:nvPr/>
        </p:nvSpPr>
        <p:spPr bwMode="auto">
          <a:xfrm>
            <a:off x="2730501" y="4743451"/>
            <a:ext cx="1889125" cy="219075"/>
          </a:xfrm>
          <a:prstGeom prst="rect">
            <a:avLst/>
          </a:prstGeom>
          <a:ln w="9525">
            <a:solidFill>
              <a:srgbClr val="000000"/>
            </a:solidFill>
            <a:miter lim="800000"/>
            <a:headEnd/>
            <a:tailEnd/>
          </a:ln>
        </p:spPr>
        <p:txBody>
          <a:bodyPr lIns="18000" tIns="0" rIns="18000" bIns="0"/>
          <a:lstStyle/>
          <a:p>
            <a:pPr eaLnBrk="0" hangingPunct="0"/>
            <a:r>
              <a:rPr lang="it-IT" altLang="it-IT" sz="1400" b="1">
                <a:solidFill>
                  <a:schemeClr val="accent1"/>
                </a:solidFill>
              </a:rPr>
              <a:t>2/4 anni dal deposito  EP</a:t>
            </a:r>
          </a:p>
        </p:txBody>
      </p:sp>
      <p:sp>
        <p:nvSpPr>
          <p:cNvPr id="50206" name="Text Box 1054"/>
          <p:cNvSpPr txBox="1">
            <a:spLocks noChangeArrowheads="1"/>
          </p:cNvSpPr>
          <p:nvPr/>
        </p:nvSpPr>
        <p:spPr bwMode="auto">
          <a:xfrm>
            <a:off x="5478462" y="4365626"/>
            <a:ext cx="858838" cy="188913"/>
          </a:xfrm>
          <a:prstGeom prst="rect">
            <a:avLst/>
          </a:prstGeom>
          <a:solidFill>
            <a:srgbClr val="FFFFFF"/>
          </a:solidFill>
          <a:ln w="9525">
            <a:solidFill>
              <a:srgbClr val="000000"/>
            </a:solidFill>
            <a:miter lim="800000"/>
            <a:headEnd/>
            <a:tailEnd/>
          </a:ln>
        </p:spPr>
        <p:txBody>
          <a:bodyPr lIns="18000" tIns="0" rIns="18000" bIns="0"/>
          <a:lstStyle/>
          <a:p>
            <a:pPr eaLnBrk="0" hangingPunct="0"/>
            <a:r>
              <a:rPr lang="it-IT" altLang="it-IT" sz="1400" b="1">
                <a:solidFill>
                  <a:schemeClr val="accent1"/>
                </a:solidFill>
              </a:rPr>
              <a:t>9 mesi</a:t>
            </a:r>
          </a:p>
        </p:txBody>
      </p:sp>
      <p:sp>
        <p:nvSpPr>
          <p:cNvPr id="50207" name="Text Box 1055"/>
          <p:cNvSpPr txBox="1">
            <a:spLocks noChangeArrowheads="1"/>
          </p:cNvSpPr>
          <p:nvPr/>
        </p:nvSpPr>
        <p:spPr bwMode="auto">
          <a:xfrm>
            <a:off x="6510337" y="4365626"/>
            <a:ext cx="858838" cy="188913"/>
          </a:xfrm>
          <a:prstGeom prst="rect">
            <a:avLst/>
          </a:prstGeom>
          <a:solidFill>
            <a:srgbClr val="FFFFFF"/>
          </a:solidFill>
          <a:ln w="9525">
            <a:solidFill>
              <a:srgbClr val="000000"/>
            </a:solidFill>
            <a:miter lim="800000"/>
            <a:headEnd/>
            <a:tailEnd/>
          </a:ln>
        </p:spPr>
        <p:txBody>
          <a:bodyPr lIns="18000" tIns="0" rIns="18000" bIns="0"/>
          <a:lstStyle/>
          <a:p>
            <a:pPr eaLnBrk="0" hangingPunct="0"/>
            <a:r>
              <a:rPr lang="it-IT" altLang="it-IT" sz="1400" b="1">
                <a:solidFill>
                  <a:schemeClr val="accent1"/>
                </a:solidFill>
                <a:sym typeface="Symbol" panose="05050102010706020507" pitchFamily="18" charset="2"/>
              </a:rPr>
              <a:t></a:t>
            </a:r>
            <a:r>
              <a:rPr lang="it-IT" altLang="it-IT" sz="1400" b="1">
                <a:solidFill>
                  <a:schemeClr val="accent1"/>
                </a:solidFill>
              </a:rPr>
              <a:t> 18 mesi</a:t>
            </a:r>
          </a:p>
        </p:txBody>
      </p:sp>
      <p:sp>
        <p:nvSpPr>
          <p:cNvPr id="50208" name="Line 1056"/>
          <p:cNvSpPr>
            <a:spLocks noChangeShapeType="1"/>
          </p:cNvSpPr>
          <p:nvPr/>
        </p:nvSpPr>
        <p:spPr bwMode="auto">
          <a:xfrm>
            <a:off x="7024688" y="2279650"/>
            <a:ext cx="860425" cy="1588"/>
          </a:xfrm>
          <a:prstGeom prst="line">
            <a:avLst/>
          </a:prstGeom>
          <a:noFill/>
          <a:ln w="9525">
            <a:solidFill>
              <a:schemeClr val="accent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209" name="Freeform 1057"/>
          <p:cNvSpPr>
            <a:spLocks/>
          </p:cNvSpPr>
          <p:nvPr/>
        </p:nvSpPr>
        <p:spPr bwMode="auto">
          <a:xfrm>
            <a:off x="7145338" y="2282826"/>
            <a:ext cx="231775" cy="1616075"/>
          </a:xfrm>
          <a:custGeom>
            <a:avLst/>
            <a:gdLst>
              <a:gd name="T0" fmla="*/ 383 w 383"/>
              <a:gd name="T1" fmla="*/ 0 h 2280"/>
              <a:gd name="T2" fmla="*/ 3 w 383"/>
              <a:gd name="T3" fmla="*/ 760 h 2280"/>
              <a:gd name="T4" fmla="*/ 363 w 383"/>
              <a:gd name="T5" fmla="*/ 2280 h 2280"/>
            </a:gdLst>
            <a:ahLst/>
            <a:cxnLst>
              <a:cxn ang="0">
                <a:pos x="T0" y="T1"/>
              </a:cxn>
              <a:cxn ang="0">
                <a:pos x="T2" y="T3"/>
              </a:cxn>
              <a:cxn ang="0">
                <a:pos x="T4" y="T5"/>
              </a:cxn>
            </a:cxnLst>
            <a:rect l="0" t="0" r="r" b="b"/>
            <a:pathLst>
              <a:path w="383" h="2280">
                <a:moveTo>
                  <a:pt x="383" y="0"/>
                </a:moveTo>
                <a:cubicBezTo>
                  <a:pt x="320" y="127"/>
                  <a:pt x="6" y="380"/>
                  <a:pt x="3" y="760"/>
                </a:cubicBezTo>
                <a:cubicBezTo>
                  <a:pt x="0" y="1140"/>
                  <a:pt x="288" y="1963"/>
                  <a:pt x="363" y="2280"/>
                </a:cubicBezTo>
              </a:path>
            </a:pathLst>
          </a:custGeom>
          <a:noFill/>
          <a:ln w="952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solidFill>
                <a:schemeClr val="accent1"/>
              </a:solidFill>
            </a:endParaRPr>
          </a:p>
        </p:txBody>
      </p:sp>
      <p:sp>
        <p:nvSpPr>
          <p:cNvPr id="50210" name="Text Box 1058"/>
          <p:cNvSpPr txBox="1">
            <a:spLocks noChangeArrowheads="1"/>
          </p:cNvSpPr>
          <p:nvPr/>
        </p:nvSpPr>
        <p:spPr bwMode="auto">
          <a:xfrm>
            <a:off x="7024688" y="3986213"/>
            <a:ext cx="860425" cy="188912"/>
          </a:xfrm>
          <a:prstGeom prst="rect">
            <a:avLst/>
          </a:prstGeom>
          <a:solidFill>
            <a:srgbClr val="FFFFFF"/>
          </a:solidFill>
          <a:ln w="9525">
            <a:solidFill>
              <a:srgbClr val="000000"/>
            </a:solidFill>
            <a:miter lim="800000"/>
            <a:headEnd/>
            <a:tailEnd/>
          </a:ln>
        </p:spPr>
        <p:txBody>
          <a:bodyPr lIns="18000" tIns="0" rIns="18000" bIns="0"/>
          <a:lstStyle/>
          <a:p>
            <a:pPr eaLnBrk="0" hangingPunct="0"/>
            <a:r>
              <a:rPr lang="it-IT" altLang="it-IT" sz="1400" b="1">
                <a:solidFill>
                  <a:schemeClr val="accent1"/>
                </a:solidFill>
                <a:sym typeface="Symbol" panose="05050102010706020507" pitchFamily="18" charset="2"/>
              </a:rPr>
              <a:t></a:t>
            </a:r>
            <a:r>
              <a:rPr lang="it-IT" altLang="it-IT" sz="1400" b="1">
                <a:solidFill>
                  <a:schemeClr val="accent1"/>
                </a:solidFill>
              </a:rPr>
              <a:t>4 mesi</a:t>
            </a:r>
          </a:p>
        </p:txBody>
      </p:sp>
      <p:sp>
        <p:nvSpPr>
          <p:cNvPr id="50211" name="Line 1059"/>
          <p:cNvSpPr>
            <a:spLocks noChangeShapeType="1"/>
          </p:cNvSpPr>
          <p:nvPr/>
        </p:nvSpPr>
        <p:spPr bwMode="auto">
          <a:xfrm>
            <a:off x="7856538" y="2092325"/>
            <a:ext cx="1057275" cy="1588"/>
          </a:xfrm>
          <a:prstGeom prst="line">
            <a:avLst/>
          </a:prstGeom>
          <a:noFill/>
          <a:ln w="9525">
            <a:solidFill>
              <a:schemeClr val="accent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212" name="Freeform 1060"/>
          <p:cNvSpPr>
            <a:spLocks/>
          </p:cNvSpPr>
          <p:nvPr/>
        </p:nvSpPr>
        <p:spPr bwMode="auto">
          <a:xfrm>
            <a:off x="8570913" y="2092325"/>
            <a:ext cx="252413" cy="1741488"/>
          </a:xfrm>
          <a:custGeom>
            <a:avLst/>
            <a:gdLst>
              <a:gd name="T0" fmla="*/ 0 w 417"/>
              <a:gd name="T1" fmla="*/ 0 h 2606"/>
              <a:gd name="T2" fmla="*/ 406 w 417"/>
              <a:gd name="T3" fmla="*/ 1706 h 2606"/>
              <a:gd name="T4" fmla="*/ 66 w 417"/>
              <a:gd name="T5" fmla="*/ 2606 h 2606"/>
            </a:gdLst>
            <a:ahLst/>
            <a:cxnLst>
              <a:cxn ang="0">
                <a:pos x="T0" y="T1"/>
              </a:cxn>
              <a:cxn ang="0">
                <a:pos x="T2" y="T3"/>
              </a:cxn>
              <a:cxn ang="0">
                <a:pos x="T4" y="T5"/>
              </a:cxn>
            </a:cxnLst>
            <a:rect l="0" t="0" r="r" b="b"/>
            <a:pathLst>
              <a:path w="417" h="2606">
                <a:moveTo>
                  <a:pt x="0" y="0"/>
                </a:moveTo>
                <a:cubicBezTo>
                  <a:pt x="68" y="284"/>
                  <a:pt x="395" y="1272"/>
                  <a:pt x="406" y="1706"/>
                </a:cubicBezTo>
                <a:cubicBezTo>
                  <a:pt x="417" y="2140"/>
                  <a:pt x="137" y="2419"/>
                  <a:pt x="66" y="2606"/>
                </a:cubicBezTo>
              </a:path>
            </a:pathLst>
          </a:custGeom>
          <a:noFill/>
          <a:ln w="952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solidFill>
                <a:schemeClr val="accent1"/>
              </a:solidFill>
            </a:endParaRPr>
          </a:p>
        </p:txBody>
      </p:sp>
      <p:sp>
        <p:nvSpPr>
          <p:cNvPr id="50213" name="Text Box 1061"/>
          <p:cNvSpPr txBox="1">
            <a:spLocks noChangeArrowheads="1"/>
          </p:cNvSpPr>
          <p:nvPr/>
        </p:nvSpPr>
        <p:spPr bwMode="auto">
          <a:xfrm>
            <a:off x="7964487" y="3897313"/>
            <a:ext cx="858838" cy="188912"/>
          </a:xfrm>
          <a:prstGeom prst="rect">
            <a:avLst/>
          </a:prstGeom>
          <a:solidFill>
            <a:srgbClr val="FFFFFF"/>
          </a:solidFill>
          <a:ln w="9525">
            <a:solidFill>
              <a:srgbClr val="000000"/>
            </a:solidFill>
            <a:miter lim="800000"/>
            <a:headEnd/>
            <a:tailEnd/>
          </a:ln>
        </p:spPr>
        <p:txBody>
          <a:bodyPr lIns="18000" tIns="0" rIns="18000" bIns="0"/>
          <a:lstStyle/>
          <a:p>
            <a:pPr eaLnBrk="0" hangingPunct="0"/>
            <a:r>
              <a:rPr lang="it-IT" altLang="it-IT" sz="1400" b="1">
                <a:solidFill>
                  <a:schemeClr val="accent1"/>
                </a:solidFill>
                <a:sym typeface="Symbol" panose="05050102010706020507" pitchFamily="18" charset="2"/>
              </a:rPr>
              <a:t></a:t>
            </a:r>
            <a:r>
              <a:rPr lang="it-IT" altLang="it-IT" sz="1400" b="1">
                <a:solidFill>
                  <a:schemeClr val="accent1"/>
                </a:solidFill>
              </a:rPr>
              <a:t> 18 mesi</a:t>
            </a:r>
          </a:p>
        </p:txBody>
      </p:sp>
      <p:sp>
        <p:nvSpPr>
          <p:cNvPr id="50214" name="Line 1062"/>
          <p:cNvSpPr>
            <a:spLocks noChangeShapeType="1"/>
          </p:cNvSpPr>
          <p:nvPr/>
        </p:nvSpPr>
        <p:spPr bwMode="auto">
          <a:xfrm>
            <a:off x="1185862" y="5584825"/>
            <a:ext cx="3606800" cy="1588"/>
          </a:xfrm>
          <a:prstGeom prst="line">
            <a:avLst/>
          </a:prstGeom>
          <a:noFill/>
          <a:ln w="9525">
            <a:solidFill>
              <a:schemeClr val="accent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215" name="Text Box 1063"/>
          <p:cNvSpPr txBox="1">
            <a:spLocks noChangeArrowheads="1"/>
          </p:cNvSpPr>
          <p:nvPr/>
        </p:nvSpPr>
        <p:spPr bwMode="auto">
          <a:xfrm>
            <a:off x="1012826" y="5721351"/>
            <a:ext cx="3779837" cy="841375"/>
          </a:xfrm>
          <a:prstGeom prst="rect">
            <a:avLst/>
          </a:prstGeom>
          <a:solidFill>
            <a:srgbClr val="FFFFFF"/>
          </a:solidFill>
          <a:ln w="12700">
            <a:solidFill>
              <a:schemeClr val="accent1"/>
            </a:solidFill>
            <a:miter lim="800000"/>
            <a:headEnd/>
            <a:tailEnd/>
          </a:ln>
        </p:spPr>
        <p:txBody>
          <a:bodyPr lIns="90000" tIns="90000" rIns="90000" bIns="90000"/>
          <a:lstStyle/>
          <a:p>
            <a:pPr algn="just" eaLnBrk="0" hangingPunct="0"/>
            <a:r>
              <a:rPr lang="it-IT" altLang="it-IT" sz="1600" b="1">
                <a:solidFill>
                  <a:schemeClr val="accent1"/>
                </a:solidFill>
              </a:rPr>
              <a:t>Concessione di un brevetto EP:</a:t>
            </a:r>
          </a:p>
          <a:p>
            <a:pPr algn="just" eaLnBrk="0" hangingPunct="0"/>
            <a:r>
              <a:rPr lang="it-IT" altLang="it-IT" sz="1600" b="1">
                <a:solidFill>
                  <a:schemeClr val="accent1"/>
                </a:solidFill>
              </a:rPr>
              <a:t>3 / 5 anni dal deposito in Italia</a:t>
            </a:r>
          </a:p>
        </p:txBody>
      </p:sp>
      <p:sp>
        <p:nvSpPr>
          <p:cNvPr id="50216" name="Line 1064"/>
          <p:cNvSpPr>
            <a:spLocks noChangeShapeType="1"/>
          </p:cNvSpPr>
          <p:nvPr/>
        </p:nvSpPr>
        <p:spPr bwMode="auto">
          <a:xfrm>
            <a:off x="2387601" y="3514726"/>
            <a:ext cx="1587" cy="1895475"/>
          </a:xfrm>
          <a:prstGeom prst="line">
            <a:avLst/>
          </a:prstGeom>
          <a:noFill/>
          <a:ln w="9525">
            <a:solidFill>
              <a:schemeClr val="accent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solidFill>
                <a:schemeClr val="accent1"/>
              </a:solidFill>
            </a:endParaRPr>
          </a:p>
        </p:txBody>
      </p:sp>
      <p:sp>
        <p:nvSpPr>
          <p:cNvPr id="50217" name="Line 1065"/>
          <p:cNvSpPr>
            <a:spLocks noChangeShapeType="1"/>
          </p:cNvSpPr>
          <p:nvPr/>
        </p:nvSpPr>
        <p:spPr bwMode="auto">
          <a:xfrm>
            <a:off x="1012826" y="5122864"/>
            <a:ext cx="1374775" cy="1587"/>
          </a:xfrm>
          <a:prstGeom prst="line">
            <a:avLst/>
          </a:prstGeom>
          <a:noFill/>
          <a:ln w="9525">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solidFill>
                <a:schemeClr val="accent1"/>
              </a:solidFill>
            </a:endParaRPr>
          </a:p>
        </p:txBody>
      </p:sp>
      <p:sp>
        <p:nvSpPr>
          <p:cNvPr id="50218" name="Line 1066"/>
          <p:cNvSpPr>
            <a:spLocks noChangeShapeType="1"/>
          </p:cNvSpPr>
          <p:nvPr/>
        </p:nvSpPr>
        <p:spPr bwMode="auto">
          <a:xfrm>
            <a:off x="2387600" y="5122864"/>
            <a:ext cx="2576512" cy="1587"/>
          </a:xfrm>
          <a:prstGeom prst="line">
            <a:avLst/>
          </a:prstGeom>
          <a:noFill/>
          <a:ln w="9525">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solidFill>
                <a:schemeClr val="accent1"/>
              </a:solidFill>
            </a:endParaRPr>
          </a:p>
        </p:txBody>
      </p:sp>
      <p:sp>
        <p:nvSpPr>
          <p:cNvPr id="50219" name="Line 1067"/>
          <p:cNvSpPr>
            <a:spLocks noChangeShapeType="1"/>
          </p:cNvSpPr>
          <p:nvPr/>
        </p:nvSpPr>
        <p:spPr bwMode="auto">
          <a:xfrm>
            <a:off x="4964112" y="5122864"/>
            <a:ext cx="3949700" cy="1587"/>
          </a:xfrm>
          <a:prstGeom prst="line">
            <a:avLst/>
          </a:prstGeom>
          <a:noFill/>
          <a:ln w="9525">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solidFill>
                <a:schemeClr val="accent1"/>
              </a:solidFill>
            </a:endParaRPr>
          </a:p>
        </p:txBody>
      </p:sp>
      <p:sp>
        <p:nvSpPr>
          <p:cNvPr id="50220" name="Text Box 1068"/>
          <p:cNvSpPr txBox="1">
            <a:spLocks noChangeArrowheads="1"/>
          </p:cNvSpPr>
          <p:nvPr/>
        </p:nvSpPr>
        <p:spPr bwMode="auto">
          <a:xfrm>
            <a:off x="5994400" y="4743451"/>
            <a:ext cx="2233612" cy="379413"/>
          </a:xfrm>
          <a:prstGeom prst="rect">
            <a:avLst/>
          </a:prstGeom>
          <a:solidFill>
            <a:srgbClr val="FFFFFF"/>
          </a:solidFill>
          <a:ln w="9525">
            <a:solidFill>
              <a:srgbClr val="000000"/>
            </a:solidFill>
            <a:miter lim="800000"/>
            <a:headEnd/>
            <a:tailEnd/>
          </a:ln>
        </p:spPr>
        <p:txBody>
          <a:bodyPr lIns="18000" tIns="0" rIns="18000" bIns="0"/>
          <a:lstStyle/>
          <a:p>
            <a:pPr eaLnBrk="0" hangingPunct="0"/>
            <a:r>
              <a:rPr lang="it-IT" altLang="it-IT" sz="1400" b="1">
                <a:solidFill>
                  <a:schemeClr val="accent1"/>
                </a:solidFill>
                <a:sym typeface="Symbol" panose="05050102010706020507" pitchFamily="18" charset="2"/>
              </a:rPr>
              <a:t></a:t>
            </a:r>
            <a:r>
              <a:rPr lang="it-IT" altLang="it-IT" sz="1400" b="1">
                <a:solidFill>
                  <a:schemeClr val="accent1"/>
                </a:solidFill>
              </a:rPr>
              <a:t> 4 anni dalla concessione  EP</a:t>
            </a:r>
          </a:p>
        </p:txBody>
      </p:sp>
      <p:sp>
        <p:nvSpPr>
          <p:cNvPr id="50221" name="Text Box 1069"/>
          <p:cNvSpPr txBox="1">
            <a:spLocks noChangeArrowheads="1"/>
          </p:cNvSpPr>
          <p:nvPr/>
        </p:nvSpPr>
        <p:spPr bwMode="auto">
          <a:xfrm>
            <a:off x="5135562" y="5721351"/>
            <a:ext cx="3778250" cy="841375"/>
          </a:xfrm>
          <a:prstGeom prst="rect">
            <a:avLst/>
          </a:prstGeom>
          <a:solidFill>
            <a:srgbClr val="FFFFFF"/>
          </a:solidFill>
          <a:ln w="12700">
            <a:solidFill>
              <a:schemeClr val="accent1"/>
            </a:solidFill>
            <a:miter lim="800000"/>
            <a:headEnd/>
            <a:tailEnd/>
          </a:ln>
        </p:spPr>
        <p:txBody>
          <a:bodyPr lIns="90000" tIns="90000" rIns="90000" bIns="90000"/>
          <a:lstStyle/>
          <a:p>
            <a:pPr algn="just" eaLnBrk="0" hangingPunct="0"/>
            <a:r>
              <a:rPr lang="it-IT" altLang="it-IT" sz="1600" b="1">
                <a:solidFill>
                  <a:schemeClr val="accent1"/>
                </a:solidFill>
              </a:rPr>
              <a:t>Sentenza definitiva per un brevetto EP:</a:t>
            </a:r>
          </a:p>
          <a:p>
            <a:pPr algn="just" eaLnBrk="0" hangingPunct="0"/>
            <a:r>
              <a:rPr lang="it-IT" altLang="it-IT" sz="1600" b="1">
                <a:solidFill>
                  <a:schemeClr val="accent1"/>
                </a:solidFill>
              </a:rPr>
              <a:t>7 / 9 anni dal deposito in Italia</a:t>
            </a:r>
          </a:p>
        </p:txBody>
      </p:sp>
      <p:sp>
        <p:nvSpPr>
          <p:cNvPr id="50222" name="Text Box 1070"/>
          <p:cNvSpPr txBox="1">
            <a:spLocks noChangeArrowheads="1"/>
          </p:cNvSpPr>
          <p:nvPr/>
        </p:nvSpPr>
        <p:spPr bwMode="auto">
          <a:xfrm>
            <a:off x="1185862" y="4743451"/>
            <a:ext cx="858838" cy="219075"/>
          </a:xfrm>
          <a:prstGeom prst="rect">
            <a:avLst/>
          </a:prstGeom>
          <a:ln w="9525">
            <a:solidFill>
              <a:srgbClr val="000000"/>
            </a:solidFill>
            <a:miter lim="800000"/>
            <a:headEnd/>
            <a:tailEnd/>
          </a:ln>
        </p:spPr>
        <p:txBody>
          <a:bodyPr lIns="18000" tIns="0" rIns="18000" bIns="0"/>
          <a:lstStyle/>
          <a:p>
            <a:pPr eaLnBrk="0" hangingPunct="0"/>
            <a:r>
              <a:rPr lang="it-IT" altLang="it-IT" sz="1400" b="1">
                <a:solidFill>
                  <a:schemeClr val="accent1"/>
                </a:solidFill>
              </a:rPr>
              <a:t>1 anno </a:t>
            </a:r>
          </a:p>
        </p:txBody>
      </p:sp>
      <p:sp>
        <p:nvSpPr>
          <p:cNvPr id="50223" name="Line 1071"/>
          <p:cNvSpPr>
            <a:spLocks noChangeShapeType="1"/>
          </p:cNvSpPr>
          <p:nvPr/>
        </p:nvSpPr>
        <p:spPr bwMode="auto">
          <a:xfrm>
            <a:off x="5135562" y="5584825"/>
            <a:ext cx="3608388" cy="1588"/>
          </a:xfrm>
          <a:prstGeom prst="line">
            <a:avLst/>
          </a:prstGeom>
          <a:noFill/>
          <a:ln w="9525">
            <a:solidFill>
              <a:schemeClr val="accent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0224" name="Text Box 1072"/>
          <p:cNvSpPr txBox="1">
            <a:spLocks noChangeArrowheads="1"/>
          </p:cNvSpPr>
          <p:nvPr/>
        </p:nvSpPr>
        <p:spPr bwMode="auto">
          <a:xfrm>
            <a:off x="3700463" y="1793876"/>
            <a:ext cx="1203325" cy="379413"/>
          </a:xfrm>
          <a:prstGeom prst="rect">
            <a:avLst/>
          </a:prstGeom>
          <a:noFill/>
          <a:ln w="19050">
            <a:solidFill>
              <a:schemeClr val="accent1"/>
            </a:solidFill>
            <a:miter lim="800000"/>
            <a:headEnd/>
            <a:tailEnd/>
          </a:ln>
          <a:extLst>
            <a:ext uri="{909E8E84-426E-40DD-AFC4-6F175D3DCCD1}">
              <a14:hiddenFill xmlns:a14="http://schemas.microsoft.com/office/drawing/2010/main">
                <a:solidFill>
                  <a:schemeClr val="bg1"/>
                </a:solidFill>
              </a14:hiddenFill>
            </a:ext>
          </a:extLst>
        </p:spPr>
        <p:txBody>
          <a:bodyPr/>
          <a:lstStyle/>
          <a:p>
            <a:pPr algn="ctr" eaLnBrk="0" hangingPunct="0"/>
            <a:r>
              <a:rPr lang="it-IT" altLang="it-IT" sz="1600" b="1">
                <a:solidFill>
                  <a:schemeClr val="accent1"/>
                </a:solidFill>
              </a:rPr>
              <a:t>A.115</a:t>
            </a:r>
          </a:p>
        </p:txBody>
      </p:sp>
      <p:sp>
        <p:nvSpPr>
          <p:cNvPr id="50225" name="Line 1073"/>
          <p:cNvSpPr>
            <a:spLocks noChangeShapeType="1"/>
          </p:cNvSpPr>
          <p:nvPr/>
        </p:nvSpPr>
        <p:spPr bwMode="auto">
          <a:xfrm>
            <a:off x="4286250" y="2174876"/>
            <a:ext cx="0" cy="746125"/>
          </a:xfrm>
          <a:prstGeom prst="line">
            <a:avLst/>
          </a:prstGeom>
          <a:noFill/>
          <a:ln w="19050">
            <a:solidFill>
              <a:schemeClr val="accent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solidFill>
                <a:schemeClr val="accent1"/>
              </a:solidFill>
            </a:endParaRPr>
          </a:p>
        </p:txBody>
      </p:sp>
      <p:sp>
        <p:nvSpPr>
          <p:cNvPr id="50226" name="Rectangle 1074"/>
          <p:cNvSpPr>
            <a:spLocks noGrp="1" noChangeArrowheads="1"/>
          </p:cNvSpPr>
          <p:nvPr>
            <p:ph type="title" idx="4294967295"/>
          </p:nvPr>
        </p:nvSpPr>
        <p:spPr>
          <a:xfrm>
            <a:off x="1065212" y="304800"/>
            <a:ext cx="7772400" cy="381000"/>
          </a:xfrm>
          <a:prstGeom prst="rect">
            <a:avLst/>
          </a:prstGeom>
          <a:ln>
            <a:solidFill>
              <a:schemeClr val="accent1"/>
            </a:solidFill>
          </a:ln>
        </p:spPr>
        <p:txBody>
          <a:bodyPr/>
          <a:lstStyle/>
          <a:p>
            <a:r>
              <a:rPr lang="it-IT" altLang="it-IT" sz="2000">
                <a:solidFill>
                  <a:schemeClr val="accent1"/>
                </a:solidFill>
              </a:rPr>
              <a:t>Procedura EP</a:t>
            </a:r>
          </a:p>
        </p:txBody>
      </p:sp>
    </p:spTree>
    <p:extLst>
      <p:ext uri="{BB962C8B-B14F-4D97-AF65-F5344CB8AC3E}">
        <p14:creationId xmlns:p14="http://schemas.microsoft.com/office/powerpoint/2010/main" val="16484410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02" name="Oval 1026"/>
          <p:cNvSpPr>
            <a:spLocks noChangeArrowheads="1"/>
          </p:cNvSpPr>
          <p:nvPr/>
        </p:nvSpPr>
        <p:spPr bwMode="auto">
          <a:xfrm>
            <a:off x="1128712" y="4446316"/>
            <a:ext cx="2565400" cy="565697"/>
          </a:xfrm>
          <a:prstGeom prst="ellipse">
            <a:avLst/>
          </a:prstGeom>
          <a:ln w="31750">
            <a:solidFill>
              <a:schemeClr val="hlink"/>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it-IT"/>
          </a:p>
        </p:txBody>
      </p:sp>
      <p:sp useBgFill="1">
        <p:nvSpPr>
          <p:cNvPr id="51203" name="Oval 1027"/>
          <p:cNvSpPr>
            <a:spLocks noChangeArrowheads="1"/>
          </p:cNvSpPr>
          <p:nvPr/>
        </p:nvSpPr>
        <p:spPr bwMode="auto">
          <a:xfrm>
            <a:off x="3487737" y="3038203"/>
            <a:ext cx="882650" cy="565697"/>
          </a:xfrm>
          <a:prstGeom prst="ellipse">
            <a:avLst/>
          </a:prstGeom>
          <a:ln w="31750">
            <a:solidFill>
              <a:schemeClr val="hlink"/>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it-IT"/>
          </a:p>
        </p:txBody>
      </p:sp>
      <p:sp>
        <p:nvSpPr>
          <p:cNvPr id="51204" name="Line 1028"/>
          <p:cNvSpPr>
            <a:spLocks noChangeShapeType="1"/>
          </p:cNvSpPr>
          <p:nvPr/>
        </p:nvSpPr>
        <p:spPr bwMode="auto">
          <a:xfrm flipV="1">
            <a:off x="669926" y="2497138"/>
            <a:ext cx="8904287" cy="0"/>
          </a:xfrm>
          <a:prstGeom prst="line">
            <a:avLst/>
          </a:prstGeom>
          <a:noFill/>
          <a:ln w="31750">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51205" name="Line 1029"/>
          <p:cNvSpPr>
            <a:spLocks noChangeShapeType="1"/>
          </p:cNvSpPr>
          <p:nvPr/>
        </p:nvSpPr>
        <p:spPr bwMode="auto">
          <a:xfrm>
            <a:off x="1012825" y="1741488"/>
            <a:ext cx="0" cy="3733800"/>
          </a:xfrm>
          <a:prstGeom prst="line">
            <a:avLst/>
          </a:prstGeom>
          <a:noFill/>
          <a:ln w="19050">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it-IT"/>
          </a:p>
        </p:txBody>
      </p:sp>
      <p:sp>
        <p:nvSpPr>
          <p:cNvPr id="51206" name="Line 1030"/>
          <p:cNvSpPr>
            <a:spLocks noChangeShapeType="1"/>
          </p:cNvSpPr>
          <p:nvPr/>
        </p:nvSpPr>
        <p:spPr bwMode="auto">
          <a:xfrm>
            <a:off x="2387600" y="1550988"/>
            <a:ext cx="0" cy="1325562"/>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51207" name="Line 1031"/>
          <p:cNvSpPr>
            <a:spLocks noChangeShapeType="1"/>
          </p:cNvSpPr>
          <p:nvPr/>
        </p:nvSpPr>
        <p:spPr bwMode="auto">
          <a:xfrm>
            <a:off x="3074987" y="2119314"/>
            <a:ext cx="0" cy="777875"/>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51208" name="Line 1032"/>
          <p:cNvSpPr>
            <a:spLocks noChangeShapeType="1"/>
          </p:cNvSpPr>
          <p:nvPr/>
        </p:nvSpPr>
        <p:spPr bwMode="auto">
          <a:xfrm>
            <a:off x="5307012" y="1549400"/>
            <a:ext cx="0" cy="4167188"/>
          </a:xfrm>
          <a:prstGeom prst="line">
            <a:avLst/>
          </a:prstGeom>
          <a:noFill/>
          <a:ln w="9525">
            <a:solidFill>
              <a:srgbClr val="000000"/>
            </a:solidFill>
            <a:round/>
            <a:headEnd/>
            <a:tailEnd type="oval" w="lg" len="lg"/>
          </a:ln>
          <a:extLst>
            <a:ext uri="{909E8E84-426E-40DD-AFC4-6F175D3DCCD1}">
              <a14:hiddenFill xmlns:a14="http://schemas.microsoft.com/office/drawing/2010/main">
                <a:noFill/>
              </a14:hiddenFill>
            </a:ext>
          </a:extLst>
        </p:spPr>
        <p:txBody>
          <a:bodyPr/>
          <a:lstStyle/>
          <a:p>
            <a:endParaRPr lang="it-IT"/>
          </a:p>
        </p:txBody>
      </p:sp>
      <p:sp>
        <p:nvSpPr>
          <p:cNvPr id="51209" name="Text Box 1033"/>
          <p:cNvSpPr txBox="1">
            <a:spLocks noChangeArrowheads="1"/>
          </p:cNvSpPr>
          <p:nvPr/>
        </p:nvSpPr>
        <p:spPr bwMode="auto">
          <a:xfrm>
            <a:off x="693738" y="1182689"/>
            <a:ext cx="1031875" cy="687387"/>
          </a:xfrm>
          <a:prstGeom prst="rect">
            <a:avLst/>
          </a:prstGeom>
          <a:solidFill>
            <a:srgbClr val="FFFFFF"/>
          </a:solidFill>
          <a:ln w="19050">
            <a:solidFill>
              <a:schemeClr val="tx1"/>
            </a:solidFill>
            <a:miter lim="800000"/>
            <a:headEnd/>
            <a:tailEnd/>
          </a:ln>
        </p:spPr>
        <p:txBody>
          <a:bodyPr/>
          <a:lstStyle/>
          <a:p>
            <a:pPr algn="ctr" eaLnBrk="0" hangingPunct="0"/>
            <a:r>
              <a:rPr lang="it-IT" altLang="it-IT" sz="1600" b="1"/>
              <a:t>Deposito IT</a:t>
            </a:r>
          </a:p>
        </p:txBody>
      </p:sp>
      <p:sp>
        <p:nvSpPr>
          <p:cNvPr id="51210" name="Text Box 1034"/>
          <p:cNvSpPr txBox="1">
            <a:spLocks noChangeArrowheads="1"/>
          </p:cNvSpPr>
          <p:nvPr/>
        </p:nvSpPr>
        <p:spPr bwMode="auto">
          <a:xfrm>
            <a:off x="1931988" y="1171576"/>
            <a:ext cx="1546225" cy="379413"/>
          </a:xfrm>
          <a:prstGeom prst="rect">
            <a:avLst/>
          </a:prstGeom>
          <a:solidFill>
            <a:srgbClr val="FFFF99"/>
          </a:solidFill>
          <a:ln w="9525">
            <a:solidFill>
              <a:srgbClr val="000000"/>
            </a:solidFill>
            <a:miter lim="800000"/>
            <a:headEnd/>
            <a:tailEnd/>
          </a:ln>
        </p:spPr>
        <p:txBody>
          <a:bodyPr/>
          <a:lstStyle/>
          <a:p>
            <a:pPr algn="just" eaLnBrk="0" hangingPunct="0"/>
            <a:r>
              <a:rPr lang="it-IT" altLang="it-IT" sz="1600" b="1"/>
              <a:t>Deposito PCT</a:t>
            </a:r>
          </a:p>
        </p:txBody>
      </p:sp>
      <p:sp>
        <p:nvSpPr>
          <p:cNvPr id="51211" name="Text Box 1035"/>
          <p:cNvSpPr txBox="1">
            <a:spLocks noChangeArrowheads="1"/>
          </p:cNvSpPr>
          <p:nvPr/>
        </p:nvSpPr>
        <p:spPr bwMode="auto">
          <a:xfrm>
            <a:off x="2474912" y="1593851"/>
            <a:ext cx="1371600" cy="525463"/>
          </a:xfrm>
          <a:prstGeom prst="rect">
            <a:avLst/>
          </a:prstGeom>
          <a:solidFill>
            <a:srgbClr val="FFFFCC"/>
          </a:solidFill>
          <a:ln w="9525">
            <a:solidFill>
              <a:srgbClr val="000000"/>
            </a:solidFill>
            <a:miter lim="800000"/>
            <a:headEnd/>
            <a:tailEnd/>
          </a:ln>
        </p:spPr>
        <p:txBody>
          <a:bodyPr lIns="72000" rIns="72000"/>
          <a:lstStyle/>
          <a:p>
            <a:pPr algn="ctr" eaLnBrk="0" hangingPunct="0"/>
            <a:r>
              <a:rPr lang="it-IT" altLang="it-IT" sz="1400" b="1"/>
              <a:t>Pubblicazione + SR</a:t>
            </a:r>
          </a:p>
        </p:txBody>
      </p:sp>
      <p:sp>
        <p:nvSpPr>
          <p:cNvPr id="51212" name="Text Box 1036"/>
          <p:cNvSpPr txBox="1">
            <a:spLocks noChangeArrowheads="1"/>
          </p:cNvSpPr>
          <p:nvPr/>
        </p:nvSpPr>
        <p:spPr bwMode="auto">
          <a:xfrm>
            <a:off x="4189413" y="1171576"/>
            <a:ext cx="1890713" cy="379413"/>
          </a:xfrm>
          <a:prstGeom prst="rect">
            <a:avLst/>
          </a:prstGeom>
          <a:solidFill>
            <a:srgbClr val="FFFF99"/>
          </a:solidFill>
          <a:ln w="9525">
            <a:solidFill>
              <a:srgbClr val="000000"/>
            </a:solidFill>
            <a:miter lim="800000"/>
            <a:headEnd/>
            <a:tailEnd/>
          </a:ln>
        </p:spPr>
        <p:txBody>
          <a:bodyPr/>
          <a:lstStyle/>
          <a:p>
            <a:pPr algn="ctr" eaLnBrk="0" hangingPunct="0"/>
            <a:r>
              <a:rPr lang="it-IT" altLang="it-IT" sz="1600" b="1"/>
              <a:t>Concessione EP</a:t>
            </a:r>
          </a:p>
        </p:txBody>
      </p:sp>
      <p:sp>
        <p:nvSpPr>
          <p:cNvPr id="51213" name="Line 1037"/>
          <p:cNvSpPr>
            <a:spLocks noChangeShapeType="1"/>
          </p:cNvSpPr>
          <p:nvPr/>
        </p:nvSpPr>
        <p:spPr bwMode="auto">
          <a:xfrm>
            <a:off x="5994400" y="1928814"/>
            <a:ext cx="0" cy="1138237"/>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it-IT"/>
          </a:p>
        </p:txBody>
      </p:sp>
      <p:sp>
        <p:nvSpPr>
          <p:cNvPr id="51214" name="Text Box 1038"/>
          <p:cNvSpPr txBox="1">
            <a:spLocks noChangeArrowheads="1"/>
          </p:cNvSpPr>
          <p:nvPr/>
        </p:nvSpPr>
        <p:spPr bwMode="auto">
          <a:xfrm>
            <a:off x="5408613" y="3067051"/>
            <a:ext cx="1444625" cy="377825"/>
          </a:xfrm>
          <a:prstGeom prst="rect">
            <a:avLst/>
          </a:prstGeom>
          <a:solidFill>
            <a:srgbClr val="FFFFCC"/>
          </a:solidFill>
          <a:ln w="9525">
            <a:solidFill>
              <a:srgbClr val="000000"/>
            </a:solidFill>
            <a:miter lim="800000"/>
            <a:headEnd/>
            <a:tailEnd/>
          </a:ln>
        </p:spPr>
        <p:txBody>
          <a:bodyPr/>
          <a:lstStyle/>
          <a:p>
            <a:pPr algn="ctr" eaLnBrk="0" hangingPunct="0"/>
            <a:r>
              <a:rPr lang="it-IT" altLang="it-IT" sz="1600" b="1"/>
              <a:t>Opposizione</a:t>
            </a:r>
          </a:p>
        </p:txBody>
      </p:sp>
      <p:sp>
        <p:nvSpPr>
          <p:cNvPr id="51215" name="Line 1039"/>
          <p:cNvSpPr>
            <a:spLocks noChangeShapeType="1"/>
          </p:cNvSpPr>
          <p:nvPr/>
        </p:nvSpPr>
        <p:spPr bwMode="auto">
          <a:xfrm>
            <a:off x="8054975" y="1928814"/>
            <a:ext cx="0" cy="1138237"/>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it-IT"/>
          </a:p>
        </p:txBody>
      </p:sp>
      <p:sp>
        <p:nvSpPr>
          <p:cNvPr id="51216" name="Text Box 1040"/>
          <p:cNvSpPr txBox="1">
            <a:spLocks noChangeArrowheads="1"/>
          </p:cNvSpPr>
          <p:nvPr/>
        </p:nvSpPr>
        <p:spPr bwMode="auto">
          <a:xfrm>
            <a:off x="7539038" y="3067051"/>
            <a:ext cx="1031875" cy="377825"/>
          </a:xfrm>
          <a:prstGeom prst="rect">
            <a:avLst/>
          </a:prstGeom>
          <a:solidFill>
            <a:srgbClr val="FFFFCC"/>
          </a:solidFill>
          <a:ln w="9525">
            <a:solidFill>
              <a:srgbClr val="000000"/>
            </a:solidFill>
            <a:miter lim="800000"/>
            <a:headEnd/>
            <a:tailEnd/>
          </a:ln>
        </p:spPr>
        <p:txBody>
          <a:bodyPr/>
          <a:lstStyle/>
          <a:p>
            <a:pPr algn="ctr" eaLnBrk="0" hangingPunct="0"/>
            <a:r>
              <a:rPr lang="it-IT" altLang="it-IT" sz="1600" b="1"/>
              <a:t>Appello</a:t>
            </a:r>
          </a:p>
          <a:p>
            <a:pPr algn="ctr" eaLnBrk="0" hangingPunct="0"/>
            <a:endParaRPr lang="it-IT" altLang="it-IT" sz="1600" b="1"/>
          </a:p>
        </p:txBody>
      </p:sp>
      <p:sp>
        <p:nvSpPr>
          <p:cNvPr id="51217" name="Line 1041"/>
          <p:cNvSpPr>
            <a:spLocks noChangeShapeType="1"/>
          </p:cNvSpPr>
          <p:nvPr/>
        </p:nvSpPr>
        <p:spPr bwMode="auto">
          <a:xfrm>
            <a:off x="7369175" y="1928814"/>
            <a:ext cx="0" cy="947737"/>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51218" name="Text Box 1042"/>
          <p:cNvSpPr txBox="1">
            <a:spLocks noChangeArrowheads="1"/>
          </p:cNvSpPr>
          <p:nvPr/>
        </p:nvSpPr>
        <p:spPr bwMode="auto">
          <a:xfrm>
            <a:off x="6399212" y="1171575"/>
            <a:ext cx="1447800" cy="757238"/>
          </a:xfrm>
          <a:prstGeom prst="rect">
            <a:avLst/>
          </a:prstGeom>
          <a:solidFill>
            <a:srgbClr val="FFFF99"/>
          </a:solidFill>
          <a:ln w="9525">
            <a:solidFill>
              <a:srgbClr val="000000"/>
            </a:solidFill>
            <a:miter lim="800000"/>
            <a:headEnd/>
            <a:tailEnd/>
          </a:ln>
        </p:spPr>
        <p:txBody>
          <a:bodyPr/>
          <a:lstStyle/>
          <a:p>
            <a:pPr algn="ctr" eaLnBrk="0" hangingPunct="0"/>
            <a:r>
              <a:rPr lang="it-IT" altLang="it-IT" sz="1600" b="1"/>
              <a:t>Risultato Opposizione</a:t>
            </a:r>
          </a:p>
        </p:txBody>
      </p:sp>
      <p:sp>
        <p:nvSpPr>
          <p:cNvPr id="51219" name="Line 1043"/>
          <p:cNvSpPr>
            <a:spLocks noChangeShapeType="1"/>
          </p:cNvSpPr>
          <p:nvPr/>
        </p:nvSpPr>
        <p:spPr bwMode="auto">
          <a:xfrm>
            <a:off x="8913812" y="1741488"/>
            <a:ext cx="0" cy="3695700"/>
          </a:xfrm>
          <a:prstGeom prst="line">
            <a:avLst/>
          </a:prstGeom>
          <a:noFill/>
          <a:ln w="19050">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it-IT"/>
          </a:p>
        </p:txBody>
      </p:sp>
      <p:sp>
        <p:nvSpPr>
          <p:cNvPr id="51220" name="Text Box 1044"/>
          <p:cNvSpPr txBox="1">
            <a:spLocks noChangeArrowheads="1"/>
          </p:cNvSpPr>
          <p:nvPr/>
        </p:nvSpPr>
        <p:spPr bwMode="auto">
          <a:xfrm>
            <a:off x="8228012" y="982664"/>
            <a:ext cx="1201738" cy="758825"/>
          </a:xfrm>
          <a:prstGeom prst="rect">
            <a:avLst/>
          </a:prstGeom>
          <a:solidFill>
            <a:srgbClr val="FFFFFF"/>
          </a:solidFill>
          <a:ln w="19050">
            <a:solidFill>
              <a:schemeClr val="tx1"/>
            </a:solidFill>
            <a:miter lim="800000"/>
            <a:headEnd/>
            <a:tailEnd/>
          </a:ln>
        </p:spPr>
        <p:txBody>
          <a:bodyPr/>
          <a:lstStyle/>
          <a:p>
            <a:pPr algn="ctr" eaLnBrk="0" hangingPunct="0"/>
            <a:r>
              <a:rPr lang="it-IT" altLang="it-IT" sz="1600" b="1"/>
              <a:t>Risultato Appello</a:t>
            </a:r>
          </a:p>
        </p:txBody>
      </p:sp>
      <p:sp>
        <p:nvSpPr>
          <p:cNvPr id="51221" name="Line 1045"/>
          <p:cNvSpPr>
            <a:spLocks noChangeShapeType="1"/>
          </p:cNvSpPr>
          <p:nvPr/>
        </p:nvSpPr>
        <p:spPr bwMode="auto">
          <a:xfrm>
            <a:off x="1012826" y="2119313"/>
            <a:ext cx="1374775" cy="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51222" name="Line 1046"/>
          <p:cNvSpPr>
            <a:spLocks noChangeShapeType="1"/>
          </p:cNvSpPr>
          <p:nvPr/>
        </p:nvSpPr>
        <p:spPr bwMode="auto">
          <a:xfrm>
            <a:off x="1012825" y="2308225"/>
            <a:ext cx="2062162" cy="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51223" name="Line 1047"/>
          <p:cNvSpPr>
            <a:spLocks noChangeShapeType="1"/>
          </p:cNvSpPr>
          <p:nvPr/>
        </p:nvSpPr>
        <p:spPr bwMode="auto">
          <a:xfrm>
            <a:off x="3933826" y="2687638"/>
            <a:ext cx="1373187" cy="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useBgFill="1">
        <p:nvSpPr>
          <p:cNvPr id="51224" name="Text Box 1048"/>
          <p:cNvSpPr txBox="1">
            <a:spLocks noChangeArrowheads="1"/>
          </p:cNvSpPr>
          <p:nvPr/>
        </p:nvSpPr>
        <p:spPr bwMode="auto">
          <a:xfrm>
            <a:off x="2903537" y="3067051"/>
            <a:ext cx="514350" cy="5683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18</a:t>
            </a:r>
          </a:p>
          <a:p>
            <a:pPr eaLnBrk="0" hangingPunct="0"/>
            <a:r>
              <a:rPr lang="it-IT" altLang="it-IT" sz="1400" b="1"/>
              <a:t>mesi</a:t>
            </a:r>
          </a:p>
        </p:txBody>
      </p:sp>
      <p:sp useBgFill="1">
        <p:nvSpPr>
          <p:cNvPr id="51225" name="Text Box 1049"/>
          <p:cNvSpPr txBox="1">
            <a:spLocks noChangeArrowheads="1"/>
          </p:cNvSpPr>
          <p:nvPr/>
        </p:nvSpPr>
        <p:spPr bwMode="auto">
          <a:xfrm>
            <a:off x="2214562" y="3067051"/>
            <a:ext cx="515938" cy="5683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12</a:t>
            </a:r>
          </a:p>
          <a:p>
            <a:pPr eaLnBrk="0" hangingPunct="0"/>
            <a:r>
              <a:rPr lang="it-IT" altLang="it-IT" sz="1400" b="1"/>
              <a:t>mesi</a:t>
            </a:r>
          </a:p>
        </p:txBody>
      </p:sp>
      <p:sp useBgFill="1">
        <p:nvSpPr>
          <p:cNvPr id="51226" name="Text Box 1050"/>
          <p:cNvSpPr txBox="1">
            <a:spLocks noChangeArrowheads="1"/>
          </p:cNvSpPr>
          <p:nvPr/>
        </p:nvSpPr>
        <p:spPr bwMode="auto">
          <a:xfrm>
            <a:off x="1452563" y="4597401"/>
            <a:ext cx="2062163" cy="2714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30 mesi dal deposito in IT</a:t>
            </a:r>
          </a:p>
        </p:txBody>
      </p:sp>
      <p:sp useBgFill="1">
        <p:nvSpPr>
          <p:cNvPr id="51227" name="Text Box 1051"/>
          <p:cNvSpPr txBox="1">
            <a:spLocks noChangeArrowheads="1"/>
          </p:cNvSpPr>
          <p:nvPr/>
        </p:nvSpPr>
        <p:spPr bwMode="auto">
          <a:xfrm>
            <a:off x="4189413" y="3822701"/>
            <a:ext cx="1020763" cy="2714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sym typeface="Symbol" panose="05050102010706020507" pitchFamily="18" charset="2"/>
              </a:rPr>
              <a:t></a:t>
            </a:r>
            <a:r>
              <a:rPr lang="it-IT" altLang="it-IT" sz="1400" b="1"/>
              <a:t>24/30 mesi</a:t>
            </a:r>
          </a:p>
        </p:txBody>
      </p:sp>
      <p:sp>
        <p:nvSpPr>
          <p:cNvPr id="51228" name="Line 1052"/>
          <p:cNvSpPr>
            <a:spLocks noChangeShapeType="1"/>
          </p:cNvSpPr>
          <p:nvPr/>
        </p:nvSpPr>
        <p:spPr bwMode="auto">
          <a:xfrm>
            <a:off x="1185862" y="5557838"/>
            <a:ext cx="3949700" cy="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51229" name="Text Box 1053"/>
          <p:cNvSpPr txBox="1">
            <a:spLocks noChangeArrowheads="1"/>
          </p:cNvSpPr>
          <p:nvPr/>
        </p:nvSpPr>
        <p:spPr bwMode="auto">
          <a:xfrm>
            <a:off x="841376" y="5749926"/>
            <a:ext cx="4294187" cy="733425"/>
          </a:xfrm>
          <a:prstGeom prst="rect">
            <a:avLst/>
          </a:prstGeom>
          <a:solidFill>
            <a:srgbClr val="FFFFFF"/>
          </a:solidFill>
          <a:ln w="12700">
            <a:solidFill>
              <a:srgbClr val="000000"/>
            </a:solidFill>
            <a:miter lim="800000"/>
            <a:headEnd/>
            <a:tailEnd/>
          </a:ln>
        </p:spPr>
        <p:txBody>
          <a:bodyPr lIns="90000" tIns="90000" rIns="90000" bIns="90000"/>
          <a:lstStyle/>
          <a:p>
            <a:pPr algn="just" eaLnBrk="0" hangingPunct="0"/>
            <a:r>
              <a:rPr lang="it-IT" altLang="it-IT" sz="1600" b="1"/>
              <a:t>Concessione di un brevetto WO - EP:</a:t>
            </a:r>
          </a:p>
          <a:p>
            <a:pPr algn="just" eaLnBrk="0" hangingPunct="0"/>
            <a:r>
              <a:rPr lang="it-IT" altLang="it-IT" sz="1600" b="1"/>
              <a:t>4 / 5 anni dal deposito in Italia</a:t>
            </a:r>
          </a:p>
        </p:txBody>
      </p:sp>
      <p:sp>
        <p:nvSpPr>
          <p:cNvPr id="51230" name="Line 1054"/>
          <p:cNvSpPr>
            <a:spLocks noChangeShapeType="1"/>
          </p:cNvSpPr>
          <p:nvPr/>
        </p:nvSpPr>
        <p:spPr bwMode="auto">
          <a:xfrm>
            <a:off x="1012826" y="5148263"/>
            <a:ext cx="2922587"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231" name="Text Box 1055"/>
          <p:cNvSpPr txBox="1">
            <a:spLocks noChangeArrowheads="1"/>
          </p:cNvSpPr>
          <p:nvPr/>
        </p:nvSpPr>
        <p:spPr bwMode="auto">
          <a:xfrm>
            <a:off x="6165851" y="3822701"/>
            <a:ext cx="2232025" cy="379413"/>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sym typeface="Symbol" panose="05050102010706020507" pitchFamily="18" charset="2"/>
              </a:rPr>
              <a:t></a:t>
            </a:r>
            <a:r>
              <a:rPr lang="it-IT" altLang="it-IT" sz="1400" b="1"/>
              <a:t> 4 anni dalla concessione  EP</a:t>
            </a:r>
          </a:p>
        </p:txBody>
      </p:sp>
      <p:sp>
        <p:nvSpPr>
          <p:cNvPr id="51232" name="Text Box 1056"/>
          <p:cNvSpPr txBox="1">
            <a:spLocks noChangeArrowheads="1"/>
          </p:cNvSpPr>
          <p:nvPr/>
        </p:nvSpPr>
        <p:spPr bwMode="auto">
          <a:xfrm>
            <a:off x="5408612" y="5749926"/>
            <a:ext cx="4021138" cy="733425"/>
          </a:xfrm>
          <a:prstGeom prst="rect">
            <a:avLst/>
          </a:prstGeom>
          <a:solidFill>
            <a:srgbClr val="FFFFFF"/>
          </a:solidFill>
          <a:ln w="12700">
            <a:solidFill>
              <a:srgbClr val="000000"/>
            </a:solidFill>
            <a:miter lim="800000"/>
            <a:headEnd/>
            <a:tailEnd/>
          </a:ln>
        </p:spPr>
        <p:txBody>
          <a:bodyPr lIns="90000" tIns="90000" rIns="90000" bIns="90000"/>
          <a:lstStyle/>
          <a:p>
            <a:pPr algn="just" eaLnBrk="0" hangingPunct="0"/>
            <a:r>
              <a:rPr lang="it-IT" altLang="it-IT" sz="1600" b="1"/>
              <a:t>Sentenza definitiva per un brevetto EP: </a:t>
            </a:r>
          </a:p>
          <a:p>
            <a:pPr algn="just" eaLnBrk="0" hangingPunct="0"/>
            <a:r>
              <a:rPr lang="it-IT" altLang="it-IT" sz="1600" b="1"/>
              <a:t>8/9 anni dal deposito in Italia</a:t>
            </a:r>
          </a:p>
        </p:txBody>
      </p:sp>
      <p:sp>
        <p:nvSpPr>
          <p:cNvPr id="51233" name="Line 1057"/>
          <p:cNvSpPr>
            <a:spLocks noChangeShapeType="1"/>
          </p:cNvSpPr>
          <p:nvPr/>
        </p:nvSpPr>
        <p:spPr bwMode="auto">
          <a:xfrm>
            <a:off x="3933825" y="982664"/>
            <a:ext cx="0" cy="1893887"/>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51234" name="Text Box 1058"/>
          <p:cNvSpPr txBox="1">
            <a:spLocks noChangeArrowheads="1"/>
          </p:cNvSpPr>
          <p:nvPr/>
        </p:nvSpPr>
        <p:spPr bwMode="auto">
          <a:xfrm>
            <a:off x="2559050" y="603251"/>
            <a:ext cx="3435350" cy="379413"/>
          </a:xfrm>
          <a:prstGeom prst="rect">
            <a:avLst/>
          </a:prstGeom>
          <a:solidFill>
            <a:srgbClr val="FFFF99"/>
          </a:solidFill>
          <a:ln w="9525">
            <a:solidFill>
              <a:srgbClr val="000000"/>
            </a:solidFill>
            <a:miter lim="800000"/>
            <a:headEnd/>
            <a:tailEnd/>
          </a:ln>
        </p:spPr>
        <p:txBody>
          <a:bodyPr/>
          <a:lstStyle/>
          <a:p>
            <a:pPr algn="ctr" eaLnBrk="0" hangingPunct="0"/>
            <a:r>
              <a:rPr lang="it-IT" altLang="it-IT" sz="1600" b="1"/>
              <a:t>Ingresso nella fase regionale: EP</a:t>
            </a:r>
          </a:p>
        </p:txBody>
      </p:sp>
      <p:sp useBgFill="1">
        <p:nvSpPr>
          <p:cNvPr id="51235" name="Text Box 1059"/>
          <p:cNvSpPr txBox="1">
            <a:spLocks noChangeArrowheads="1"/>
          </p:cNvSpPr>
          <p:nvPr/>
        </p:nvSpPr>
        <p:spPr bwMode="auto">
          <a:xfrm>
            <a:off x="3760787" y="3067051"/>
            <a:ext cx="528638" cy="4746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31 mesi</a:t>
            </a:r>
          </a:p>
        </p:txBody>
      </p:sp>
      <p:sp>
        <p:nvSpPr>
          <p:cNvPr id="51236" name="Line 1060"/>
          <p:cNvSpPr>
            <a:spLocks noChangeShapeType="1"/>
          </p:cNvSpPr>
          <p:nvPr/>
        </p:nvSpPr>
        <p:spPr bwMode="auto">
          <a:xfrm>
            <a:off x="3930651" y="3735388"/>
            <a:ext cx="3175" cy="1706562"/>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it-IT"/>
          </a:p>
        </p:txBody>
      </p:sp>
      <p:sp>
        <p:nvSpPr>
          <p:cNvPr id="51237" name="Freeform 1061"/>
          <p:cNvSpPr>
            <a:spLocks/>
          </p:cNvSpPr>
          <p:nvPr/>
        </p:nvSpPr>
        <p:spPr bwMode="auto">
          <a:xfrm>
            <a:off x="4405312" y="2687638"/>
            <a:ext cx="401638" cy="1135062"/>
          </a:xfrm>
          <a:custGeom>
            <a:avLst/>
            <a:gdLst>
              <a:gd name="T0" fmla="*/ 95 w 663"/>
              <a:gd name="T1" fmla="*/ 0 h 1704"/>
              <a:gd name="T2" fmla="*/ 95 w 663"/>
              <a:gd name="T3" fmla="*/ 852 h 1704"/>
              <a:gd name="T4" fmla="*/ 663 w 663"/>
              <a:gd name="T5" fmla="*/ 1704 h 1704"/>
            </a:gdLst>
            <a:ahLst/>
            <a:cxnLst>
              <a:cxn ang="0">
                <a:pos x="T0" y="T1"/>
              </a:cxn>
              <a:cxn ang="0">
                <a:pos x="T2" y="T3"/>
              </a:cxn>
              <a:cxn ang="0">
                <a:pos x="T4" y="T5"/>
              </a:cxn>
            </a:cxnLst>
            <a:rect l="0" t="0" r="r" b="b"/>
            <a:pathLst>
              <a:path w="663" h="1704">
                <a:moveTo>
                  <a:pt x="95" y="0"/>
                </a:moveTo>
                <a:cubicBezTo>
                  <a:pt x="47" y="284"/>
                  <a:pt x="0" y="568"/>
                  <a:pt x="95" y="852"/>
                </a:cubicBezTo>
                <a:cubicBezTo>
                  <a:pt x="190" y="1136"/>
                  <a:pt x="426" y="1420"/>
                  <a:pt x="663" y="1704"/>
                </a:cubicBez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238" name="Line 1062"/>
          <p:cNvSpPr>
            <a:spLocks noChangeShapeType="1"/>
          </p:cNvSpPr>
          <p:nvPr/>
        </p:nvSpPr>
        <p:spPr bwMode="auto">
          <a:xfrm>
            <a:off x="5307012" y="2687638"/>
            <a:ext cx="3606800" cy="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51239" name="Freeform 1063"/>
          <p:cNvSpPr>
            <a:spLocks/>
          </p:cNvSpPr>
          <p:nvPr/>
        </p:nvSpPr>
        <p:spPr bwMode="auto">
          <a:xfrm>
            <a:off x="6967537" y="2687638"/>
            <a:ext cx="401638" cy="1135062"/>
          </a:xfrm>
          <a:custGeom>
            <a:avLst/>
            <a:gdLst>
              <a:gd name="T0" fmla="*/ 95 w 663"/>
              <a:gd name="T1" fmla="*/ 0 h 1704"/>
              <a:gd name="T2" fmla="*/ 95 w 663"/>
              <a:gd name="T3" fmla="*/ 852 h 1704"/>
              <a:gd name="T4" fmla="*/ 663 w 663"/>
              <a:gd name="T5" fmla="*/ 1704 h 1704"/>
            </a:gdLst>
            <a:ahLst/>
            <a:cxnLst>
              <a:cxn ang="0">
                <a:pos x="T0" y="T1"/>
              </a:cxn>
              <a:cxn ang="0">
                <a:pos x="T2" y="T3"/>
              </a:cxn>
              <a:cxn ang="0">
                <a:pos x="T4" y="T5"/>
              </a:cxn>
            </a:cxnLst>
            <a:rect l="0" t="0" r="r" b="b"/>
            <a:pathLst>
              <a:path w="663" h="1704">
                <a:moveTo>
                  <a:pt x="95" y="0"/>
                </a:moveTo>
                <a:cubicBezTo>
                  <a:pt x="47" y="284"/>
                  <a:pt x="0" y="568"/>
                  <a:pt x="95" y="852"/>
                </a:cubicBezTo>
                <a:cubicBezTo>
                  <a:pt x="190" y="1136"/>
                  <a:pt x="426" y="1420"/>
                  <a:pt x="663" y="1704"/>
                </a:cubicBez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240" name="Text Box 1064"/>
          <p:cNvSpPr txBox="1">
            <a:spLocks noChangeArrowheads="1"/>
          </p:cNvSpPr>
          <p:nvPr/>
        </p:nvSpPr>
        <p:spPr bwMode="auto">
          <a:xfrm>
            <a:off x="5434012" y="4581525"/>
            <a:ext cx="3436938" cy="56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tIns="0" rIns="18000" bIns="0"/>
          <a:lstStyle/>
          <a:p>
            <a:pPr algn="r" eaLnBrk="0" hangingPunct="0"/>
            <a:r>
              <a:rPr lang="it-IT" altLang="it-IT" sz="1400" b="1"/>
              <a:t>Sentenza definitiva per un brevetto EP:</a:t>
            </a:r>
          </a:p>
          <a:p>
            <a:pPr algn="r" eaLnBrk="0" hangingPunct="0"/>
            <a:r>
              <a:rPr lang="it-IT" altLang="it-IT" sz="1400" b="1">
                <a:sym typeface="Symbol" panose="05050102010706020507" pitchFamily="18" charset="2"/>
              </a:rPr>
              <a:t></a:t>
            </a:r>
            <a:r>
              <a:rPr lang="it-IT" altLang="it-IT" sz="1400" b="1"/>
              <a:t> 6/7 anni dal deposito della fase regionale  EP</a:t>
            </a:r>
          </a:p>
        </p:txBody>
      </p:sp>
      <p:sp>
        <p:nvSpPr>
          <p:cNvPr id="51241" name="Line 1065"/>
          <p:cNvSpPr>
            <a:spLocks noChangeShapeType="1"/>
          </p:cNvSpPr>
          <p:nvPr/>
        </p:nvSpPr>
        <p:spPr bwMode="auto">
          <a:xfrm>
            <a:off x="3935412" y="5148263"/>
            <a:ext cx="4978400"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242" name="Line 1066"/>
          <p:cNvSpPr>
            <a:spLocks noChangeShapeType="1"/>
          </p:cNvSpPr>
          <p:nvPr/>
        </p:nvSpPr>
        <p:spPr bwMode="auto">
          <a:xfrm>
            <a:off x="5478462" y="5557838"/>
            <a:ext cx="3265488"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243" name="Rectangle 1067"/>
          <p:cNvSpPr>
            <a:spLocks noGrp="1" noChangeArrowheads="1"/>
          </p:cNvSpPr>
          <p:nvPr>
            <p:ph type="title" idx="4294967295"/>
          </p:nvPr>
        </p:nvSpPr>
        <p:spPr>
          <a:xfrm>
            <a:off x="1065212" y="152400"/>
            <a:ext cx="7772400" cy="381000"/>
          </a:xfrm>
          <a:prstGeom prst="rect">
            <a:avLst/>
          </a:prstGeom>
        </p:spPr>
        <p:txBody>
          <a:bodyPr/>
          <a:lstStyle/>
          <a:p>
            <a:r>
              <a:rPr lang="it-IT" altLang="it-IT" sz="2000"/>
              <a:t>Procedura PCT o WO</a:t>
            </a:r>
          </a:p>
        </p:txBody>
      </p:sp>
    </p:spTree>
    <p:extLst>
      <p:ext uri="{BB962C8B-B14F-4D97-AF65-F5344CB8AC3E}">
        <p14:creationId xmlns:p14="http://schemas.microsoft.com/office/powerpoint/2010/main" val="26429332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body" idx="1"/>
          </p:nvPr>
        </p:nvSpPr>
        <p:spPr>
          <a:xfrm>
            <a:off x="549276" y="1133476"/>
            <a:ext cx="8707437" cy="5389563"/>
          </a:xfrm>
          <a:noFill/>
          <a:ln/>
        </p:spPr>
        <p:txBody>
          <a:bodyPr/>
          <a:lstStyle/>
          <a:p>
            <a:pPr>
              <a:lnSpc>
                <a:spcPct val="90000"/>
              </a:lnSpc>
              <a:buFontTx/>
              <a:buNone/>
            </a:pPr>
            <a:r>
              <a:rPr lang="it-IT" altLang="it-IT" sz="2200" b="1"/>
              <a:t>Data di primo deposito o data di priorità</a:t>
            </a:r>
          </a:p>
          <a:p>
            <a:pPr>
              <a:lnSpc>
                <a:spcPct val="90000"/>
              </a:lnSpc>
              <a:buFontTx/>
              <a:buNone/>
            </a:pPr>
            <a:r>
              <a:rPr lang="it-IT" altLang="it-IT" sz="2200" b="1"/>
              <a:t>Data di deposito all’estero</a:t>
            </a:r>
            <a:r>
              <a:rPr lang="it-IT" altLang="it-IT" sz="2200"/>
              <a:t> – Entro 12 mesi dal primo deposito</a:t>
            </a:r>
          </a:p>
          <a:p>
            <a:pPr>
              <a:lnSpc>
                <a:spcPct val="90000"/>
              </a:lnSpc>
              <a:buFontTx/>
              <a:buNone/>
            </a:pPr>
            <a:r>
              <a:rPr lang="it-IT" altLang="it-IT" sz="2200" b="1"/>
              <a:t>Data di pubblicazione</a:t>
            </a:r>
            <a:r>
              <a:rPr lang="it-IT" altLang="it-IT" sz="2200"/>
              <a:t> – a 18 mesi circa dal primo deposito</a:t>
            </a:r>
          </a:p>
          <a:p>
            <a:pPr lvl="1">
              <a:lnSpc>
                <a:spcPct val="90000"/>
              </a:lnSpc>
            </a:pPr>
            <a:r>
              <a:rPr lang="it-IT" altLang="it-IT"/>
              <a:t>I diritti esclusivi decorrono provvisoriamente dal momento in cui </a:t>
            </a:r>
          </a:p>
          <a:p>
            <a:pPr lvl="2">
              <a:lnSpc>
                <a:spcPct val="90000"/>
              </a:lnSpc>
            </a:pPr>
            <a:r>
              <a:rPr lang="it-IT" altLang="it-IT" sz="1800"/>
              <a:t>La domanda di brevetto è resa accessibile al pubblico</a:t>
            </a:r>
          </a:p>
          <a:p>
            <a:pPr lvl="2">
              <a:lnSpc>
                <a:spcPct val="90000"/>
              </a:lnSpc>
            </a:pPr>
            <a:r>
              <a:rPr lang="it-IT" altLang="it-IT" sz="1800"/>
              <a:t>La domanda di brevetto viene notificata ad un terzo, completa di descrizione e disegni</a:t>
            </a:r>
          </a:p>
          <a:p>
            <a:pPr lvl="1">
              <a:lnSpc>
                <a:spcPct val="90000"/>
              </a:lnSpc>
            </a:pPr>
            <a:r>
              <a:rPr lang="it-IT" altLang="it-IT"/>
              <a:t>Tra il deposito e la pubblicazione della stessa, l’uso della invenzione brevettata non costituisce illecito</a:t>
            </a:r>
          </a:p>
          <a:p>
            <a:pPr lvl="1">
              <a:lnSpc>
                <a:spcPct val="90000"/>
              </a:lnSpc>
            </a:pPr>
            <a:r>
              <a:rPr lang="it-IT" altLang="it-IT" b="1"/>
              <a:t>Dopo la pubblicazione (o notifica),</a:t>
            </a:r>
            <a:r>
              <a:rPr lang="it-IT" altLang="it-IT"/>
              <a:t> </a:t>
            </a:r>
            <a:r>
              <a:rPr lang="it-IT" altLang="it-IT" b="1"/>
              <a:t>l’uso della invenzione brevettata costituisce illecito – conteggio dei danni</a:t>
            </a:r>
          </a:p>
          <a:p>
            <a:pPr>
              <a:lnSpc>
                <a:spcPct val="90000"/>
              </a:lnSpc>
              <a:buFontTx/>
              <a:buNone/>
            </a:pPr>
            <a:r>
              <a:rPr lang="it-IT" altLang="it-IT" sz="2200" b="1"/>
              <a:t>Data di concessione</a:t>
            </a:r>
          </a:p>
          <a:p>
            <a:pPr lvl="1">
              <a:lnSpc>
                <a:spcPct val="90000"/>
              </a:lnSpc>
            </a:pPr>
            <a:r>
              <a:rPr lang="it-IT" altLang="it-IT" sz="1900"/>
              <a:t>Data in cui diviene definitivo il diritto di esclusiva </a:t>
            </a:r>
          </a:p>
          <a:p>
            <a:pPr>
              <a:lnSpc>
                <a:spcPct val="90000"/>
              </a:lnSpc>
              <a:buFontTx/>
              <a:buNone/>
            </a:pPr>
            <a:r>
              <a:rPr lang="it-IT" altLang="it-IT" sz="2200" b="1"/>
              <a:t>Data di scadenza</a:t>
            </a:r>
          </a:p>
          <a:p>
            <a:pPr lvl="1">
              <a:lnSpc>
                <a:spcPct val="90000"/>
              </a:lnSpc>
            </a:pPr>
            <a:r>
              <a:rPr lang="it-IT" altLang="it-IT" sz="1900"/>
              <a:t>20 anni dalla data di primo deposito nel paese di primo deposito</a:t>
            </a:r>
          </a:p>
          <a:p>
            <a:pPr lvl="1">
              <a:lnSpc>
                <a:spcPct val="90000"/>
              </a:lnSpc>
            </a:pPr>
            <a:r>
              <a:rPr lang="it-IT" altLang="it-IT" sz="1900"/>
              <a:t>20 anni dalla data di deposito all’estero</a:t>
            </a:r>
            <a:endParaRPr lang="en-GB" altLang="it-IT" sz="1900"/>
          </a:p>
        </p:txBody>
      </p:sp>
      <p:sp>
        <p:nvSpPr>
          <p:cNvPr id="52227" name="Rectangle 1027"/>
          <p:cNvSpPr>
            <a:spLocks noGrp="1" noChangeArrowheads="1"/>
          </p:cNvSpPr>
          <p:nvPr>
            <p:ph type="title"/>
          </p:nvPr>
        </p:nvSpPr>
        <p:spPr>
          <a:xfrm>
            <a:off x="1751012" y="0"/>
            <a:ext cx="7772400" cy="685800"/>
          </a:xfrm>
        </p:spPr>
        <p:txBody>
          <a:bodyPr/>
          <a:lstStyle/>
          <a:p>
            <a:r>
              <a:rPr lang="it-IT" altLang="it-IT" sz="2800">
                <a:solidFill>
                  <a:schemeClr val="tx1"/>
                </a:solidFill>
                <a:latin typeface="Arial" panose="020B0604020202020204" pitchFamily="34" charset="0"/>
              </a:rPr>
              <a:t>L’importanza delle date</a:t>
            </a:r>
            <a:endParaRPr lang="it-IT" altLang="it-IT"/>
          </a:p>
        </p:txBody>
      </p:sp>
    </p:spTree>
    <p:extLst>
      <p:ext uri="{BB962C8B-B14F-4D97-AF65-F5344CB8AC3E}">
        <p14:creationId xmlns:p14="http://schemas.microsoft.com/office/powerpoint/2010/main" val="27643810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412" y="340836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Rectangle 1027"/>
          <p:cNvSpPr>
            <a:spLocks noChangeArrowheads="1"/>
          </p:cNvSpPr>
          <p:nvPr/>
        </p:nvSpPr>
        <p:spPr bwMode="auto">
          <a:xfrm>
            <a:off x="2174875" y="727075"/>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53252"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876" y="212725"/>
            <a:ext cx="5553075" cy="62039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3" name="Text Box 1029"/>
          <p:cNvSpPr txBox="1">
            <a:spLocks noChangeArrowheads="1"/>
          </p:cNvSpPr>
          <p:nvPr/>
        </p:nvSpPr>
        <p:spPr bwMode="auto">
          <a:xfrm>
            <a:off x="596900" y="4486275"/>
            <a:ext cx="1306512" cy="60939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tx2"/>
                </a:solidFill>
              </a:rPr>
              <a:t>Priorità</a:t>
            </a:r>
          </a:p>
          <a:p>
            <a:pPr eaLnBrk="0" hangingPunct="0">
              <a:lnSpc>
                <a:spcPct val="80000"/>
              </a:lnSpc>
              <a:spcBef>
                <a:spcPct val="50000"/>
              </a:spcBef>
              <a:buSzPct val="100000"/>
            </a:pPr>
            <a:r>
              <a:rPr lang="it-IT" altLang="it-IT" sz="1600" b="1">
                <a:solidFill>
                  <a:schemeClr val="tx2"/>
                </a:solidFill>
              </a:rPr>
              <a:t>04 12 1997</a:t>
            </a:r>
            <a:endParaRPr lang="en-GB" altLang="it-IT" sz="1600" b="1">
              <a:solidFill>
                <a:schemeClr val="tx2"/>
              </a:solidFill>
            </a:endParaRPr>
          </a:p>
        </p:txBody>
      </p:sp>
      <p:sp>
        <p:nvSpPr>
          <p:cNvPr id="53254" name="Oval 1030"/>
          <p:cNvSpPr>
            <a:spLocks noChangeArrowheads="1"/>
          </p:cNvSpPr>
          <p:nvPr/>
        </p:nvSpPr>
        <p:spPr bwMode="auto">
          <a:xfrm>
            <a:off x="2627312" y="1708151"/>
            <a:ext cx="655638" cy="479425"/>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55" name="Oval 1031"/>
          <p:cNvSpPr>
            <a:spLocks noChangeArrowheads="1"/>
          </p:cNvSpPr>
          <p:nvPr/>
        </p:nvSpPr>
        <p:spPr bwMode="auto">
          <a:xfrm>
            <a:off x="2990850" y="4495801"/>
            <a:ext cx="654050" cy="479425"/>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56" name="Oval 1032"/>
          <p:cNvSpPr>
            <a:spLocks noChangeArrowheads="1"/>
          </p:cNvSpPr>
          <p:nvPr/>
        </p:nvSpPr>
        <p:spPr bwMode="auto">
          <a:xfrm>
            <a:off x="3160713" y="2333626"/>
            <a:ext cx="727075" cy="481013"/>
          </a:xfrm>
          <a:prstGeom prst="ellipse">
            <a:avLst/>
          </a:prstGeom>
          <a:noFill/>
          <a:ln w="38100">
            <a:solidFill>
              <a:srgbClr val="33CCCC"/>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57" name="Line 1033"/>
          <p:cNvSpPr>
            <a:spLocks noChangeShapeType="1"/>
          </p:cNvSpPr>
          <p:nvPr/>
        </p:nvSpPr>
        <p:spPr bwMode="auto">
          <a:xfrm flipH="1">
            <a:off x="6415087" y="2533650"/>
            <a:ext cx="1474788" cy="0"/>
          </a:xfrm>
          <a:prstGeom prst="line">
            <a:avLst/>
          </a:prstGeom>
          <a:noFill/>
          <a:ln w="25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58" name="Text Box 1034"/>
          <p:cNvSpPr txBox="1">
            <a:spLocks noChangeArrowheads="1"/>
          </p:cNvSpPr>
          <p:nvPr/>
        </p:nvSpPr>
        <p:spPr bwMode="auto">
          <a:xfrm>
            <a:off x="7847012" y="2374901"/>
            <a:ext cx="1676400" cy="614363"/>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tx2"/>
                </a:solidFill>
              </a:rPr>
              <a:t>Pubblicazione</a:t>
            </a:r>
          </a:p>
          <a:p>
            <a:pPr eaLnBrk="0" hangingPunct="0">
              <a:lnSpc>
                <a:spcPct val="80000"/>
              </a:lnSpc>
              <a:spcBef>
                <a:spcPct val="50000"/>
              </a:spcBef>
              <a:buSzPct val="100000"/>
            </a:pPr>
            <a:r>
              <a:rPr lang="it-IT" altLang="it-IT" sz="1600" b="1">
                <a:solidFill>
                  <a:schemeClr val="tx2"/>
                </a:solidFill>
              </a:rPr>
              <a:t>17 06 1999</a:t>
            </a:r>
            <a:endParaRPr lang="en-GB" altLang="it-IT" sz="1600" b="1">
              <a:solidFill>
                <a:schemeClr val="tx2"/>
              </a:solidFill>
            </a:endParaRPr>
          </a:p>
        </p:txBody>
      </p:sp>
      <p:sp>
        <p:nvSpPr>
          <p:cNvPr id="53259" name="Oval 1035"/>
          <p:cNvSpPr>
            <a:spLocks noChangeArrowheads="1"/>
          </p:cNvSpPr>
          <p:nvPr/>
        </p:nvSpPr>
        <p:spPr bwMode="auto">
          <a:xfrm>
            <a:off x="4964113" y="1893888"/>
            <a:ext cx="1235075" cy="481012"/>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60" name="Line 1036"/>
          <p:cNvSpPr>
            <a:spLocks noChangeShapeType="1"/>
          </p:cNvSpPr>
          <p:nvPr/>
        </p:nvSpPr>
        <p:spPr bwMode="auto">
          <a:xfrm flipH="1">
            <a:off x="6402388" y="1574800"/>
            <a:ext cx="1452563" cy="0"/>
          </a:xfrm>
          <a:prstGeom prst="line">
            <a:avLst/>
          </a:prstGeom>
          <a:noFill/>
          <a:ln w="2540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1" name="Text Box 1037"/>
          <p:cNvSpPr txBox="1">
            <a:spLocks noChangeArrowheads="1"/>
          </p:cNvSpPr>
          <p:nvPr/>
        </p:nvSpPr>
        <p:spPr bwMode="auto">
          <a:xfrm>
            <a:off x="7854951" y="1039814"/>
            <a:ext cx="1450975" cy="775597"/>
          </a:xfrm>
          <a:prstGeom prst="rect">
            <a:avLst/>
          </a:prstGeom>
          <a:noFill/>
          <a:ln w="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200" b="1">
                <a:solidFill>
                  <a:srgbClr val="009900"/>
                </a:solidFill>
              </a:rPr>
              <a:t>A24C =</a:t>
            </a:r>
          </a:p>
          <a:p>
            <a:pPr eaLnBrk="0" hangingPunct="0">
              <a:lnSpc>
                <a:spcPct val="80000"/>
              </a:lnSpc>
              <a:spcBef>
                <a:spcPct val="50000"/>
              </a:spcBef>
              <a:buSzPct val="100000"/>
            </a:pPr>
            <a:r>
              <a:rPr lang="en-GB" altLang="it-IT" sz="1200" b="1">
                <a:solidFill>
                  <a:srgbClr val="009900"/>
                </a:solidFill>
              </a:rPr>
              <a:t>MACHINES FOR MAKING CIGARS OR CIGARETTES</a:t>
            </a:r>
          </a:p>
        </p:txBody>
      </p:sp>
      <p:sp>
        <p:nvSpPr>
          <p:cNvPr id="53262" name="Oval 1038"/>
          <p:cNvSpPr>
            <a:spLocks noChangeArrowheads="1"/>
          </p:cNvSpPr>
          <p:nvPr/>
        </p:nvSpPr>
        <p:spPr bwMode="auto">
          <a:xfrm>
            <a:off x="5362575" y="1347789"/>
            <a:ext cx="1016000" cy="479425"/>
          </a:xfrm>
          <a:prstGeom prst="ellipse">
            <a:avLst/>
          </a:prstGeom>
          <a:noFill/>
          <a:ln w="31750">
            <a:solidFill>
              <a:srgbClr val="3399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63" name="Text Box 1039"/>
          <p:cNvSpPr txBox="1">
            <a:spLocks noChangeArrowheads="1"/>
          </p:cNvSpPr>
          <p:nvPr/>
        </p:nvSpPr>
        <p:spPr bwMode="auto">
          <a:xfrm>
            <a:off x="531813" y="1439863"/>
            <a:ext cx="1444625" cy="6143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72000">
            <a:spAutoFit/>
          </a:bodyPr>
          <a:lstStyle/>
          <a:p>
            <a:pPr eaLnBrk="0" hangingPunct="0">
              <a:lnSpc>
                <a:spcPct val="80000"/>
              </a:lnSpc>
              <a:spcBef>
                <a:spcPct val="50000"/>
              </a:spcBef>
              <a:buSzPct val="100000"/>
            </a:pPr>
            <a:r>
              <a:rPr lang="it-IT" altLang="it-IT" sz="1600" b="1">
                <a:solidFill>
                  <a:schemeClr val="tx2"/>
                </a:solidFill>
              </a:rPr>
              <a:t>Concessione</a:t>
            </a:r>
          </a:p>
          <a:p>
            <a:pPr eaLnBrk="0" hangingPunct="0">
              <a:lnSpc>
                <a:spcPct val="80000"/>
              </a:lnSpc>
              <a:spcBef>
                <a:spcPct val="50000"/>
              </a:spcBef>
              <a:buSzPct val="100000"/>
            </a:pPr>
            <a:r>
              <a:rPr lang="it-IT" altLang="it-IT" sz="1600" b="1">
                <a:solidFill>
                  <a:schemeClr val="tx2"/>
                </a:solidFill>
              </a:rPr>
              <a:t>13 03 2002</a:t>
            </a:r>
            <a:endParaRPr lang="en-GB" altLang="it-IT" sz="1600" b="1">
              <a:solidFill>
                <a:schemeClr val="tx2"/>
              </a:solidFill>
            </a:endParaRPr>
          </a:p>
        </p:txBody>
      </p:sp>
      <p:sp>
        <p:nvSpPr>
          <p:cNvPr id="53264" name="Line 1040"/>
          <p:cNvSpPr>
            <a:spLocks noChangeShapeType="1"/>
          </p:cNvSpPr>
          <p:nvPr/>
        </p:nvSpPr>
        <p:spPr bwMode="auto">
          <a:xfrm>
            <a:off x="1976438" y="1920875"/>
            <a:ext cx="652463"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5" name="Text Box 1041"/>
          <p:cNvSpPr txBox="1">
            <a:spLocks noChangeArrowheads="1"/>
          </p:cNvSpPr>
          <p:nvPr/>
        </p:nvSpPr>
        <p:spPr bwMode="auto">
          <a:xfrm>
            <a:off x="379413" y="2308226"/>
            <a:ext cx="1597025" cy="614363"/>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tx2"/>
                </a:solidFill>
              </a:rPr>
              <a:t>Deposito EP</a:t>
            </a:r>
          </a:p>
          <a:p>
            <a:pPr eaLnBrk="0" hangingPunct="0">
              <a:lnSpc>
                <a:spcPct val="80000"/>
              </a:lnSpc>
              <a:spcBef>
                <a:spcPct val="50000"/>
              </a:spcBef>
              <a:buSzPct val="100000"/>
            </a:pPr>
            <a:r>
              <a:rPr lang="it-IT" altLang="it-IT" sz="1600" b="1">
                <a:solidFill>
                  <a:schemeClr val="tx2"/>
                </a:solidFill>
              </a:rPr>
              <a:t>16 10 1998</a:t>
            </a:r>
            <a:endParaRPr lang="en-GB" altLang="it-IT" sz="1600" b="1">
              <a:solidFill>
                <a:schemeClr val="tx2"/>
              </a:solidFill>
            </a:endParaRPr>
          </a:p>
        </p:txBody>
      </p:sp>
      <p:sp>
        <p:nvSpPr>
          <p:cNvPr id="53266" name="Line 1042"/>
          <p:cNvSpPr>
            <a:spLocks noChangeShapeType="1"/>
          </p:cNvSpPr>
          <p:nvPr/>
        </p:nvSpPr>
        <p:spPr bwMode="auto">
          <a:xfrm>
            <a:off x="1976437" y="2547938"/>
            <a:ext cx="1149350" cy="0"/>
          </a:xfrm>
          <a:prstGeom prst="line">
            <a:avLst/>
          </a:prstGeom>
          <a:noFill/>
          <a:ln w="25400">
            <a:solidFill>
              <a:srgbClr val="33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7" name="Line 1043"/>
          <p:cNvSpPr>
            <a:spLocks noChangeShapeType="1"/>
          </p:cNvSpPr>
          <p:nvPr/>
        </p:nvSpPr>
        <p:spPr bwMode="auto">
          <a:xfrm>
            <a:off x="1903413" y="4668838"/>
            <a:ext cx="1089025" cy="0"/>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8" name="Text Box 1044"/>
          <p:cNvSpPr txBox="1">
            <a:spLocks noChangeArrowheads="1"/>
          </p:cNvSpPr>
          <p:nvPr/>
        </p:nvSpPr>
        <p:spPr bwMode="auto">
          <a:xfrm>
            <a:off x="585787" y="3294063"/>
            <a:ext cx="1377950"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80000"/>
              </a:lnSpc>
              <a:spcBef>
                <a:spcPct val="50000"/>
              </a:spcBef>
              <a:buSzPct val="100000"/>
            </a:pPr>
            <a:r>
              <a:rPr lang="it-IT" altLang="it-IT" sz="1600" b="1">
                <a:solidFill>
                  <a:srgbClr val="339933"/>
                </a:solidFill>
              </a:rPr>
              <a:t>Titolo</a:t>
            </a:r>
            <a:endParaRPr lang="en-GB" altLang="it-IT" sz="1600" b="1">
              <a:solidFill>
                <a:srgbClr val="339933"/>
              </a:solidFill>
            </a:endParaRPr>
          </a:p>
        </p:txBody>
      </p:sp>
      <p:sp>
        <p:nvSpPr>
          <p:cNvPr id="53269" name="Line 1045"/>
          <p:cNvSpPr>
            <a:spLocks noChangeShapeType="1"/>
          </p:cNvSpPr>
          <p:nvPr/>
        </p:nvSpPr>
        <p:spPr bwMode="auto">
          <a:xfrm>
            <a:off x="1927225" y="3454400"/>
            <a:ext cx="677862" cy="0"/>
          </a:xfrm>
          <a:prstGeom prst="line">
            <a:avLst/>
          </a:prstGeom>
          <a:noFill/>
          <a:ln w="254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70" name="Rectangle 1046"/>
          <p:cNvSpPr>
            <a:spLocks noChangeArrowheads="1"/>
          </p:cNvSpPr>
          <p:nvPr/>
        </p:nvSpPr>
        <p:spPr bwMode="auto">
          <a:xfrm>
            <a:off x="2605087" y="3241676"/>
            <a:ext cx="4776788" cy="373063"/>
          </a:xfrm>
          <a:prstGeom prst="rect">
            <a:avLst/>
          </a:prstGeom>
          <a:noFill/>
          <a:ln w="2540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71" name="Oval 1047"/>
          <p:cNvSpPr>
            <a:spLocks noChangeArrowheads="1"/>
          </p:cNvSpPr>
          <p:nvPr/>
        </p:nvSpPr>
        <p:spPr bwMode="auto">
          <a:xfrm>
            <a:off x="7102475" y="760414"/>
            <a:ext cx="292100" cy="293687"/>
          </a:xfrm>
          <a:prstGeom prst="ellipse">
            <a:avLst/>
          </a:prstGeom>
          <a:noFill/>
          <a:ln w="25400">
            <a:solidFill>
              <a:schemeClr val="accent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72" name="Freeform 1048"/>
          <p:cNvSpPr>
            <a:spLocks/>
          </p:cNvSpPr>
          <p:nvPr/>
        </p:nvSpPr>
        <p:spPr bwMode="auto">
          <a:xfrm>
            <a:off x="3282950" y="906464"/>
            <a:ext cx="3941762" cy="987425"/>
          </a:xfrm>
          <a:custGeom>
            <a:avLst/>
            <a:gdLst>
              <a:gd name="T0" fmla="*/ 0 w 2608"/>
              <a:gd name="T1" fmla="*/ 592 h 592"/>
              <a:gd name="T2" fmla="*/ 384 w 2608"/>
              <a:gd name="T3" fmla="*/ 144 h 592"/>
              <a:gd name="T4" fmla="*/ 1296 w 2608"/>
              <a:gd name="T5" fmla="*/ 16 h 592"/>
              <a:gd name="T6" fmla="*/ 2048 w 2608"/>
              <a:gd name="T7" fmla="*/ 240 h 592"/>
              <a:gd name="T8" fmla="*/ 2376 w 2608"/>
              <a:gd name="T9" fmla="*/ 264 h 592"/>
              <a:gd name="T10" fmla="*/ 2608 w 2608"/>
              <a:gd name="T11" fmla="*/ 96 h 592"/>
            </a:gdLst>
            <a:ahLst/>
            <a:cxnLst>
              <a:cxn ang="0">
                <a:pos x="T0" y="T1"/>
              </a:cxn>
              <a:cxn ang="0">
                <a:pos x="T2" y="T3"/>
              </a:cxn>
              <a:cxn ang="0">
                <a:pos x="T4" y="T5"/>
              </a:cxn>
              <a:cxn ang="0">
                <a:pos x="T6" y="T7"/>
              </a:cxn>
              <a:cxn ang="0">
                <a:pos x="T8" y="T9"/>
              </a:cxn>
              <a:cxn ang="0">
                <a:pos x="T10" y="T11"/>
              </a:cxn>
            </a:cxnLst>
            <a:rect l="0" t="0" r="r" b="b"/>
            <a:pathLst>
              <a:path w="2608" h="592">
                <a:moveTo>
                  <a:pt x="0" y="592"/>
                </a:moveTo>
                <a:cubicBezTo>
                  <a:pt x="64" y="517"/>
                  <a:pt x="168" y="240"/>
                  <a:pt x="384" y="144"/>
                </a:cubicBezTo>
                <a:cubicBezTo>
                  <a:pt x="600" y="48"/>
                  <a:pt x="1019" y="0"/>
                  <a:pt x="1296" y="16"/>
                </a:cubicBezTo>
                <a:lnTo>
                  <a:pt x="2048" y="240"/>
                </a:lnTo>
                <a:lnTo>
                  <a:pt x="2376" y="264"/>
                </a:lnTo>
                <a:cubicBezTo>
                  <a:pt x="2469" y="240"/>
                  <a:pt x="2560" y="131"/>
                  <a:pt x="2608" y="96"/>
                </a:cubicBezTo>
              </a:path>
            </a:pathLst>
          </a:custGeom>
          <a:noFill/>
          <a:ln w="19050" cap="flat" cmpd="sng">
            <a:solidFill>
              <a:schemeClr val="accent2"/>
            </a:solidFill>
            <a:prstDash val="solid"/>
            <a:round/>
            <a:headEn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73" name="Text Box 1049"/>
          <p:cNvSpPr txBox="1">
            <a:spLocks noChangeArrowheads="1"/>
          </p:cNvSpPr>
          <p:nvPr/>
        </p:nvSpPr>
        <p:spPr bwMode="auto">
          <a:xfrm>
            <a:off x="7878762" y="3175001"/>
            <a:ext cx="1377950" cy="250530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72000">
            <a:spAutoFit/>
          </a:bodyPr>
          <a:lstStyle/>
          <a:p>
            <a:pPr eaLnBrk="0" hangingPunct="0">
              <a:lnSpc>
                <a:spcPct val="80000"/>
              </a:lnSpc>
              <a:spcBef>
                <a:spcPct val="50000"/>
              </a:spcBef>
              <a:buSzPct val="100000"/>
            </a:pPr>
            <a:r>
              <a:rPr lang="it-IT" altLang="it-IT" sz="1600" b="1">
                <a:solidFill>
                  <a:schemeClr val="tx2"/>
                </a:solidFill>
              </a:rPr>
              <a:t>B1 = Brevetto Concesso </a:t>
            </a:r>
          </a:p>
          <a:p>
            <a:pPr eaLnBrk="0" hangingPunct="0">
              <a:lnSpc>
                <a:spcPct val="80000"/>
              </a:lnSpc>
              <a:spcBef>
                <a:spcPct val="50000"/>
              </a:spcBef>
              <a:buSzPct val="100000"/>
            </a:pPr>
            <a:r>
              <a:rPr lang="it-IT" altLang="it-IT" sz="1600" b="1">
                <a:solidFill>
                  <a:schemeClr val="tx2"/>
                </a:solidFill>
              </a:rPr>
              <a:t>A1 = Domanda di Brevetto </a:t>
            </a:r>
            <a:r>
              <a:rPr lang="it-IT" altLang="it-IT" sz="1600" b="1">
                <a:solidFill>
                  <a:schemeClr val="hlink"/>
                </a:solidFill>
              </a:rPr>
              <a:t>con</a:t>
            </a:r>
            <a:r>
              <a:rPr lang="it-IT" altLang="it-IT" sz="1600" b="1">
                <a:solidFill>
                  <a:schemeClr val="tx2"/>
                </a:solidFill>
              </a:rPr>
              <a:t> S.R.</a:t>
            </a:r>
          </a:p>
          <a:p>
            <a:pPr eaLnBrk="0" hangingPunct="0">
              <a:lnSpc>
                <a:spcPct val="80000"/>
              </a:lnSpc>
              <a:spcBef>
                <a:spcPct val="50000"/>
              </a:spcBef>
              <a:buSzPct val="100000"/>
            </a:pPr>
            <a:r>
              <a:rPr lang="it-IT" altLang="it-IT" sz="1600" b="1">
                <a:solidFill>
                  <a:schemeClr val="tx2"/>
                </a:solidFill>
              </a:rPr>
              <a:t>A2 = Domanda di Brevetto </a:t>
            </a:r>
            <a:r>
              <a:rPr lang="it-IT" altLang="it-IT" sz="1600" b="1">
                <a:solidFill>
                  <a:schemeClr val="hlink"/>
                </a:solidFill>
              </a:rPr>
              <a:t>senza</a:t>
            </a:r>
            <a:r>
              <a:rPr lang="it-IT" altLang="it-IT" sz="1600" b="1">
                <a:solidFill>
                  <a:schemeClr val="tx2"/>
                </a:solidFill>
              </a:rPr>
              <a:t> S.R. </a:t>
            </a:r>
            <a:endParaRPr lang="en-GB" altLang="it-IT" sz="1600" b="1">
              <a:solidFill>
                <a:schemeClr val="tx2"/>
              </a:solidFill>
            </a:endParaRPr>
          </a:p>
        </p:txBody>
      </p:sp>
      <p:sp>
        <p:nvSpPr>
          <p:cNvPr id="53274" name="Oval 1050"/>
          <p:cNvSpPr>
            <a:spLocks noChangeArrowheads="1"/>
          </p:cNvSpPr>
          <p:nvPr/>
        </p:nvSpPr>
        <p:spPr bwMode="auto">
          <a:xfrm>
            <a:off x="5749925" y="2374901"/>
            <a:ext cx="654050" cy="479425"/>
          </a:xfrm>
          <a:prstGeom prst="ellipse">
            <a:avLst/>
          </a:prstGeom>
          <a:noFill/>
          <a:ln w="38100">
            <a:solidFill>
              <a:srgbClr val="FFCC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75" name="Line 1051"/>
          <p:cNvSpPr>
            <a:spLocks noChangeShapeType="1"/>
          </p:cNvSpPr>
          <p:nvPr/>
        </p:nvSpPr>
        <p:spPr bwMode="auto">
          <a:xfrm>
            <a:off x="6269037" y="2133600"/>
            <a:ext cx="3073400" cy="0"/>
          </a:xfrm>
          <a:prstGeom prst="line">
            <a:avLst/>
          </a:prstGeom>
          <a:noFill/>
          <a:ln w="317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7755097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ChangeArrowheads="1"/>
          </p:cNvSpPr>
          <p:nvPr/>
        </p:nvSpPr>
        <p:spPr bwMode="auto">
          <a:xfrm>
            <a:off x="2039937" y="-523875"/>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54275" name="Picture 1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4401" y="134939"/>
            <a:ext cx="5210175" cy="6484937"/>
          </a:xfrm>
          <a:prstGeom prst="rect">
            <a:avLst/>
          </a:prstGeom>
          <a:noFill/>
          <a:extLst>
            <a:ext uri="{909E8E84-426E-40DD-AFC4-6F175D3DCCD1}">
              <a14:hiddenFill xmlns:a14="http://schemas.microsoft.com/office/drawing/2010/main">
                <a:solidFill>
                  <a:srgbClr val="FFFFFF"/>
                </a:solidFill>
              </a14:hiddenFill>
            </a:ext>
          </a:extLst>
        </p:spPr>
      </p:pic>
      <p:sp>
        <p:nvSpPr>
          <p:cNvPr id="54276" name="Text Box 1028"/>
          <p:cNvSpPr txBox="1">
            <a:spLocks noChangeArrowheads="1"/>
          </p:cNvSpPr>
          <p:nvPr/>
        </p:nvSpPr>
        <p:spPr bwMode="auto">
          <a:xfrm>
            <a:off x="285749" y="3640138"/>
            <a:ext cx="1379538"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80000"/>
              </a:lnSpc>
              <a:spcBef>
                <a:spcPct val="50000"/>
              </a:spcBef>
              <a:buSzPct val="100000"/>
            </a:pPr>
            <a:r>
              <a:rPr lang="it-IT" altLang="it-IT" sz="1600" b="1">
                <a:solidFill>
                  <a:srgbClr val="339933"/>
                </a:solidFill>
              </a:rPr>
              <a:t>Titolo</a:t>
            </a:r>
            <a:endParaRPr lang="en-GB" altLang="it-IT" sz="1600" b="1">
              <a:solidFill>
                <a:srgbClr val="339933"/>
              </a:solidFill>
            </a:endParaRPr>
          </a:p>
        </p:txBody>
      </p:sp>
      <p:sp>
        <p:nvSpPr>
          <p:cNvPr id="54277" name="Line 1029"/>
          <p:cNvSpPr>
            <a:spLocks noChangeShapeType="1"/>
          </p:cNvSpPr>
          <p:nvPr/>
        </p:nvSpPr>
        <p:spPr bwMode="auto">
          <a:xfrm>
            <a:off x="1628776" y="3800475"/>
            <a:ext cx="676275" cy="0"/>
          </a:xfrm>
          <a:prstGeom prst="line">
            <a:avLst/>
          </a:prstGeom>
          <a:noFill/>
          <a:ln w="254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278" name="Rectangle 1030"/>
          <p:cNvSpPr>
            <a:spLocks noChangeArrowheads="1"/>
          </p:cNvSpPr>
          <p:nvPr/>
        </p:nvSpPr>
        <p:spPr bwMode="auto">
          <a:xfrm>
            <a:off x="2328863" y="3721100"/>
            <a:ext cx="5053013" cy="374650"/>
          </a:xfrm>
          <a:prstGeom prst="rect">
            <a:avLst/>
          </a:prstGeom>
          <a:noFill/>
          <a:ln w="2540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279" name="Text Box 1031"/>
          <p:cNvSpPr txBox="1">
            <a:spLocks noChangeArrowheads="1"/>
          </p:cNvSpPr>
          <p:nvPr/>
        </p:nvSpPr>
        <p:spPr bwMode="auto">
          <a:xfrm>
            <a:off x="295275" y="4535488"/>
            <a:ext cx="1377951"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80000"/>
              </a:lnSpc>
              <a:spcBef>
                <a:spcPct val="50000"/>
              </a:spcBef>
              <a:buSzPct val="100000"/>
            </a:pPr>
            <a:r>
              <a:rPr lang="it-IT" altLang="it-IT" sz="1600" b="1">
                <a:solidFill>
                  <a:srgbClr val="339933"/>
                </a:solidFill>
              </a:rPr>
              <a:t>Abstract</a:t>
            </a:r>
            <a:endParaRPr lang="en-GB" altLang="it-IT" sz="1600" b="1">
              <a:solidFill>
                <a:srgbClr val="339933"/>
              </a:solidFill>
            </a:endParaRPr>
          </a:p>
        </p:txBody>
      </p:sp>
      <p:sp>
        <p:nvSpPr>
          <p:cNvPr id="54280" name="Line 1032"/>
          <p:cNvSpPr>
            <a:spLocks noChangeShapeType="1"/>
          </p:cNvSpPr>
          <p:nvPr/>
        </p:nvSpPr>
        <p:spPr bwMode="auto">
          <a:xfrm>
            <a:off x="1636713" y="4695825"/>
            <a:ext cx="677863" cy="0"/>
          </a:xfrm>
          <a:prstGeom prst="line">
            <a:avLst/>
          </a:prstGeom>
          <a:noFill/>
          <a:ln w="254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281" name="Rectangle 1033"/>
          <p:cNvSpPr>
            <a:spLocks noChangeArrowheads="1"/>
          </p:cNvSpPr>
          <p:nvPr/>
        </p:nvSpPr>
        <p:spPr bwMode="auto">
          <a:xfrm>
            <a:off x="2336800" y="4343400"/>
            <a:ext cx="5054600" cy="2185988"/>
          </a:xfrm>
          <a:prstGeom prst="rect">
            <a:avLst/>
          </a:prstGeom>
          <a:noFill/>
          <a:ln w="2540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282" name="Text Box 1034"/>
          <p:cNvSpPr txBox="1">
            <a:spLocks noChangeArrowheads="1"/>
          </p:cNvSpPr>
          <p:nvPr/>
        </p:nvSpPr>
        <p:spPr bwMode="auto">
          <a:xfrm>
            <a:off x="1025526" y="1812925"/>
            <a:ext cx="1277937" cy="60939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tx2"/>
                </a:solidFill>
              </a:rPr>
              <a:t>Priorità</a:t>
            </a:r>
          </a:p>
          <a:p>
            <a:pPr eaLnBrk="0" hangingPunct="0">
              <a:lnSpc>
                <a:spcPct val="80000"/>
              </a:lnSpc>
              <a:spcBef>
                <a:spcPct val="50000"/>
              </a:spcBef>
              <a:buSzPct val="100000"/>
            </a:pPr>
            <a:r>
              <a:rPr lang="it-IT" altLang="it-IT" sz="1600" b="1">
                <a:solidFill>
                  <a:schemeClr val="tx2"/>
                </a:solidFill>
              </a:rPr>
              <a:t>04 12 1997</a:t>
            </a:r>
            <a:endParaRPr lang="en-GB" altLang="it-IT" sz="1600" b="1">
              <a:solidFill>
                <a:schemeClr val="tx2"/>
              </a:solidFill>
            </a:endParaRPr>
          </a:p>
        </p:txBody>
      </p:sp>
      <p:sp>
        <p:nvSpPr>
          <p:cNvPr id="54283" name="Oval 1035"/>
          <p:cNvSpPr>
            <a:spLocks noChangeArrowheads="1"/>
          </p:cNvSpPr>
          <p:nvPr/>
        </p:nvSpPr>
        <p:spPr bwMode="auto">
          <a:xfrm>
            <a:off x="3417887" y="1643063"/>
            <a:ext cx="808038" cy="417512"/>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284" name="Line 1036"/>
          <p:cNvSpPr>
            <a:spLocks noChangeShapeType="1"/>
          </p:cNvSpPr>
          <p:nvPr/>
        </p:nvSpPr>
        <p:spPr bwMode="auto">
          <a:xfrm flipV="1">
            <a:off x="2305051" y="1952626"/>
            <a:ext cx="1133475" cy="303213"/>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285" name="Text Box 1037"/>
          <p:cNvSpPr txBox="1">
            <a:spLocks noChangeArrowheads="1"/>
          </p:cNvSpPr>
          <p:nvPr/>
        </p:nvSpPr>
        <p:spPr bwMode="auto">
          <a:xfrm>
            <a:off x="7534276" y="2089151"/>
            <a:ext cx="1684337" cy="1249363"/>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tx2"/>
                </a:solidFill>
              </a:rPr>
              <a:t>WO 9929191</a:t>
            </a:r>
          </a:p>
          <a:p>
            <a:pPr eaLnBrk="0" hangingPunct="0">
              <a:lnSpc>
                <a:spcPct val="80000"/>
              </a:lnSpc>
              <a:spcBef>
                <a:spcPct val="50000"/>
              </a:spcBef>
              <a:buSzPct val="100000"/>
            </a:pPr>
            <a:endParaRPr lang="it-IT" altLang="it-IT" sz="1600" b="1">
              <a:solidFill>
                <a:schemeClr val="tx2"/>
              </a:solidFill>
            </a:endParaRPr>
          </a:p>
          <a:p>
            <a:pPr eaLnBrk="0" hangingPunct="0">
              <a:lnSpc>
                <a:spcPct val="80000"/>
              </a:lnSpc>
              <a:spcBef>
                <a:spcPct val="50000"/>
              </a:spcBef>
              <a:buSzPct val="100000"/>
            </a:pPr>
            <a:r>
              <a:rPr lang="it-IT" altLang="it-IT" sz="1600" b="1">
                <a:solidFill>
                  <a:schemeClr val="tx2"/>
                </a:solidFill>
              </a:rPr>
              <a:t>Pubblicazione</a:t>
            </a:r>
          </a:p>
          <a:p>
            <a:pPr eaLnBrk="0" hangingPunct="0">
              <a:lnSpc>
                <a:spcPct val="80000"/>
              </a:lnSpc>
              <a:spcBef>
                <a:spcPct val="50000"/>
              </a:spcBef>
              <a:buSzPct val="100000"/>
            </a:pPr>
            <a:r>
              <a:rPr lang="it-IT" altLang="it-IT" sz="1600" b="1">
                <a:solidFill>
                  <a:schemeClr val="tx2"/>
                </a:solidFill>
              </a:rPr>
              <a:t>17 06 1999</a:t>
            </a:r>
            <a:endParaRPr lang="en-GB" altLang="it-IT" sz="1600" b="1">
              <a:solidFill>
                <a:schemeClr val="tx2"/>
              </a:solidFill>
            </a:endParaRPr>
          </a:p>
        </p:txBody>
      </p:sp>
      <p:sp>
        <p:nvSpPr>
          <p:cNvPr id="54286" name="Line 1038"/>
          <p:cNvSpPr>
            <a:spLocks noChangeShapeType="1"/>
          </p:cNvSpPr>
          <p:nvPr/>
        </p:nvSpPr>
        <p:spPr bwMode="auto">
          <a:xfrm flipH="1" flipV="1">
            <a:off x="7259637" y="1019176"/>
            <a:ext cx="630238" cy="1065213"/>
          </a:xfrm>
          <a:prstGeom prst="line">
            <a:avLst/>
          </a:prstGeom>
          <a:noFill/>
          <a:ln w="25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287" name="Oval 1039"/>
          <p:cNvSpPr>
            <a:spLocks noChangeArrowheads="1"/>
          </p:cNvSpPr>
          <p:nvPr/>
        </p:nvSpPr>
        <p:spPr bwMode="auto">
          <a:xfrm>
            <a:off x="6043613" y="330201"/>
            <a:ext cx="1304925" cy="936625"/>
          </a:xfrm>
          <a:prstGeom prst="ellipse">
            <a:avLst/>
          </a:prstGeom>
          <a:noFill/>
          <a:ln w="38100">
            <a:solidFill>
              <a:srgbClr val="FFCC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288" name="Oval 1040"/>
          <p:cNvSpPr>
            <a:spLocks noChangeArrowheads="1"/>
          </p:cNvSpPr>
          <p:nvPr/>
        </p:nvSpPr>
        <p:spPr bwMode="auto">
          <a:xfrm>
            <a:off x="3705226" y="1254126"/>
            <a:ext cx="727075" cy="373063"/>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289" name="Text Box 1041"/>
          <p:cNvSpPr txBox="1">
            <a:spLocks noChangeArrowheads="1"/>
          </p:cNvSpPr>
          <p:nvPr/>
        </p:nvSpPr>
        <p:spPr bwMode="auto">
          <a:xfrm>
            <a:off x="608013" y="1012826"/>
            <a:ext cx="1687513" cy="614363"/>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tx2"/>
                </a:solidFill>
              </a:rPr>
              <a:t>Deposito PCT </a:t>
            </a:r>
          </a:p>
          <a:p>
            <a:pPr eaLnBrk="0" hangingPunct="0">
              <a:lnSpc>
                <a:spcPct val="80000"/>
              </a:lnSpc>
              <a:spcBef>
                <a:spcPct val="50000"/>
              </a:spcBef>
              <a:buSzPct val="100000"/>
            </a:pPr>
            <a:r>
              <a:rPr lang="it-IT" altLang="it-IT" sz="1600" b="1">
                <a:solidFill>
                  <a:schemeClr val="tx2"/>
                </a:solidFill>
              </a:rPr>
              <a:t>16 10 1998</a:t>
            </a:r>
            <a:endParaRPr lang="en-GB" altLang="it-IT" sz="1600" b="1">
              <a:solidFill>
                <a:schemeClr val="tx2"/>
              </a:solidFill>
            </a:endParaRPr>
          </a:p>
        </p:txBody>
      </p:sp>
      <p:sp>
        <p:nvSpPr>
          <p:cNvPr id="54290" name="Line 1042"/>
          <p:cNvSpPr>
            <a:spLocks noChangeShapeType="1"/>
          </p:cNvSpPr>
          <p:nvPr/>
        </p:nvSpPr>
        <p:spPr bwMode="auto">
          <a:xfrm>
            <a:off x="2281237" y="1447800"/>
            <a:ext cx="1466850" cy="0"/>
          </a:xfrm>
          <a:prstGeom prst="line">
            <a:avLst/>
          </a:prstGeom>
          <a:noFill/>
          <a:ln w="25400">
            <a:solidFill>
              <a:srgbClr val="33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2850070472"/>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6" y="995363"/>
            <a:ext cx="4351337" cy="54467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5299" name="Object 1027"/>
          <p:cNvGraphicFramePr>
            <a:graphicFrameLocks noChangeAspect="1"/>
          </p:cNvGraphicFramePr>
          <p:nvPr/>
        </p:nvGraphicFramePr>
        <p:xfrm>
          <a:off x="5105400" y="1828800"/>
          <a:ext cx="3867150" cy="1790700"/>
        </p:xfrm>
        <a:graphic>
          <a:graphicData uri="http://schemas.openxmlformats.org/presentationml/2006/ole">
            <mc:AlternateContent xmlns:mc="http://schemas.openxmlformats.org/markup-compatibility/2006">
              <mc:Choice xmlns:v="urn:schemas-microsoft-com:vml" Requires="v">
                <p:oleObj spid="_x0000_s5180" name="Immagine bitmap" r:id="rId4" imgW="3866667" imgH="1790476" progId="Paint.Picture">
                  <p:embed/>
                </p:oleObj>
              </mc:Choice>
              <mc:Fallback>
                <p:oleObj name="Immagine bitmap" r:id="rId4" imgW="3866667" imgH="179047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828800"/>
                        <a:ext cx="38671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1028"/>
          <p:cNvGraphicFramePr>
            <a:graphicFrameLocks noChangeAspect="1"/>
          </p:cNvGraphicFramePr>
          <p:nvPr/>
        </p:nvGraphicFramePr>
        <p:xfrm>
          <a:off x="5122862" y="3667126"/>
          <a:ext cx="4019550" cy="1743075"/>
        </p:xfrm>
        <a:graphic>
          <a:graphicData uri="http://schemas.openxmlformats.org/presentationml/2006/ole">
            <mc:AlternateContent xmlns:mc="http://schemas.openxmlformats.org/markup-compatibility/2006">
              <mc:Choice xmlns:v="urn:schemas-microsoft-com:vml" Requires="v">
                <p:oleObj spid="_x0000_s5181" name="Immagine bitmap" r:id="rId6" imgW="4019048" imgH="1743318" progId="Paint.Picture">
                  <p:embed/>
                </p:oleObj>
              </mc:Choice>
              <mc:Fallback>
                <p:oleObj name="Immagine bitmap" r:id="rId6" imgW="4019048" imgH="1743318"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2862" y="3667126"/>
                        <a:ext cx="401955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1" name="Oval 1029"/>
          <p:cNvSpPr>
            <a:spLocks noChangeArrowheads="1"/>
          </p:cNvSpPr>
          <p:nvPr/>
        </p:nvSpPr>
        <p:spPr bwMode="auto">
          <a:xfrm>
            <a:off x="1204912" y="3725863"/>
            <a:ext cx="1498600" cy="627062"/>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5302" name="Oval 1030"/>
          <p:cNvSpPr>
            <a:spLocks noChangeArrowheads="1"/>
          </p:cNvSpPr>
          <p:nvPr/>
        </p:nvSpPr>
        <p:spPr bwMode="auto">
          <a:xfrm>
            <a:off x="727075" y="3803651"/>
            <a:ext cx="381000" cy="379413"/>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5303" name="Oval 1031"/>
          <p:cNvSpPr>
            <a:spLocks noChangeArrowheads="1"/>
          </p:cNvSpPr>
          <p:nvPr/>
        </p:nvSpPr>
        <p:spPr bwMode="auto">
          <a:xfrm>
            <a:off x="5027613" y="4191001"/>
            <a:ext cx="347663" cy="327025"/>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5304" name="Oval 1032"/>
          <p:cNvSpPr>
            <a:spLocks noChangeArrowheads="1"/>
          </p:cNvSpPr>
          <p:nvPr/>
        </p:nvSpPr>
        <p:spPr bwMode="auto">
          <a:xfrm>
            <a:off x="3995737" y="3913189"/>
            <a:ext cx="647700" cy="606425"/>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5305" name="Rectangle 1033"/>
          <p:cNvSpPr>
            <a:spLocks noChangeArrowheads="1"/>
          </p:cNvSpPr>
          <p:nvPr/>
        </p:nvSpPr>
        <p:spPr bwMode="auto">
          <a:xfrm>
            <a:off x="1830388" y="228600"/>
            <a:ext cx="7693025" cy="482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3200" b="1"/>
              <a:t>Il rapporto di Ricerca – Search Report</a:t>
            </a:r>
            <a:endParaRPr lang="en-GB" altLang="it-IT" sz="3200" b="1"/>
          </a:p>
        </p:txBody>
      </p:sp>
      <p:sp>
        <p:nvSpPr>
          <p:cNvPr id="55306" name="Rectangle 1034"/>
          <p:cNvSpPr>
            <a:spLocks noChangeArrowheads="1"/>
          </p:cNvSpPr>
          <p:nvPr/>
        </p:nvSpPr>
        <p:spPr bwMode="auto">
          <a:xfrm>
            <a:off x="2914650" y="102235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5307" name="Oval 1035"/>
          <p:cNvSpPr>
            <a:spLocks noChangeArrowheads="1"/>
          </p:cNvSpPr>
          <p:nvPr/>
        </p:nvSpPr>
        <p:spPr bwMode="auto">
          <a:xfrm>
            <a:off x="5027612" y="4572001"/>
            <a:ext cx="381000" cy="327025"/>
          </a:xfrm>
          <a:prstGeom prst="ellipse">
            <a:avLst/>
          </a:prstGeom>
          <a:noFill/>
          <a:ln w="25400">
            <a:solidFill>
              <a:srgbClr val="FF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5308" name="Oval 1036"/>
          <p:cNvSpPr>
            <a:spLocks noChangeArrowheads="1"/>
          </p:cNvSpPr>
          <p:nvPr/>
        </p:nvSpPr>
        <p:spPr bwMode="auto">
          <a:xfrm>
            <a:off x="4068763" y="4833938"/>
            <a:ext cx="320675" cy="233362"/>
          </a:xfrm>
          <a:prstGeom prst="ellipse">
            <a:avLst/>
          </a:prstGeom>
          <a:noFill/>
          <a:ln w="25400">
            <a:solidFill>
              <a:srgbClr val="FF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5309" name="Oval 1037"/>
          <p:cNvSpPr>
            <a:spLocks noChangeArrowheads="1"/>
          </p:cNvSpPr>
          <p:nvPr/>
        </p:nvSpPr>
        <p:spPr bwMode="auto">
          <a:xfrm>
            <a:off x="4079876" y="5473701"/>
            <a:ext cx="346075" cy="354013"/>
          </a:xfrm>
          <a:prstGeom prst="ellipse">
            <a:avLst/>
          </a:prstGeom>
          <a:noFill/>
          <a:ln w="25400">
            <a:solidFill>
              <a:srgbClr val="FF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5310" name="Oval 1038"/>
          <p:cNvSpPr>
            <a:spLocks noChangeArrowheads="1"/>
          </p:cNvSpPr>
          <p:nvPr/>
        </p:nvSpPr>
        <p:spPr bwMode="auto">
          <a:xfrm>
            <a:off x="714375" y="4749800"/>
            <a:ext cx="381000" cy="381000"/>
          </a:xfrm>
          <a:prstGeom prst="ellipse">
            <a:avLst/>
          </a:prstGeom>
          <a:noFill/>
          <a:ln w="25400">
            <a:solidFill>
              <a:srgbClr val="FF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5311" name="Oval 1039"/>
          <p:cNvSpPr>
            <a:spLocks noChangeArrowheads="1"/>
          </p:cNvSpPr>
          <p:nvPr/>
        </p:nvSpPr>
        <p:spPr bwMode="auto">
          <a:xfrm>
            <a:off x="714375" y="5443538"/>
            <a:ext cx="381000" cy="381000"/>
          </a:xfrm>
          <a:prstGeom prst="ellipse">
            <a:avLst/>
          </a:prstGeom>
          <a:noFill/>
          <a:ln w="25400">
            <a:solidFill>
              <a:srgbClr val="FF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5312" name="Oval 1040"/>
          <p:cNvSpPr>
            <a:spLocks noChangeArrowheads="1"/>
          </p:cNvSpPr>
          <p:nvPr/>
        </p:nvSpPr>
        <p:spPr bwMode="auto">
          <a:xfrm>
            <a:off x="3379788" y="1120776"/>
            <a:ext cx="1235075" cy="479425"/>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5313" name="Line 1041"/>
          <p:cNvSpPr>
            <a:spLocks noChangeShapeType="1"/>
          </p:cNvSpPr>
          <p:nvPr/>
        </p:nvSpPr>
        <p:spPr bwMode="auto">
          <a:xfrm>
            <a:off x="439738" y="1360488"/>
            <a:ext cx="2867025" cy="0"/>
          </a:xfrm>
          <a:prstGeom prst="line">
            <a:avLst/>
          </a:prstGeom>
          <a:noFill/>
          <a:ln w="317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394054471"/>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1"/>
                </a:solidFill>
              </a:rPr>
              <a:t>Intellectual </a:t>
            </a:r>
            <a:r>
              <a:rPr lang="en-US" dirty="0">
                <a:solidFill>
                  <a:schemeClr val="accent1"/>
                </a:solidFill>
              </a:rPr>
              <a:t>property rights (IPR) </a:t>
            </a:r>
            <a:r>
              <a:rPr lang="en-US" dirty="0"/>
              <a:t>are legal rights aimed at protecting the creations of the intellect, such as inventions, the appearance of products, literary, artistic and scientific works and signs, among </a:t>
            </a:r>
            <a:r>
              <a:rPr lang="en-US" dirty="0" smtClean="0"/>
              <a:t>others.</a:t>
            </a:r>
          </a:p>
          <a:p>
            <a:endParaRPr lang="it-IT" dirty="0"/>
          </a:p>
        </p:txBody>
      </p:sp>
      <p:sp>
        <p:nvSpPr>
          <p:cNvPr id="3" name="Title 2"/>
          <p:cNvSpPr>
            <a:spLocks noGrp="1"/>
          </p:cNvSpPr>
          <p:nvPr>
            <p:ph type="title"/>
          </p:nvPr>
        </p:nvSpPr>
        <p:spPr/>
        <p:txBody>
          <a:bodyPr/>
          <a:lstStyle/>
          <a:p>
            <a:r>
              <a:rPr lang="it-IT" dirty="0" smtClean="0"/>
              <a:t>Intellectual Property Rights (IPR)</a:t>
            </a:r>
            <a:endParaRPr lang="it-IT" dirty="0"/>
          </a:p>
        </p:txBody>
      </p:sp>
      <p:pic>
        <p:nvPicPr>
          <p:cNvPr id="4" name="Picture 3"/>
          <p:cNvPicPr>
            <a:picLocks noChangeAspect="1"/>
          </p:cNvPicPr>
          <p:nvPr/>
        </p:nvPicPr>
        <p:blipFill rotWithShape="1">
          <a:blip r:embed="rId2"/>
          <a:srcRect l="28621" t="18000" r="39574" b="26222"/>
          <a:stretch/>
        </p:blipFill>
        <p:spPr>
          <a:xfrm>
            <a:off x="1854200" y="2565400"/>
            <a:ext cx="5816600" cy="3911600"/>
          </a:xfrm>
          <a:prstGeom prst="rect">
            <a:avLst/>
          </a:prstGeom>
        </p:spPr>
      </p:pic>
      <p:sp>
        <p:nvSpPr>
          <p:cNvPr id="5" name="Oval 4"/>
          <p:cNvSpPr/>
          <p:nvPr/>
        </p:nvSpPr>
        <p:spPr bwMode="auto">
          <a:xfrm>
            <a:off x="5381625" y="4362450"/>
            <a:ext cx="1704975" cy="619125"/>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6" name="Oval 5"/>
          <p:cNvSpPr/>
          <p:nvPr/>
        </p:nvSpPr>
        <p:spPr bwMode="auto">
          <a:xfrm>
            <a:off x="1854200" y="4362449"/>
            <a:ext cx="1704975" cy="619125"/>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Tree>
    <p:extLst>
      <p:ext uri="{BB962C8B-B14F-4D97-AF65-F5344CB8AC3E}">
        <p14:creationId xmlns:p14="http://schemas.microsoft.com/office/powerpoint/2010/main" val="28075646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0951" y="1360488"/>
            <a:ext cx="7291387" cy="5175250"/>
          </a:xfrm>
          <a:noFill/>
          <a:ln/>
        </p:spPr>
      </p:pic>
      <p:sp>
        <p:nvSpPr>
          <p:cNvPr id="56323" name="Text Box 3"/>
          <p:cNvSpPr txBox="1">
            <a:spLocks noChangeArrowheads="1"/>
          </p:cNvSpPr>
          <p:nvPr/>
        </p:nvSpPr>
        <p:spPr bwMode="auto">
          <a:xfrm>
            <a:off x="2916238" y="1055689"/>
            <a:ext cx="434022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en-GB" altLang="it-IT" sz="1200" b="1">
                <a:solidFill>
                  <a:srgbClr val="000080"/>
                </a:solidFill>
                <a:latin typeface="Verdana" panose="020B0604030504040204" pitchFamily="34" charset="0"/>
              </a:rPr>
              <a:t>PCT Statistical Indicators</a:t>
            </a:r>
            <a:r>
              <a:rPr lang="en-GB" altLang="it-IT" sz="1200" b="1">
                <a:solidFill>
                  <a:schemeClr val="tx2"/>
                </a:solidFill>
                <a:latin typeface="Verdana" panose="020B0604030504040204" pitchFamily="34" charset="0"/>
              </a:rPr>
              <a:t> </a:t>
            </a:r>
            <a:r>
              <a:rPr lang="it-IT" altLang="it-IT" sz="1200" b="1">
                <a:solidFill>
                  <a:schemeClr val="tx2"/>
                </a:solidFill>
                <a:latin typeface="Verdana" panose="020B0604030504040204" pitchFamily="34" charset="0"/>
              </a:rPr>
              <a:t>- </a:t>
            </a:r>
            <a:r>
              <a:rPr lang="en-GB" altLang="it-IT" sz="1200" b="1">
                <a:solidFill>
                  <a:srgbClr val="000066"/>
                </a:solidFill>
                <a:latin typeface="Verdana" panose="020B0604030504040204" pitchFamily="34" charset="0"/>
              </a:rPr>
              <a:t>update October 2005</a:t>
            </a:r>
            <a:r>
              <a:rPr lang="en-GB" altLang="it-IT" sz="1200" b="1">
                <a:solidFill>
                  <a:schemeClr val="tx2"/>
                </a:solidFill>
                <a:latin typeface="Verdana" panose="020B0604030504040204" pitchFamily="34" charset="0"/>
              </a:rPr>
              <a:t> </a:t>
            </a:r>
          </a:p>
        </p:txBody>
      </p:sp>
      <p:sp>
        <p:nvSpPr>
          <p:cNvPr id="56324" name="Oval 4"/>
          <p:cNvSpPr>
            <a:spLocks noChangeArrowheads="1"/>
          </p:cNvSpPr>
          <p:nvPr/>
        </p:nvSpPr>
        <p:spPr bwMode="auto">
          <a:xfrm>
            <a:off x="8231187" y="4322435"/>
            <a:ext cx="259766" cy="562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56325" name="Oval 5"/>
          <p:cNvSpPr>
            <a:spLocks noChangeArrowheads="1"/>
          </p:cNvSpPr>
          <p:nvPr/>
        </p:nvSpPr>
        <p:spPr bwMode="auto">
          <a:xfrm>
            <a:off x="1125538" y="4490711"/>
            <a:ext cx="828675" cy="562630"/>
          </a:xfrm>
          <a:prstGeom prst="ellipse">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56326" name="Oval 6"/>
          <p:cNvSpPr>
            <a:spLocks noChangeArrowheads="1"/>
          </p:cNvSpPr>
          <p:nvPr/>
        </p:nvSpPr>
        <p:spPr bwMode="auto">
          <a:xfrm>
            <a:off x="1125538" y="5214611"/>
            <a:ext cx="828675" cy="562630"/>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56327" name="Oval 7"/>
          <p:cNvSpPr>
            <a:spLocks noChangeArrowheads="1"/>
          </p:cNvSpPr>
          <p:nvPr/>
        </p:nvSpPr>
        <p:spPr bwMode="auto">
          <a:xfrm>
            <a:off x="1073150" y="2038817"/>
            <a:ext cx="1382712" cy="562630"/>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56328" name="Rectangle 8"/>
          <p:cNvSpPr>
            <a:spLocks noChangeArrowheads="1"/>
          </p:cNvSpPr>
          <p:nvPr/>
        </p:nvSpPr>
        <p:spPr bwMode="auto">
          <a:xfrm>
            <a:off x="2684462" y="0"/>
            <a:ext cx="683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it-IT" sz="3600" b="1"/>
              <a:t>PCT International Applications</a:t>
            </a:r>
            <a:endParaRPr lang="en-GB" altLang="it-IT" sz="3600" b="1"/>
          </a:p>
        </p:txBody>
      </p:sp>
      <p:sp>
        <p:nvSpPr>
          <p:cNvPr id="56329" name="Oval 9"/>
          <p:cNvSpPr>
            <a:spLocks noChangeArrowheads="1"/>
          </p:cNvSpPr>
          <p:nvPr/>
        </p:nvSpPr>
        <p:spPr bwMode="auto">
          <a:xfrm>
            <a:off x="7826376" y="4503411"/>
            <a:ext cx="828675" cy="562630"/>
          </a:xfrm>
          <a:prstGeom prst="ellipse">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56330" name="Oval 10"/>
          <p:cNvSpPr>
            <a:spLocks noChangeArrowheads="1"/>
          </p:cNvSpPr>
          <p:nvPr/>
        </p:nvSpPr>
        <p:spPr bwMode="auto">
          <a:xfrm>
            <a:off x="7826376" y="5228898"/>
            <a:ext cx="828675" cy="562630"/>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56331" name="Oval 11"/>
          <p:cNvSpPr>
            <a:spLocks noChangeArrowheads="1"/>
          </p:cNvSpPr>
          <p:nvPr/>
        </p:nvSpPr>
        <p:spPr bwMode="auto">
          <a:xfrm>
            <a:off x="7496176" y="2051517"/>
            <a:ext cx="1381125" cy="562630"/>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Tree>
    <p:extLst>
      <p:ext uri="{BB962C8B-B14F-4D97-AF65-F5344CB8AC3E}">
        <p14:creationId xmlns:p14="http://schemas.microsoft.com/office/powerpoint/2010/main" val="3749557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217613" y="152400"/>
            <a:ext cx="7693025" cy="476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buSzPct val="100000"/>
            </a:pPr>
            <a:r>
              <a:rPr lang="it-IT" altLang="it-IT" sz="2800" b="1"/>
              <a:t>Quanto costa brevettare ?  IT</a:t>
            </a:r>
            <a:endParaRPr lang="en-GB" altLang="it-IT" sz="2800" b="1"/>
          </a:p>
        </p:txBody>
      </p:sp>
      <p:sp>
        <p:nvSpPr>
          <p:cNvPr id="57347" name="Line 3"/>
          <p:cNvSpPr>
            <a:spLocks noChangeShapeType="1"/>
          </p:cNvSpPr>
          <p:nvPr/>
        </p:nvSpPr>
        <p:spPr bwMode="auto">
          <a:xfrm>
            <a:off x="912812" y="5029200"/>
            <a:ext cx="8229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57348" name="Group 4"/>
          <p:cNvGrpSpPr>
            <a:grpSpLocks/>
          </p:cNvGrpSpPr>
          <p:nvPr/>
        </p:nvGrpSpPr>
        <p:grpSpPr bwMode="auto">
          <a:xfrm>
            <a:off x="742950" y="5016501"/>
            <a:ext cx="550862" cy="568325"/>
            <a:chOff x="240" y="3057"/>
            <a:chExt cx="227" cy="341"/>
          </a:xfrm>
        </p:grpSpPr>
        <p:sp>
          <p:nvSpPr>
            <p:cNvPr id="57349" name="Line 5"/>
            <p:cNvSpPr>
              <a:spLocks noChangeShapeType="1"/>
            </p:cNvSpPr>
            <p:nvPr/>
          </p:nvSpPr>
          <p:spPr bwMode="auto">
            <a:xfrm>
              <a:off x="354" y="3057"/>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50" name="Text Box 6"/>
            <p:cNvSpPr txBox="1">
              <a:spLocks noChangeArrowheads="1"/>
            </p:cNvSpPr>
            <p:nvPr/>
          </p:nvSpPr>
          <p:spPr bwMode="auto">
            <a:xfrm>
              <a:off x="240" y="3170"/>
              <a:ext cx="227" cy="228"/>
            </a:xfrm>
            <a:prstGeom prst="rect">
              <a:avLst/>
            </a:prstGeom>
            <a:solidFill>
              <a:srgbClr val="FFFFFF"/>
            </a:solidFill>
            <a:ln w="9525">
              <a:solidFill>
                <a:srgbClr val="000000"/>
              </a:solidFill>
              <a:miter lim="800000"/>
              <a:headEnd/>
              <a:tailEnd/>
            </a:ln>
          </p:spPr>
          <p:txBody>
            <a:bodyPr/>
            <a:lstStyle/>
            <a:p>
              <a:pPr eaLnBrk="0" hangingPunct="0"/>
              <a:r>
                <a:rPr lang="it-IT" altLang="it-IT" sz="1200"/>
                <a:t>0</a:t>
              </a:r>
            </a:p>
          </p:txBody>
        </p:sp>
      </p:grpSp>
      <p:grpSp>
        <p:nvGrpSpPr>
          <p:cNvPr id="57351" name="Group 7"/>
          <p:cNvGrpSpPr>
            <a:grpSpLocks/>
          </p:cNvGrpSpPr>
          <p:nvPr/>
        </p:nvGrpSpPr>
        <p:grpSpPr bwMode="auto">
          <a:xfrm>
            <a:off x="1487487" y="5016501"/>
            <a:ext cx="554038" cy="568325"/>
            <a:chOff x="922" y="3057"/>
            <a:chExt cx="227" cy="341"/>
          </a:xfrm>
        </p:grpSpPr>
        <p:sp>
          <p:nvSpPr>
            <p:cNvPr id="57352" name="Line 8"/>
            <p:cNvSpPr>
              <a:spLocks noChangeShapeType="1"/>
            </p:cNvSpPr>
            <p:nvPr/>
          </p:nvSpPr>
          <p:spPr bwMode="auto">
            <a:xfrm>
              <a:off x="1035" y="3057"/>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53" name="Text Box 9"/>
            <p:cNvSpPr txBox="1">
              <a:spLocks noChangeArrowheads="1"/>
            </p:cNvSpPr>
            <p:nvPr/>
          </p:nvSpPr>
          <p:spPr bwMode="auto">
            <a:xfrm>
              <a:off x="922" y="3170"/>
              <a:ext cx="227" cy="228"/>
            </a:xfrm>
            <a:prstGeom prst="rect">
              <a:avLst/>
            </a:prstGeom>
            <a:solidFill>
              <a:srgbClr val="FFFFFF"/>
            </a:solidFill>
            <a:ln w="9525">
              <a:solidFill>
                <a:srgbClr val="000000"/>
              </a:solidFill>
              <a:miter lim="800000"/>
              <a:headEnd/>
              <a:tailEnd/>
            </a:ln>
          </p:spPr>
          <p:txBody>
            <a:bodyPr/>
            <a:lstStyle/>
            <a:p>
              <a:pPr eaLnBrk="0" hangingPunct="0"/>
              <a:r>
                <a:rPr lang="it-IT" altLang="it-IT" sz="1200"/>
                <a:t>6</a:t>
              </a:r>
            </a:p>
          </p:txBody>
        </p:sp>
      </p:grpSp>
      <p:grpSp>
        <p:nvGrpSpPr>
          <p:cNvPr id="57354" name="Group 10"/>
          <p:cNvGrpSpPr>
            <a:grpSpLocks/>
          </p:cNvGrpSpPr>
          <p:nvPr/>
        </p:nvGrpSpPr>
        <p:grpSpPr bwMode="auto">
          <a:xfrm>
            <a:off x="2286000" y="5016501"/>
            <a:ext cx="550862" cy="568325"/>
            <a:chOff x="1603" y="3057"/>
            <a:chExt cx="227" cy="341"/>
          </a:xfrm>
        </p:grpSpPr>
        <p:sp>
          <p:nvSpPr>
            <p:cNvPr id="57355" name="Line 11"/>
            <p:cNvSpPr>
              <a:spLocks noChangeShapeType="1"/>
            </p:cNvSpPr>
            <p:nvPr/>
          </p:nvSpPr>
          <p:spPr bwMode="auto">
            <a:xfrm>
              <a:off x="1717" y="3057"/>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56" name="Text Box 12"/>
            <p:cNvSpPr txBox="1">
              <a:spLocks noChangeArrowheads="1"/>
            </p:cNvSpPr>
            <p:nvPr/>
          </p:nvSpPr>
          <p:spPr bwMode="auto">
            <a:xfrm>
              <a:off x="1603" y="3170"/>
              <a:ext cx="227" cy="228"/>
            </a:xfrm>
            <a:prstGeom prst="rect">
              <a:avLst/>
            </a:prstGeom>
            <a:solidFill>
              <a:srgbClr val="FFFFFF"/>
            </a:solidFill>
            <a:ln w="9525">
              <a:solidFill>
                <a:srgbClr val="000000"/>
              </a:solidFill>
              <a:miter lim="800000"/>
              <a:headEnd/>
              <a:tailEnd/>
            </a:ln>
          </p:spPr>
          <p:txBody>
            <a:bodyPr/>
            <a:lstStyle/>
            <a:p>
              <a:pPr eaLnBrk="0" hangingPunct="0"/>
              <a:r>
                <a:rPr lang="it-IT" altLang="it-IT" sz="1200"/>
                <a:t>12</a:t>
              </a:r>
            </a:p>
          </p:txBody>
        </p:sp>
      </p:grpSp>
      <p:grpSp>
        <p:nvGrpSpPr>
          <p:cNvPr id="57357" name="Group 13"/>
          <p:cNvGrpSpPr>
            <a:grpSpLocks/>
          </p:cNvGrpSpPr>
          <p:nvPr/>
        </p:nvGrpSpPr>
        <p:grpSpPr bwMode="auto">
          <a:xfrm>
            <a:off x="3084513" y="5016501"/>
            <a:ext cx="550863" cy="568325"/>
            <a:chOff x="2285" y="3057"/>
            <a:chExt cx="227" cy="341"/>
          </a:xfrm>
        </p:grpSpPr>
        <p:sp>
          <p:nvSpPr>
            <p:cNvPr id="57358" name="Line 14"/>
            <p:cNvSpPr>
              <a:spLocks noChangeShapeType="1"/>
            </p:cNvSpPr>
            <p:nvPr/>
          </p:nvSpPr>
          <p:spPr bwMode="auto">
            <a:xfrm>
              <a:off x="2398" y="3057"/>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59" name="Text Box 15"/>
            <p:cNvSpPr txBox="1">
              <a:spLocks noChangeArrowheads="1"/>
            </p:cNvSpPr>
            <p:nvPr/>
          </p:nvSpPr>
          <p:spPr bwMode="auto">
            <a:xfrm>
              <a:off x="2285" y="3170"/>
              <a:ext cx="227" cy="228"/>
            </a:xfrm>
            <a:prstGeom prst="rect">
              <a:avLst/>
            </a:prstGeom>
            <a:solidFill>
              <a:srgbClr val="FFFFFF"/>
            </a:solidFill>
            <a:ln w="9525">
              <a:solidFill>
                <a:srgbClr val="000000"/>
              </a:solidFill>
              <a:miter lim="800000"/>
              <a:headEnd/>
              <a:tailEnd/>
            </a:ln>
          </p:spPr>
          <p:txBody>
            <a:bodyPr/>
            <a:lstStyle/>
            <a:p>
              <a:pPr eaLnBrk="0" hangingPunct="0"/>
              <a:r>
                <a:rPr lang="it-IT" altLang="it-IT" sz="1200"/>
                <a:t>18</a:t>
              </a:r>
            </a:p>
          </p:txBody>
        </p:sp>
      </p:grpSp>
      <p:grpSp>
        <p:nvGrpSpPr>
          <p:cNvPr id="57360" name="Group 16"/>
          <p:cNvGrpSpPr>
            <a:grpSpLocks/>
          </p:cNvGrpSpPr>
          <p:nvPr/>
        </p:nvGrpSpPr>
        <p:grpSpPr bwMode="auto">
          <a:xfrm>
            <a:off x="3940175" y="5016501"/>
            <a:ext cx="550862" cy="568325"/>
            <a:chOff x="2355" y="3057"/>
            <a:chExt cx="227" cy="341"/>
          </a:xfrm>
        </p:grpSpPr>
        <p:sp>
          <p:nvSpPr>
            <p:cNvPr id="57361" name="Line 17"/>
            <p:cNvSpPr>
              <a:spLocks noChangeShapeType="1"/>
            </p:cNvSpPr>
            <p:nvPr/>
          </p:nvSpPr>
          <p:spPr bwMode="auto">
            <a:xfrm>
              <a:off x="2469" y="3057"/>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62" name="Text Box 18"/>
            <p:cNvSpPr txBox="1">
              <a:spLocks noChangeArrowheads="1"/>
            </p:cNvSpPr>
            <p:nvPr/>
          </p:nvSpPr>
          <p:spPr bwMode="auto">
            <a:xfrm>
              <a:off x="2355" y="3170"/>
              <a:ext cx="227" cy="228"/>
            </a:xfrm>
            <a:prstGeom prst="rect">
              <a:avLst/>
            </a:prstGeom>
            <a:solidFill>
              <a:srgbClr val="FFFFFF"/>
            </a:solidFill>
            <a:ln w="9525">
              <a:solidFill>
                <a:srgbClr val="000000"/>
              </a:solidFill>
              <a:miter lim="800000"/>
              <a:headEnd/>
              <a:tailEnd/>
            </a:ln>
          </p:spPr>
          <p:txBody>
            <a:bodyPr/>
            <a:lstStyle/>
            <a:p>
              <a:pPr eaLnBrk="0" hangingPunct="0"/>
              <a:r>
                <a:rPr lang="it-IT" altLang="it-IT" sz="1200"/>
                <a:t>24</a:t>
              </a:r>
            </a:p>
          </p:txBody>
        </p:sp>
      </p:grpSp>
      <p:grpSp>
        <p:nvGrpSpPr>
          <p:cNvPr id="57363" name="Group 19"/>
          <p:cNvGrpSpPr>
            <a:grpSpLocks/>
          </p:cNvGrpSpPr>
          <p:nvPr/>
        </p:nvGrpSpPr>
        <p:grpSpPr bwMode="auto">
          <a:xfrm>
            <a:off x="4752975" y="5016501"/>
            <a:ext cx="550862" cy="568325"/>
            <a:chOff x="2653" y="3057"/>
            <a:chExt cx="227" cy="341"/>
          </a:xfrm>
        </p:grpSpPr>
        <p:sp>
          <p:nvSpPr>
            <p:cNvPr id="57364" name="Line 20"/>
            <p:cNvSpPr>
              <a:spLocks noChangeShapeType="1"/>
            </p:cNvSpPr>
            <p:nvPr/>
          </p:nvSpPr>
          <p:spPr bwMode="auto">
            <a:xfrm>
              <a:off x="2766" y="3057"/>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65" name="Text Box 21"/>
            <p:cNvSpPr txBox="1">
              <a:spLocks noChangeArrowheads="1"/>
            </p:cNvSpPr>
            <p:nvPr/>
          </p:nvSpPr>
          <p:spPr bwMode="auto">
            <a:xfrm>
              <a:off x="2653" y="3170"/>
              <a:ext cx="227" cy="228"/>
            </a:xfrm>
            <a:prstGeom prst="rect">
              <a:avLst/>
            </a:prstGeom>
            <a:solidFill>
              <a:srgbClr val="FFFFFF"/>
            </a:solidFill>
            <a:ln w="9525">
              <a:solidFill>
                <a:srgbClr val="000000"/>
              </a:solidFill>
              <a:miter lim="800000"/>
              <a:headEnd/>
              <a:tailEnd/>
            </a:ln>
          </p:spPr>
          <p:txBody>
            <a:bodyPr/>
            <a:lstStyle/>
            <a:p>
              <a:pPr eaLnBrk="0" hangingPunct="0"/>
              <a:r>
                <a:rPr lang="it-IT" altLang="it-IT" sz="1200"/>
                <a:t>30</a:t>
              </a:r>
            </a:p>
          </p:txBody>
        </p:sp>
      </p:grpSp>
      <p:grpSp>
        <p:nvGrpSpPr>
          <p:cNvPr id="57366" name="Group 22"/>
          <p:cNvGrpSpPr>
            <a:grpSpLocks/>
          </p:cNvGrpSpPr>
          <p:nvPr/>
        </p:nvGrpSpPr>
        <p:grpSpPr bwMode="auto">
          <a:xfrm>
            <a:off x="5551488" y="5019676"/>
            <a:ext cx="550863" cy="569913"/>
            <a:chOff x="2653" y="3057"/>
            <a:chExt cx="227" cy="341"/>
          </a:xfrm>
        </p:grpSpPr>
        <p:sp>
          <p:nvSpPr>
            <p:cNvPr id="57367" name="Line 23"/>
            <p:cNvSpPr>
              <a:spLocks noChangeShapeType="1"/>
            </p:cNvSpPr>
            <p:nvPr/>
          </p:nvSpPr>
          <p:spPr bwMode="auto">
            <a:xfrm>
              <a:off x="2766" y="3057"/>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68" name="Text Box 24"/>
            <p:cNvSpPr txBox="1">
              <a:spLocks noChangeArrowheads="1"/>
            </p:cNvSpPr>
            <p:nvPr/>
          </p:nvSpPr>
          <p:spPr bwMode="auto">
            <a:xfrm>
              <a:off x="2653" y="3170"/>
              <a:ext cx="227" cy="228"/>
            </a:xfrm>
            <a:prstGeom prst="rect">
              <a:avLst/>
            </a:prstGeom>
            <a:solidFill>
              <a:srgbClr val="FFFFFF"/>
            </a:solidFill>
            <a:ln w="9525">
              <a:solidFill>
                <a:srgbClr val="000000"/>
              </a:solidFill>
              <a:miter lim="800000"/>
              <a:headEnd/>
              <a:tailEnd/>
            </a:ln>
          </p:spPr>
          <p:txBody>
            <a:bodyPr/>
            <a:lstStyle/>
            <a:p>
              <a:pPr eaLnBrk="0" hangingPunct="0"/>
              <a:r>
                <a:rPr lang="it-IT" altLang="it-IT" sz="1200"/>
                <a:t>36</a:t>
              </a:r>
            </a:p>
          </p:txBody>
        </p:sp>
      </p:grpSp>
      <p:grpSp>
        <p:nvGrpSpPr>
          <p:cNvPr id="57369" name="Group 25"/>
          <p:cNvGrpSpPr>
            <a:grpSpLocks/>
          </p:cNvGrpSpPr>
          <p:nvPr/>
        </p:nvGrpSpPr>
        <p:grpSpPr bwMode="auto">
          <a:xfrm>
            <a:off x="6640512" y="5019676"/>
            <a:ext cx="782638" cy="569913"/>
            <a:chOff x="3949" y="3059"/>
            <a:chExt cx="323" cy="341"/>
          </a:xfrm>
        </p:grpSpPr>
        <p:sp>
          <p:nvSpPr>
            <p:cNvPr id="57370" name="Line 26"/>
            <p:cNvSpPr>
              <a:spLocks noChangeShapeType="1"/>
            </p:cNvSpPr>
            <p:nvPr/>
          </p:nvSpPr>
          <p:spPr bwMode="auto">
            <a:xfrm>
              <a:off x="4062" y="3059"/>
              <a:ext cx="1"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71" name="Text Box 27"/>
            <p:cNvSpPr txBox="1">
              <a:spLocks noChangeArrowheads="1"/>
            </p:cNvSpPr>
            <p:nvPr/>
          </p:nvSpPr>
          <p:spPr bwMode="auto">
            <a:xfrm>
              <a:off x="3949" y="3172"/>
              <a:ext cx="323" cy="228"/>
            </a:xfrm>
            <a:prstGeom prst="rect">
              <a:avLst/>
            </a:prstGeom>
            <a:solidFill>
              <a:srgbClr val="FFFFFF"/>
            </a:solidFill>
            <a:ln w="9525">
              <a:solidFill>
                <a:srgbClr val="000000"/>
              </a:solidFill>
              <a:miter lim="800000"/>
              <a:headEnd/>
              <a:tailEnd/>
            </a:ln>
          </p:spPr>
          <p:txBody>
            <a:bodyPr/>
            <a:lstStyle/>
            <a:p>
              <a:pPr eaLnBrk="0" hangingPunct="0"/>
              <a:r>
                <a:rPr lang="it-IT" altLang="it-IT" sz="1200"/>
                <a:t>+ 4</a:t>
              </a:r>
            </a:p>
          </p:txBody>
        </p:sp>
      </p:grpSp>
      <p:sp>
        <p:nvSpPr>
          <p:cNvPr id="57372" name="Line 28"/>
          <p:cNvSpPr>
            <a:spLocks noChangeShapeType="1"/>
          </p:cNvSpPr>
          <p:nvPr/>
        </p:nvSpPr>
        <p:spPr bwMode="auto">
          <a:xfrm flipH="1">
            <a:off x="8075612" y="50292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73" name="Text Box 29"/>
          <p:cNvSpPr txBox="1">
            <a:spLocks noChangeArrowheads="1"/>
          </p:cNvSpPr>
          <p:nvPr/>
        </p:nvSpPr>
        <p:spPr bwMode="auto">
          <a:xfrm>
            <a:off x="7874001" y="5221288"/>
            <a:ext cx="782637" cy="381000"/>
          </a:xfrm>
          <a:prstGeom prst="rect">
            <a:avLst/>
          </a:prstGeom>
          <a:solidFill>
            <a:srgbClr val="FFFFFF"/>
          </a:solidFill>
          <a:ln w="9525">
            <a:solidFill>
              <a:srgbClr val="000000"/>
            </a:solidFill>
            <a:miter lim="800000"/>
            <a:headEnd/>
            <a:tailEnd/>
          </a:ln>
        </p:spPr>
        <p:txBody>
          <a:bodyPr/>
          <a:lstStyle/>
          <a:p>
            <a:pPr eaLnBrk="0" hangingPunct="0"/>
            <a:r>
              <a:rPr lang="it-IT" altLang="it-IT" sz="1200"/>
              <a:t>+ 5</a:t>
            </a:r>
          </a:p>
        </p:txBody>
      </p:sp>
      <p:sp>
        <p:nvSpPr>
          <p:cNvPr id="57374" name="Line 30"/>
          <p:cNvSpPr>
            <a:spLocks noChangeShapeType="1"/>
          </p:cNvSpPr>
          <p:nvPr/>
        </p:nvSpPr>
        <p:spPr bwMode="auto">
          <a:xfrm>
            <a:off x="8132762" y="5683251"/>
            <a:ext cx="0" cy="879475"/>
          </a:xfrm>
          <a:prstGeom prst="line">
            <a:avLst/>
          </a:prstGeom>
          <a:noFill/>
          <a:ln w="508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p>
        </p:txBody>
      </p:sp>
      <p:sp>
        <p:nvSpPr>
          <p:cNvPr id="57375" name="Text Box 31"/>
          <p:cNvSpPr txBox="1">
            <a:spLocks noChangeArrowheads="1"/>
          </p:cNvSpPr>
          <p:nvPr/>
        </p:nvSpPr>
        <p:spPr bwMode="auto">
          <a:xfrm>
            <a:off x="2208212" y="5791200"/>
            <a:ext cx="3556000" cy="527050"/>
          </a:xfrm>
          <a:prstGeom prst="rect">
            <a:avLst/>
          </a:prstGeom>
          <a:solidFill>
            <a:srgbClr val="FFFFFF"/>
          </a:solidFill>
          <a:ln w="9525">
            <a:solidFill>
              <a:srgbClr val="FF3300"/>
            </a:solidFill>
            <a:miter lim="800000"/>
            <a:headEnd/>
            <a:tailEnd/>
          </a:ln>
        </p:spPr>
        <p:txBody>
          <a:bodyPr>
            <a:spAutoFit/>
          </a:bodyPr>
          <a:lstStyle/>
          <a:p>
            <a:pPr eaLnBrk="0" hangingPunct="0"/>
            <a:r>
              <a:rPr lang="it-IT" altLang="it-IT" sz="1400" b="1">
                <a:latin typeface="Verdana" panose="020B0604030504040204" pitchFamily="34" charset="0"/>
              </a:rPr>
              <a:t>Tasse di mantenimento brevetto crescenti a partire dal 5to anno</a:t>
            </a:r>
          </a:p>
        </p:txBody>
      </p:sp>
      <p:sp>
        <p:nvSpPr>
          <p:cNvPr id="57376" name="Line 32"/>
          <p:cNvSpPr>
            <a:spLocks noChangeShapeType="1"/>
          </p:cNvSpPr>
          <p:nvPr/>
        </p:nvSpPr>
        <p:spPr bwMode="auto">
          <a:xfrm flipV="1">
            <a:off x="5789612" y="6019800"/>
            <a:ext cx="21336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p>
        </p:txBody>
      </p:sp>
      <p:sp>
        <p:nvSpPr>
          <p:cNvPr id="57377" name="Text Box 33"/>
          <p:cNvSpPr txBox="1">
            <a:spLocks noChangeArrowheads="1"/>
          </p:cNvSpPr>
          <p:nvPr/>
        </p:nvSpPr>
        <p:spPr bwMode="auto">
          <a:xfrm>
            <a:off x="379412" y="4522789"/>
            <a:ext cx="2743200" cy="377825"/>
          </a:xfrm>
          <a:prstGeom prst="rect">
            <a:avLst/>
          </a:prstGeom>
          <a:solidFill>
            <a:srgbClr val="FFFFFF"/>
          </a:solidFill>
          <a:ln w="9525">
            <a:solidFill>
              <a:srgbClr val="FF3300"/>
            </a:solidFill>
            <a:miter lim="800000"/>
            <a:headEnd/>
            <a:tailEnd/>
          </a:ln>
        </p:spPr>
        <p:txBody>
          <a:bodyPr/>
          <a:lstStyle/>
          <a:p>
            <a:pPr algn="just" eaLnBrk="0" hangingPunct="0"/>
            <a:r>
              <a:rPr lang="it-IT" altLang="it-IT" sz="1600" b="1"/>
              <a:t>€ 4000 ca. per descrizione</a:t>
            </a:r>
          </a:p>
        </p:txBody>
      </p:sp>
      <p:sp>
        <p:nvSpPr>
          <p:cNvPr id="57378" name="Text Box 34"/>
          <p:cNvSpPr txBox="1">
            <a:spLocks noChangeArrowheads="1"/>
          </p:cNvSpPr>
          <p:nvPr/>
        </p:nvSpPr>
        <p:spPr bwMode="auto">
          <a:xfrm>
            <a:off x="669926" y="3962401"/>
            <a:ext cx="1919287" cy="377825"/>
          </a:xfrm>
          <a:prstGeom prst="rect">
            <a:avLst/>
          </a:prstGeom>
          <a:solidFill>
            <a:srgbClr val="FFFFFF"/>
          </a:solidFill>
          <a:ln w="9525">
            <a:solidFill>
              <a:srgbClr val="FF3300"/>
            </a:solidFill>
            <a:miter lim="800000"/>
            <a:headEnd/>
            <a:tailEnd/>
          </a:ln>
        </p:spPr>
        <p:txBody>
          <a:bodyPr/>
          <a:lstStyle/>
          <a:p>
            <a:pPr algn="just" eaLnBrk="0" hangingPunct="0"/>
            <a:r>
              <a:rPr lang="it-IT" altLang="it-IT" sz="1600" b="1"/>
              <a:t>Tassa di deposito</a:t>
            </a:r>
          </a:p>
        </p:txBody>
      </p:sp>
      <p:sp>
        <p:nvSpPr>
          <p:cNvPr id="57379" name="Line 35"/>
          <p:cNvSpPr>
            <a:spLocks noChangeShapeType="1"/>
          </p:cNvSpPr>
          <p:nvPr/>
        </p:nvSpPr>
        <p:spPr bwMode="auto">
          <a:xfrm flipV="1">
            <a:off x="911225" y="4895851"/>
            <a:ext cx="0" cy="106363"/>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p>
        </p:txBody>
      </p:sp>
      <p:sp>
        <p:nvSpPr>
          <p:cNvPr id="57380" name="Line 36"/>
          <p:cNvSpPr>
            <a:spLocks noChangeShapeType="1"/>
          </p:cNvSpPr>
          <p:nvPr/>
        </p:nvSpPr>
        <p:spPr bwMode="auto">
          <a:xfrm flipV="1">
            <a:off x="900112" y="4349750"/>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p>
        </p:txBody>
      </p:sp>
      <p:pic>
        <p:nvPicPr>
          <p:cNvPr id="57381"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812" y="606426"/>
            <a:ext cx="6324600"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180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Group 2"/>
          <p:cNvGraphicFramePr>
            <a:graphicFrameLocks noGrp="1"/>
          </p:cNvGraphicFramePr>
          <p:nvPr>
            <p:ph type="body" idx="1"/>
          </p:nvPr>
        </p:nvGraphicFramePr>
        <p:xfrm>
          <a:off x="836613" y="3276600"/>
          <a:ext cx="7713663" cy="2316480"/>
        </p:xfrm>
        <a:graphic>
          <a:graphicData uri="http://schemas.openxmlformats.org/drawingml/2006/table">
            <a:tbl>
              <a:tblPr/>
              <a:tblGrid>
                <a:gridCol w="973138"/>
                <a:gridCol w="4640262"/>
                <a:gridCol w="2100263"/>
              </a:tblGrid>
              <a:tr h="0">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WO</a:t>
                      </a:r>
                      <a:endParaRPr kumimoji="0" lang="en-GB" altLang="it-IT" sz="2000" b="1"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Deposito</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€ 7.</a:t>
                      </a: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000</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EP da Deposito a Concessione</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€ 23.500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US da Deposito a Concessione</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9.500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JP da Deposito a Concessione</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€ 11.500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CN da Deposito a Concessione</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€ 4.800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ahoma" panose="020B0604030504040204" pitchFamily="34" charset="0"/>
                          <a:cs typeface="Times New Roman" panose="02020603050405020304" pitchFamily="18" charset="0"/>
                        </a:rPr>
                        <a:t>Totale</a:t>
                      </a:r>
                      <a:endParaRPr kumimoji="0" lang="en-GB" altLang="it-IT" sz="2000" b="1" i="0" u="none" strike="noStrike" cap="none" normalizeH="0" baseline="0" smtClean="0">
                        <a:ln>
                          <a:noFill/>
                        </a:ln>
                        <a:solidFill>
                          <a:schemeClr val="tx1"/>
                        </a:solidFill>
                        <a:effectLst/>
                        <a:latin typeface="Tahom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smtClean="0">
                          <a:ln>
                            <a:noFill/>
                          </a:ln>
                          <a:solidFill>
                            <a:schemeClr val="tx1"/>
                          </a:solidFill>
                          <a:effectLst/>
                          <a:latin typeface="Verdana" panose="020B0604030504040204" pitchFamily="34" charset="0"/>
                        </a:rPr>
                        <a:t>€ 56.300</a:t>
                      </a:r>
                      <a:endParaRPr kumimoji="0" lang="en-GB" altLang="it-IT" sz="18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00" name="Text Box 32"/>
          <p:cNvSpPr txBox="1">
            <a:spLocks noChangeArrowheads="1"/>
          </p:cNvSpPr>
          <p:nvPr/>
        </p:nvSpPr>
        <p:spPr bwMode="auto">
          <a:xfrm>
            <a:off x="620712" y="5629276"/>
            <a:ext cx="89027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b="1">
                <a:latin typeface="Tahoma" panose="020B0604030504040204" pitchFamily="34" charset="0"/>
              </a:rPr>
              <a:t>IT+EP 				Totale € 3.500 + 23.500 = € 27.000</a:t>
            </a:r>
          </a:p>
          <a:p>
            <a:pPr>
              <a:spcBef>
                <a:spcPct val="50000"/>
              </a:spcBef>
            </a:pPr>
            <a:r>
              <a:rPr lang="it-IT" altLang="it-IT" b="1">
                <a:latin typeface="Tahoma" panose="020B0604030504040204" pitchFamily="34" charset="0"/>
              </a:rPr>
              <a:t>IT+WO			Totale € 3.500 + 56.300 = € 59.800</a:t>
            </a:r>
            <a:endParaRPr lang="en-GB" altLang="it-IT" b="1">
              <a:latin typeface="Tahoma" panose="020B0604030504040204" pitchFamily="34" charset="0"/>
            </a:endParaRPr>
          </a:p>
        </p:txBody>
      </p:sp>
      <p:sp>
        <p:nvSpPr>
          <p:cNvPr id="58401" name="Line 33"/>
          <p:cNvSpPr>
            <a:spLocks noChangeShapeType="1"/>
          </p:cNvSpPr>
          <p:nvPr/>
        </p:nvSpPr>
        <p:spPr bwMode="auto">
          <a:xfrm>
            <a:off x="1855788" y="5908675"/>
            <a:ext cx="2309813"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8402" name="Line 34"/>
          <p:cNvSpPr>
            <a:spLocks noChangeShapeType="1"/>
          </p:cNvSpPr>
          <p:nvPr/>
        </p:nvSpPr>
        <p:spPr bwMode="auto">
          <a:xfrm>
            <a:off x="1903412" y="6324600"/>
            <a:ext cx="2178050"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aphicFrame>
        <p:nvGraphicFramePr>
          <p:cNvPr id="58403" name="Group 35"/>
          <p:cNvGraphicFramePr>
            <a:graphicFrameLocks noGrp="1"/>
          </p:cNvGraphicFramePr>
          <p:nvPr/>
        </p:nvGraphicFramePr>
        <p:xfrm>
          <a:off x="833437" y="1143000"/>
          <a:ext cx="7729538" cy="2072640"/>
        </p:xfrm>
        <a:graphic>
          <a:graphicData uri="http://schemas.openxmlformats.org/drawingml/2006/table">
            <a:tbl>
              <a:tblPr/>
              <a:tblGrid>
                <a:gridCol w="971550"/>
                <a:gridCol w="4641850"/>
                <a:gridCol w="2116138"/>
              </a:tblGrid>
              <a:tr h="0">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EP</a:t>
                      </a:r>
                      <a:endParaRPr kumimoji="0" lang="en-GB" altLang="it-IT" sz="2000" b="1"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Deposito</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€ 5.</a:t>
                      </a: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000</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Azioni ufficiali + Tassa Concessione brevetto</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€ 8.500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Regolarizzazioni</a:t>
                      </a:r>
                    </a:p>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IT-FR-GB-DE-CH-TR</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€ 10.000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ahoma" panose="020B0604030504040204" pitchFamily="34" charset="0"/>
                          <a:cs typeface="Times New Roman" panose="02020603050405020304" pitchFamily="18" charset="0"/>
                        </a:rPr>
                        <a:t>Totale</a:t>
                      </a:r>
                      <a:endParaRPr kumimoji="0" lang="en-GB" altLang="it-IT" sz="2000" b="1" i="0" u="none" strike="noStrike" cap="none" normalizeH="0" baseline="0" smtClean="0">
                        <a:ln>
                          <a:noFill/>
                        </a:ln>
                        <a:solidFill>
                          <a:schemeClr val="tx1"/>
                        </a:solidFill>
                        <a:effectLst/>
                        <a:latin typeface="Tahom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Verdana" panose="020B0604030504040204" pitchFamily="34" charset="0"/>
                        </a:rPr>
                        <a:t>€</a:t>
                      </a:r>
                      <a:r>
                        <a:rPr kumimoji="0" lang="it-IT" altLang="it-IT" sz="2000" b="1" i="0" u="none" strike="noStrike" cap="none" normalizeH="0" baseline="0" smtClean="0">
                          <a:ln>
                            <a:noFill/>
                          </a:ln>
                          <a:solidFill>
                            <a:schemeClr val="tx1"/>
                          </a:solidFill>
                          <a:effectLst/>
                          <a:latin typeface="Tahoma" panose="020B0604030504040204" pitchFamily="34" charset="0"/>
                        </a:rPr>
                        <a:t> 23.500</a:t>
                      </a:r>
                      <a:endParaRPr kumimoji="0" lang="en-GB" altLang="it-IT" sz="2000" b="1" i="0" u="none" strike="noStrike" cap="none" normalizeH="0" baseline="0" smtClean="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25" name="Rectangle 57"/>
          <p:cNvSpPr>
            <a:spLocks noChangeArrowheads="1"/>
          </p:cNvSpPr>
          <p:nvPr/>
        </p:nvSpPr>
        <p:spPr bwMode="auto">
          <a:xfrm>
            <a:off x="3198812" y="152401"/>
            <a:ext cx="6324600" cy="5355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spcBef>
                <a:spcPct val="20000"/>
              </a:spcBef>
              <a:buSzPct val="100000"/>
            </a:pPr>
            <a:r>
              <a:rPr lang="it-IT" altLang="it-IT" sz="3200" b="1"/>
              <a:t>Quanto costa brevettare ? </a:t>
            </a:r>
            <a:endParaRPr lang="en-GB" altLang="it-IT" sz="3200" b="1"/>
          </a:p>
        </p:txBody>
      </p:sp>
    </p:spTree>
    <p:extLst>
      <p:ext uri="{BB962C8B-B14F-4D97-AF65-F5344CB8AC3E}">
        <p14:creationId xmlns:p14="http://schemas.microsoft.com/office/powerpoint/2010/main" val="198773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51012" y="0"/>
            <a:ext cx="7772400" cy="1143000"/>
          </a:xfrm>
        </p:spPr>
        <p:txBody>
          <a:bodyPr/>
          <a:lstStyle/>
          <a:p>
            <a:r>
              <a:rPr lang="it-IT" altLang="it-IT" sz="2800">
                <a:latin typeface="Arial" panose="020B0604020202020204" pitchFamily="34" charset="0"/>
              </a:rPr>
              <a:t>Quanto costa non brevettare?</a:t>
            </a:r>
          </a:p>
        </p:txBody>
      </p:sp>
      <p:sp>
        <p:nvSpPr>
          <p:cNvPr id="59395" name="Rectangle 3"/>
          <p:cNvSpPr>
            <a:spLocks noGrp="1" noChangeArrowheads="1"/>
          </p:cNvSpPr>
          <p:nvPr>
            <p:ph type="body" idx="1"/>
          </p:nvPr>
        </p:nvSpPr>
        <p:spPr>
          <a:xfrm>
            <a:off x="760412" y="1981200"/>
            <a:ext cx="8382000" cy="4114800"/>
          </a:xfrm>
        </p:spPr>
        <p:txBody>
          <a:bodyPr/>
          <a:lstStyle/>
          <a:p>
            <a:pPr>
              <a:buFontTx/>
              <a:buNone/>
            </a:pPr>
            <a:r>
              <a:rPr lang="it-IT" altLang="it-IT"/>
              <a:t>Dite voi: ……</a:t>
            </a:r>
          </a:p>
          <a:p>
            <a:pPr algn="ctr">
              <a:buFontTx/>
              <a:buNone/>
            </a:pPr>
            <a:r>
              <a:rPr lang="it-IT" altLang="it-IT"/>
              <a:t>Caso Polaroid vs Kodak:</a:t>
            </a:r>
          </a:p>
          <a:p>
            <a:r>
              <a:rPr lang="it-IT" altLang="it-IT"/>
              <a:t> 925 milioni $ di risarcimento</a:t>
            </a:r>
          </a:p>
          <a:p>
            <a:r>
              <a:rPr lang="it-IT" altLang="it-IT"/>
              <a:t> Licenziamento di 700 dipendenti</a:t>
            </a:r>
          </a:p>
          <a:p>
            <a:r>
              <a:rPr lang="it-IT" altLang="it-IT"/>
              <a:t> Chiusura di uno stabilimento da 1,5 miliardi $</a:t>
            </a:r>
          </a:p>
          <a:p>
            <a:r>
              <a:rPr lang="it-IT" altLang="it-IT"/>
              <a:t> Riacquisto di prodotti per 500 milioni $</a:t>
            </a:r>
          </a:p>
          <a:p>
            <a:endParaRPr lang="it-IT" altLang="it-IT"/>
          </a:p>
        </p:txBody>
      </p:sp>
    </p:spTree>
    <p:extLst>
      <p:ext uri="{BB962C8B-B14F-4D97-AF65-F5344CB8AC3E}">
        <p14:creationId xmlns:p14="http://schemas.microsoft.com/office/powerpoint/2010/main" val="3226607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it-IT" altLang="it-IT"/>
              <a:t>I Marchi</a:t>
            </a:r>
          </a:p>
        </p:txBody>
      </p:sp>
      <p:sp>
        <p:nvSpPr>
          <p:cNvPr id="22531" name="Rectangle 3"/>
          <p:cNvSpPr>
            <a:spLocks noGrp="1" noChangeArrowheads="1"/>
          </p:cNvSpPr>
          <p:nvPr>
            <p:ph type="body" idx="1"/>
          </p:nvPr>
        </p:nvSpPr>
        <p:spPr/>
        <p:txBody>
          <a:bodyPr/>
          <a:lstStyle/>
          <a:p>
            <a:pPr>
              <a:lnSpc>
                <a:spcPct val="90000"/>
              </a:lnSpc>
            </a:pPr>
            <a:r>
              <a:rPr lang="it-IT" altLang="it-IT" sz="2800"/>
              <a:t>CPI Art. 7</a:t>
            </a:r>
          </a:p>
          <a:p>
            <a:pPr algn="just">
              <a:lnSpc>
                <a:spcPct val="90000"/>
              </a:lnSpc>
              <a:buFontTx/>
              <a:buNone/>
            </a:pPr>
            <a:r>
              <a:rPr lang="it-IT" altLang="it-IT" sz="2800">
                <a:cs typeface="Lucida Sans Unicode" panose="020B0602030504020204" pitchFamily="34" charset="0"/>
              </a:rPr>
              <a:t>1. Possono costituire oggetto di registrazione come marchio d'impresa tutti i segni suscettibili di essere rappresentati graficamente, in particolare le parole, compresi i nomi di persone, i disegni, le lettere, le cifre, i suoni, la forma del prodotto o della confezione di esso, le combinazioni o le tonalita' cromatiche, purche' siano atti a distinguere i prodotti o i servizi di un'impresa da quelli di altre imprese.</a:t>
            </a:r>
            <a:endParaRPr lang="it-IT" altLang="it-IT" sz="2800"/>
          </a:p>
        </p:txBody>
      </p:sp>
      <p:sp>
        <p:nvSpPr>
          <p:cNvPr id="22532" name="Rectangle 4"/>
          <p:cNvSpPr>
            <a:spLocks noChangeArrowheads="1"/>
          </p:cNvSpPr>
          <p:nvPr/>
        </p:nvSpPr>
        <p:spPr bwMode="auto">
          <a:xfrm>
            <a:off x="1217612" y="12192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a:solidFill>
                  <a:schemeClr val="tx2"/>
                </a:solidFill>
                <a:latin typeface="Times New Roman" panose="02020603050405020304" pitchFamily="18" charset="0"/>
              </a:defRPr>
            </a:lvl1pPr>
            <a:lvl2pPr algn="ctr">
              <a:defRPr sz="4000">
                <a:solidFill>
                  <a:schemeClr val="tx2"/>
                </a:solidFill>
                <a:latin typeface="Times New Roman" panose="02020603050405020304" pitchFamily="18" charset="0"/>
              </a:defRPr>
            </a:lvl2pPr>
            <a:lvl3pPr algn="ctr">
              <a:defRPr sz="4000">
                <a:solidFill>
                  <a:schemeClr val="tx2"/>
                </a:solidFill>
                <a:latin typeface="Times New Roman" panose="02020603050405020304" pitchFamily="18" charset="0"/>
              </a:defRPr>
            </a:lvl3pPr>
            <a:lvl4pPr algn="ctr">
              <a:defRPr sz="4000">
                <a:solidFill>
                  <a:schemeClr val="tx2"/>
                </a:solidFill>
                <a:latin typeface="Times New Roman" panose="02020603050405020304" pitchFamily="18" charset="0"/>
              </a:defRPr>
            </a:lvl4pPr>
            <a:lvl5pPr algn="ctr">
              <a:defRPr sz="4000">
                <a:solidFill>
                  <a:schemeClr val="tx2"/>
                </a:solidFill>
                <a:latin typeface="Times New Roman" panose="02020603050405020304" pitchFamily="18" charset="0"/>
              </a:defRPr>
            </a:lvl5pPr>
            <a:lvl6pPr marL="457200" algn="ctr" fontAlgn="base">
              <a:spcBef>
                <a:spcPct val="0"/>
              </a:spcBef>
              <a:spcAft>
                <a:spcPct val="0"/>
              </a:spcAft>
              <a:defRPr sz="4000">
                <a:solidFill>
                  <a:schemeClr val="tx2"/>
                </a:solidFill>
                <a:latin typeface="Times New Roman" panose="02020603050405020304" pitchFamily="18" charset="0"/>
              </a:defRPr>
            </a:lvl6pPr>
            <a:lvl7pPr marL="914400" algn="ctr" fontAlgn="base">
              <a:spcBef>
                <a:spcPct val="0"/>
              </a:spcBef>
              <a:spcAft>
                <a:spcPct val="0"/>
              </a:spcAft>
              <a:defRPr sz="4000">
                <a:solidFill>
                  <a:schemeClr val="tx2"/>
                </a:solidFill>
                <a:latin typeface="Times New Roman" panose="02020603050405020304" pitchFamily="18" charset="0"/>
              </a:defRPr>
            </a:lvl7pPr>
            <a:lvl8pPr marL="1371600" algn="ctr" fontAlgn="base">
              <a:spcBef>
                <a:spcPct val="0"/>
              </a:spcBef>
              <a:spcAft>
                <a:spcPct val="0"/>
              </a:spcAft>
              <a:defRPr sz="4000">
                <a:solidFill>
                  <a:schemeClr val="tx2"/>
                </a:solidFill>
                <a:latin typeface="Times New Roman" panose="02020603050405020304" pitchFamily="18" charset="0"/>
              </a:defRPr>
            </a:lvl8pPr>
            <a:lvl9pPr marL="1828800" algn="ctr" fontAlgn="base">
              <a:spcBef>
                <a:spcPct val="0"/>
              </a:spcBef>
              <a:spcAft>
                <a:spcPct val="0"/>
              </a:spcAft>
              <a:defRPr sz="4000">
                <a:solidFill>
                  <a:schemeClr val="tx2"/>
                </a:solidFill>
                <a:latin typeface="Times New Roman" panose="02020603050405020304" pitchFamily="18" charset="0"/>
              </a:defRPr>
            </a:lvl9pPr>
          </a:lstStyle>
          <a:p>
            <a:r>
              <a:rPr lang="it-IT" altLang="it-IT" sz="5400" b="1"/>
              <a:t>Marchi</a:t>
            </a:r>
          </a:p>
        </p:txBody>
      </p:sp>
    </p:spTree>
    <p:extLst>
      <p:ext uri="{BB962C8B-B14F-4D97-AF65-F5344CB8AC3E}">
        <p14:creationId xmlns:p14="http://schemas.microsoft.com/office/powerpoint/2010/main" val="93573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t-IT" altLang="it-IT"/>
              <a:t>I requisiti di registrabilità</a:t>
            </a:r>
          </a:p>
        </p:txBody>
      </p:sp>
      <p:sp>
        <p:nvSpPr>
          <p:cNvPr id="31747" name="Rectangle 3"/>
          <p:cNvSpPr>
            <a:spLocks noGrp="1" noChangeArrowheads="1"/>
          </p:cNvSpPr>
          <p:nvPr>
            <p:ph type="body" idx="1"/>
          </p:nvPr>
        </p:nvSpPr>
        <p:spPr>
          <a:xfrm>
            <a:off x="760412" y="2667000"/>
            <a:ext cx="8305800" cy="3429000"/>
          </a:xfrm>
        </p:spPr>
        <p:txBody>
          <a:bodyPr/>
          <a:lstStyle/>
          <a:p>
            <a:pPr>
              <a:lnSpc>
                <a:spcPct val="90000"/>
              </a:lnSpc>
            </a:pPr>
            <a:r>
              <a:rPr lang="it-IT" altLang="it-IT" sz="2800"/>
              <a:t>Novità:</a:t>
            </a:r>
            <a:r>
              <a:rPr lang="it-IT" altLang="it-IT" sz="1800"/>
              <a:t> </a:t>
            </a:r>
            <a:r>
              <a:rPr lang="it-IT" altLang="it-IT" sz="1800">
                <a:cs typeface="Lucida Sans Unicode" panose="020B0602030504020204" pitchFamily="34" charset="0"/>
              </a:rPr>
              <a:t>Non sono nuovi (art.12) i segni: di uso comune (§ a); identici o simili ad un segno altrui gia' noto che possa determinare un rischio di confusione (§§ b-g). </a:t>
            </a:r>
          </a:p>
          <a:p>
            <a:pPr>
              <a:lnSpc>
                <a:spcPct val="90000"/>
              </a:lnSpc>
            </a:pPr>
            <a:r>
              <a:rPr lang="it-IT" altLang="it-IT" sz="2800"/>
              <a:t>Capacità distintiva: </a:t>
            </a:r>
            <a:r>
              <a:rPr lang="it-IT" altLang="it-IT" sz="1800"/>
              <a:t>(art. 13) il segno che costituisce il marchio deve essere in grado di contraddistinguere un prodotto o servizio dagli altri e non può essere costituito esclusivamente da denominazioni generiche </a:t>
            </a:r>
          </a:p>
          <a:p>
            <a:pPr>
              <a:lnSpc>
                <a:spcPct val="90000"/>
              </a:lnSpc>
            </a:pPr>
            <a:r>
              <a:rPr lang="it-IT" altLang="it-IT" sz="2800"/>
              <a:t>Liceità: </a:t>
            </a:r>
            <a:r>
              <a:rPr lang="it-IT" altLang="it-IT" sz="1800"/>
              <a:t>Non possono costituire oggetto di registrazione come marchio d'impresa: a) i segni contrari alla legge, all'ordine pubblico o al buon costume; b) i segni idonei ad ingannare il pubblico, in particolare sulla provenienza geografica, sulla natura o sulla qualita' dei prodotti o servizi; c) i segni il cui uso costituirebbe violazione di un altrui diritto di autore, di proprieta' industriale o altro diritto esclusivo di terzi.</a:t>
            </a:r>
          </a:p>
        </p:txBody>
      </p:sp>
      <p:sp>
        <p:nvSpPr>
          <p:cNvPr id="31748" name="Text Box 4"/>
          <p:cNvSpPr txBox="1">
            <a:spLocks noChangeArrowheads="1"/>
          </p:cNvSpPr>
          <p:nvPr/>
        </p:nvSpPr>
        <p:spPr bwMode="auto">
          <a:xfrm>
            <a:off x="608012" y="1219201"/>
            <a:ext cx="8763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b="1">
                <a:cs typeface="Lucida Sans Unicode" panose="020B0602030504020204" pitchFamily="34" charset="0"/>
              </a:rPr>
              <a:t>C.P.I. - Art. 7.</a:t>
            </a:r>
          </a:p>
          <a:p>
            <a:pPr algn="just">
              <a:spcBef>
                <a:spcPct val="50000"/>
              </a:spcBef>
            </a:pPr>
            <a:r>
              <a:rPr lang="it-IT" altLang="it-IT" sz="1600">
                <a:cs typeface="Lucida Sans Unicode" panose="020B0602030504020204" pitchFamily="34" charset="0"/>
              </a:rPr>
              <a:t>§1. Possono costituire oggetto di registrazione come marchio d'impresa tutti i segni suscettibili di essere rappresentati graficamente, in particolare le parole, compresi i nomi di persone, i disegni, le lettere, le cifre, i suoni, la forma del prodotto o della confezione di esso, le combinazioni o le tonalita' cromatiche, purche' siano </a:t>
            </a:r>
            <a:r>
              <a:rPr lang="it-IT" altLang="it-IT" sz="1600" b="1">
                <a:cs typeface="Lucida Sans Unicode" panose="020B0602030504020204" pitchFamily="34" charset="0"/>
              </a:rPr>
              <a:t>atti a distinguere</a:t>
            </a:r>
            <a:r>
              <a:rPr lang="it-IT" altLang="it-IT" sz="1600">
                <a:cs typeface="Lucida Sans Unicode" panose="020B0602030504020204" pitchFamily="34" charset="0"/>
              </a:rPr>
              <a:t> i prodotti o i servizi di un'impresa da quelli di altre imprese.</a:t>
            </a:r>
            <a:endParaRPr lang="it-IT" altLang="it-IT" sz="1600"/>
          </a:p>
        </p:txBody>
      </p:sp>
    </p:spTree>
    <p:extLst>
      <p:ext uri="{BB962C8B-B14F-4D97-AF65-F5344CB8AC3E}">
        <p14:creationId xmlns:p14="http://schemas.microsoft.com/office/powerpoint/2010/main" val="352443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98612" y="0"/>
            <a:ext cx="8077200" cy="1066800"/>
          </a:xfrm>
        </p:spPr>
        <p:txBody>
          <a:bodyPr/>
          <a:lstStyle/>
          <a:p>
            <a:r>
              <a:rPr lang="it-IT" altLang="it-IT"/>
              <a:t>Classificazione Internazionale dei Prodotti</a:t>
            </a:r>
          </a:p>
        </p:txBody>
      </p:sp>
      <p:sp>
        <p:nvSpPr>
          <p:cNvPr id="34819" name="Rectangle 3"/>
          <p:cNvSpPr>
            <a:spLocks noGrp="1" noChangeArrowheads="1"/>
          </p:cNvSpPr>
          <p:nvPr>
            <p:ph type="body" idx="1"/>
          </p:nvPr>
        </p:nvSpPr>
        <p:spPr>
          <a:xfrm>
            <a:off x="379412" y="990600"/>
            <a:ext cx="4495800" cy="5486400"/>
          </a:xfrm>
        </p:spPr>
        <p:txBody>
          <a:bodyPr/>
          <a:lstStyle/>
          <a:p>
            <a:pPr marL="190500" indent="-190500">
              <a:lnSpc>
                <a:spcPct val="90000"/>
              </a:lnSpc>
            </a:pPr>
            <a:r>
              <a:rPr lang="it-IT" altLang="it-IT" sz="800"/>
              <a:t>Classe 1 - </a:t>
            </a:r>
            <a:r>
              <a:rPr lang="it-IT" altLang="it-IT" sz="800">
                <a:latin typeface="Arial" panose="020B0604020202020204" pitchFamily="34" charset="0"/>
                <a:cs typeface="Arial" panose="020B0604020202020204" pitchFamily="34" charset="0"/>
              </a:rPr>
              <a:t>Prodotti chimici destinati all'industria, alle scienze, alla fotografia, all'agricoltura, all'orticoltura e alla silvicoltura; resine artificiali allo stato grezzo, materie plastiche allo stato grezzo; concimi per terreni; composizioni per estinguere il fuoco; preparati per la tempera e la saldatura dei metalli; prodotti chimici destinati a conservare gli alimenti; materie concianti; adesivi (materie collanti) destinati all'industria.</a:t>
            </a:r>
          </a:p>
          <a:p>
            <a:pPr marL="190500" indent="-190500">
              <a:lnSpc>
                <a:spcPct val="90000"/>
              </a:lnSpc>
            </a:pPr>
            <a:r>
              <a:rPr lang="it-IT" altLang="it-IT" sz="800"/>
              <a:t>Classe 2 - </a:t>
            </a:r>
            <a:r>
              <a:rPr lang="it-IT" altLang="it-IT" sz="800">
                <a:latin typeface="Arial" panose="020B0604020202020204" pitchFamily="34" charset="0"/>
                <a:cs typeface="Arial" panose="020B0604020202020204" pitchFamily="34" charset="0"/>
              </a:rPr>
              <a:t>Colori, vernici, lacche; prodotti preservanti dalla ruggine e dal deterioramento del legno; materie tintorie; mordenti; resine naturali allo stato grezzo; metalli in fogli e in polvere per pittori, decoratori, tipografici e artisti.</a:t>
            </a:r>
          </a:p>
          <a:p>
            <a:pPr marL="190500" indent="-190500">
              <a:lnSpc>
                <a:spcPct val="90000"/>
              </a:lnSpc>
            </a:pPr>
            <a:r>
              <a:rPr lang="it-IT" altLang="it-IT" sz="800"/>
              <a:t>Classe 3 - </a:t>
            </a:r>
            <a:r>
              <a:rPr lang="it-IT" altLang="it-IT" sz="800">
                <a:latin typeface="Arial" panose="020B0604020202020204" pitchFamily="34" charset="0"/>
                <a:cs typeface="Arial" panose="020B0604020202020204" pitchFamily="34" charset="0"/>
              </a:rPr>
              <a:t>Preparati per la sbianca e altre sostanze per il bucato; preparati per pulire, lucidare, sgrassare e abradere; saponi; profumi, olii essenziali, cosmetici, lozioni per capelli; dentifrici.</a:t>
            </a:r>
          </a:p>
          <a:p>
            <a:pPr marL="190500" indent="-190500">
              <a:lnSpc>
                <a:spcPct val="90000"/>
              </a:lnSpc>
            </a:pPr>
            <a:r>
              <a:rPr lang="it-IT" altLang="it-IT" sz="800"/>
              <a:t>Classe 4 - </a:t>
            </a:r>
            <a:r>
              <a:rPr lang="it-IT" altLang="it-IT" sz="800">
                <a:latin typeface="Arial" panose="020B0604020202020204" pitchFamily="34" charset="0"/>
                <a:cs typeface="Arial" panose="020B0604020202020204" pitchFamily="34" charset="0"/>
              </a:rPr>
              <a:t>Olii e grassi industriali; lubrificanti; prodotti per assorbire, bagnare e legare la polvere; combustibili (comprese le benzine per motivi) e materie illuminanti; candele, stoppini.</a:t>
            </a:r>
            <a:endParaRPr lang="it-IT" altLang="it-IT" sz="800"/>
          </a:p>
          <a:p>
            <a:pPr marL="190500" indent="-190500">
              <a:lnSpc>
                <a:spcPct val="90000"/>
              </a:lnSpc>
            </a:pPr>
            <a:r>
              <a:rPr lang="it-IT" altLang="it-IT" sz="800"/>
              <a:t>Classe 5 - </a:t>
            </a:r>
            <a:r>
              <a:rPr lang="it-IT" altLang="it-IT" sz="800">
                <a:latin typeface="Arial" panose="020B0604020202020204" pitchFamily="34" charset="0"/>
                <a:cs typeface="Arial" panose="020B0604020202020204" pitchFamily="34" charset="0"/>
              </a:rPr>
              <a:t>Prodotti farmaceutici, veterinari e igienici; prodotti dietetici per uso medico, alimenti per neonati; impiastri, materiale per fasciature; materie per otturare i denti e per impronte dentarie; disinfettanti; prodotti per distruggere gli animali nocivi; fungicidi, erbicidi.</a:t>
            </a:r>
          </a:p>
          <a:p>
            <a:pPr marL="190500" indent="-190500">
              <a:lnSpc>
                <a:spcPct val="90000"/>
              </a:lnSpc>
            </a:pPr>
            <a:r>
              <a:rPr lang="it-IT" altLang="it-IT" sz="800"/>
              <a:t>Classe 6 - </a:t>
            </a:r>
            <a:r>
              <a:rPr lang="it-IT" altLang="it-IT" sz="800">
                <a:latin typeface="Arial" panose="020B0604020202020204" pitchFamily="34" charset="0"/>
                <a:cs typeface="Arial" panose="020B0604020202020204" pitchFamily="34" charset="0"/>
              </a:rPr>
              <a:t>Metalli comuni e loro leghe; materiali da costruzione metallici; costruzioni trasportabili metalliche; materiali metallici per ferrovie; cavi e fili metallici non elettrici; serrami e chincaglieria metallica; tubi metallici; casseforti; prodotti metallici non compresi in altre classi; minerali.</a:t>
            </a:r>
          </a:p>
          <a:p>
            <a:pPr marL="190500" indent="-190500">
              <a:lnSpc>
                <a:spcPct val="90000"/>
              </a:lnSpc>
            </a:pPr>
            <a:r>
              <a:rPr lang="it-IT" altLang="it-IT" sz="800"/>
              <a:t>Classe 7 - </a:t>
            </a:r>
            <a:r>
              <a:rPr lang="it-IT" altLang="it-IT" sz="800">
                <a:latin typeface="Arial" panose="020B0604020202020204" pitchFamily="34" charset="0"/>
                <a:cs typeface="Arial" panose="020B0604020202020204" pitchFamily="34" charset="0"/>
              </a:rPr>
              <a:t>Macchine e macchine-utensili; motori (eccetto quelli per veicoli terrestri); giunti e organi di trasmissione (eccetto quelli per veicoli terrestri); strumenti agricoli tranne che quelli azionati manualmente; incubatrici per uova.</a:t>
            </a:r>
          </a:p>
          <a:p>
            <a:pPr marL="190500" indent="-190500">
              <a:lnSpc>
                <a:spcPct val="90000"/>
              </a:lnSpc>
            </a:pPr>
            <a:r>
              <a:rPr lang="it-IT" altLang="it-IT" sz="800"/>
              <a:t>Classe 8 - </a:t>
            </a:r>
            <a:r>
              <a:rPr lang="it-IT" altLang="it-IT" sz="800">
                <a:latin typeface="Arial" panose="020B0604020202020204" pitchFamily="34" charset="0"/>
                <a:cs typeface="Arial" panose="020B0604020202020204" pitchFamily="34" charset="0"/>
              </a:rPr>
              <a:t>Utensili e strumenti azionati manualmente; articoli di coltelleria, forchette e cucchiai; armi bianche; rasoi.</a:t>
            </a:r>
            <a:endParaRPr lang="it-IT" altLang="it-IT" sz="800"/>
          </a:p>
          <a:p>
            <a:pPr marL="190500" indent="-190500">
              <a:lnSpc>
                <a:spcPct val="90000"/>
              </a:lnSpc>
            </a:pPr>
            <a:r>
              <a:rPr lang="it-IT" altLang="it-IT" sz="800"/>
              <a:t>Classe 9 - </a:t>
            </a:r>
            <a:r>
              <a:rPr lang="it-IT" altLang="it-IT" sz="800">
                <a:latin typeface="Arial" panose="020B0604020202020204" pitchFamily="34" charset="0"/>
                <a:cs typeface="Arial" panose="020B0604020202020204" pitchFamily="34" charset="0"/>
              </a:rPr>
              <a:t>Apparecchi e strumenti scientifici, nautici, geodetici, elettrici, fotografici, cinematografici, ottici, di pesata, di misura, di segnalazione, di controllo (ispezione), di soccorso (salvataggio) e d'insegnamento; apparecchi per la registrazione, la trasmissione, la riproduzione del suono o delle immagini; supporti di registrazione magnetica, dischi acustici; distributori automatici e meccanismi per apparecchi di prepagamento; registratori di cassa, macchine calcolatrici, corredo per il trattamento dell'informazione e gli elaboratori elettronici; estintori.</a:t>
            </a:r>
          </a:p>
          <a:p>
            <a:pPr marL="190500" indent="-190500">
              <a:lnSpc>
                <a:spcPct val="90000"/>
              </a:lnSpc>
            </a:pPr>
            <a:r>
              <a:rPr lang="it-IT" altLang="it-IT" sz="800"/>
              <a:t>Classe 10 - </a:t>
            </a:r>
            <a:r>
              <a:rPr lang="it-IT" altLang="it-IT" sz="800">
                <a:latin typeface="Arial" panose="020B0604020202020204" pitchFamily="34" charset="0"/>
                <a:cs typeface="Arial" panose="020B0604020202020204" pitchFamily="34" charset="0"/>
              </a:rPr>
              <a:t>Apparecchi e strumenti chirurgici, medici, dentari e veterinari, membra, occhi e denti artificiali; articoli ortopedici; materiali di sutura.</a:t>
            </a:r>
          </a:p>
          <a:p>
            <a:pPr marL="190500" indent="-190500">
              <a:lnSpc>
                <a:spcPct val="90000"/>
              </a:lnSpc>
            </a:pPr>
            <a:r>
              <a:rPr lang="it-IT" altLang="it-IT" sz="800"/>
              <a:t>Classe 11 - </a:t>
            </a:r>
            <a:r>
              <a:rPr lang="it-IT" altLang="it-IT" sz="800">
                <a:latin typeface="Arial" panose="020B0604020202020204" pitchFamily="34" charset="0"/>
                <a:cs typeface="Arial" panose="020B0604020202020204" pitchFamily="34" charset="0"/>
              </a:rPr>
              <a:t>Apparecchi d'illuminazione, di riscaldamento, di produzione di vapore, di cottura, di refrigerazione, di essiccamento, di ventilazione, di distribuzione d'acqua e impianti sanitari.</a:t>
            </a:r>
          </a:p>
          <a:p>
            <a:pPr marL="190500" indent="-190500">
              <a:lnSpc>
                <a:spcPct val="90000"/>
              </a:lnSpc>
            </a:pPr>
            <a:r>
              <a:rPr lang="it-IT" altLang="it-IT" sz="800"/>
              <a:t>Classe 12 - </a:t>
            </a:r>
            <a:r>
              <a:rPr lang="it-IT" altLang="it-IT" sz="800">
                <a:latin typeface="Arial" panose="020B0604020202020204" pitchFamily="34" charset="0"/>
                <a:cs typeface="Arial" panose="020B0604020202020204" pitchFamily="34" charset="0"/>
              </a:rPr>
              <a:t>Veicoli; apparecchi di locomozione terrestri, aerei o nautici.</a:t>
            </a:r>
            <a:endParaRPr lang="it-IT" altLang="it-IT" sz="800"/>
          </a:p>
          <a:p>
            <a:pPr marL="190500" indent="-190500">
              <a:lnSpc>
                <a:spcPct val="90000"/>
              </a:lnSpc>
            </a:pPr>
            <a:r>
              <a:rPr lang="it-IT" altLang="it-IT" sz="800"/>
              <a:t>Classe 13 - </a:t>
            </a:r>
            <a:r>
              <a:rPr lang="it-IT" altLang="it-IT" sz="800">
                <a:latin typeface="Arial" panose="020B0604020202020204" pitchFamily="34" charset="0"/>
                <a:cs typeface="Arial" panose="020B0604020202020204" pitchFamily="34" charset="0"/>
              </a:rPr>
              <a:t>Armi da fuoco; munizioni e proiettili; esplosivi; fuochi d'artificio.</a:t>
            </a:r>
          </a:p>
          <a:p>
            <a:pPr marL="190500" indent="-190500">
              <a:lnSpc>
                <a:spcPct val="90000"/>
              </a:lnSpc>
            </a:pPr>
            <a:r>
              <a:rPr lang="it-IT" altLang="it-IT" sz="800"/>
              <a:t>Classe 14 - </a:t>
            </a:r>
            <a:r>
              <a:rPr lang="it-IT" altLang="it-IT" sz="800">
                <a:latin typeface="Arial" panose="020B0604020202020204" pitchFamily="34" charset="0"/>
                <a:cs typeface="Arial" panose="020B0604020202020204" pitchFamily="34" charset="0"/>
              </a:rPr>
              <a:t>Metalli preziosi e loro leghe e prodotti in tali materie o placcati non compresi in altre classi; gioielleria, pietre preziose; orologeria e strumenti cronometrici.</a:t>
            </a:r>
          </a:p>
          <a:p>
            <a:pPr marL="190500" indent="-190500">
              <a:lnSpc>
                <a:spcPct val="90000"/>
              </a:lnSpc>
            </a:pPr>
            <a:r>
              <a:rPr lang="it-IT" altLang="it-IT" sz="800"/>
              <a:t>Classe 15 - </a:t>
            </a:r>
            <a:r>
              <a:rPr lang="it-IT" altLang="it-IT" sz="800">
                <a:latin typeface="Arial" panose="020B0604020202020204" pitchFamily="34" charset="0"/>
                <a:cs typeface="Arial" panose="020B0604020202020204" pitchFamily="34" charset="0"/>
              </a:rPr>
              <a:t>Strumenti musicali.</a:t>
            </a:r>
          </a:p>
          <a:p>
            <a:pPr marL="190500" indent="-190500">
              <a:lnSpc>
                <a:spcPct val="90000"/>
              </a:lnSpc>
            </a:pPr>
            <a:r>
              <a:rPr lang="it-IT" altLang="it-IT" sz="800"/>
              <a:t>Classe 16 - </a:t>
            </a:r>
            <a:r>
              <a:rPr lang="it-IT" altLang="it-IT" sz="800">
                <a:latin typeface="Arial" panose="020B0604020202020204" pitchFamily="34" charset="0"/>
                <a:cs typeface="Arial" panose="020B0604020202020204" pitchFamily="34" charset="0"/>
              </a:rPr>
              <a:t>Carta, cartone e prodotti in queste materie, non compresi in altre classi; stampati; articoli per legatoria; fotografie; cartoleria; adesivi (materie collanti) per la cartoleria o per uso domestico; materiale per artisti; pennelli; macchine da scrivere e articoli per ufficio (esclusi i mobili); materiale per l'istruzione o l'insegnamento (tranne gli apparecchi); materie plastiche per l'imballaggio (non comprese in altre classi); carte da gioco; caratteri tipografici; clichés.</a:t>
            </a:r>
          </a:p>
        </p:txBody>
      </p:sp>
      <p:sp>
        <p:nvSpPr>
          <p:cNvPr id="34820" name="Rectangle 4"/>
          <p:cNvSpPr>
            <a:spLocks noChangeArrowheads="1"/>
          </p:cNvSpPr>
          <p:nvPr/>
        </p:nvSpPr>
        <p:spPr bwMode="auto">
          <a:xfrm>
            <a:off x="4799012" y="1066800"/>
            <a:ext cx="4724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spcBef>
                <a:spcPct val="20000"/>
              </a:spcBef>
              <a:buChar char="•"/>
              <a:defRPr sz="3200">
                <a:solidFill>
                  <a:schemeClr val="tx1"/>
                </a:solidFill>
                <a:latin typeface="Times New Roman" panose="02020603050405020304" pitchFamily="18" charset="0"/>
              </a:defRPr>
            </a:lvl1pPr>
            <a:lvl2pPr marL="762000" indent="-285750">
              <a:spcBef>
                <a:spcPct val="20000"/>
              </a:spcBef>
              <a:buChar char="–"/>
              <a:defRPr sz="2800">
                <a:solidFill>
                  <a:schemeClr val="tx1"/>
                </a:solidFill>
                <a:latin typeface="Times New Roman" panose="02020603050405020304" pitchFamily="18" charset="0"/>
              </a:defRPr>
            </a:lvl2pPr>
            <a:lvl3pPr marL="11811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it-IT" altLang="it-IT" sz="800"/>
              <a:t>Classe 17 - </a:t>
            </a:r>
            <a:r>
              <a:rPr lang="it-IT" altLang="it-IT" sz="800">
                <a:latin typeface="Arial" panose="020B0604020202020204" pitchFamily="34" charset="0"/>
              </a:rPr>
              <a:t>Caucciù, guttaperca, gomma, amianto, mica e prodotti in tali materie non compresi in altre classi; prodotti in materie plastiche semilavorate; materie per turare, stoppare e isolare; tubi flessibili non metallici.</a:t>
            </a:r>
          </a:p>
          <a:p>
            <a:pPr>
              <a:buFontTx/>
              <a:buNone/>
            </a:pPr>
            <a:r>
              <a:rPr lang="it-IT" altLang="it-IT" sz="800"/>
              <a:t>Classe 18 - </a:t>
            </a:r>
            <a:r>
              <a:rPr lang="it-IT" altLang="it-IT" sz="800">
                <a:latin typeface="Arial" panose="020B0604020202020204" pitchFamily="34" charset="0"/>
              </a:rPr>
              <a:t>Cuoio e sue imitazioni, articoli in queste materie non compresi in altre classi; pelli di animali; bauli e valigie; ombrelli, ombrelloni e bastoni da passeggio; fruste e articoli di selleria.</a:t>
            </a:r>
          </a:p>
          <a:p>
            <a:pPr>
              <a:buFontTx/>
              <a:buNone/>
            </a:pPr>
            <a:r>
              <a:rPr lang="it-IT" altLang="it-IT" sz="800"/>
              <a:t>Classe 19 - </a:t>
            </a:r>
            <a:r>
              <a:rPr lang="it-IT" altLang="it-IT" sz="800">
                <a:latin typeface="Arial" panose="020B0604020202020204" pitchFamily="34" charset="0"/>
              </a:rPr>
              <a:t>Materiali da costruzione non metallici; tubi rigidi non metallici per la costruzione; asfalto, pece e bitume; costruzioni trasportabili non metalliche; monumenti non metallici.</a:t>
            </a:r>
          </a:p>
          <a:p>
            <a:pPr>
              <a:buFontTx/>
              <a:buNone/>
            </a:pPr>
            <a:r>
              <a:rPr lang="it-IT" altLang="it-IT" sz="800"/>
              <a:t>Classe 20 - </a:t>
            </a:r>
            <a:r>
              <a:rPr lang="it-IT" altLang="it-IT" sz="800">
                <a:latin typeface="Arial" panose="020B0604020202020204" pitchFamily="34" charset="0"/>
              </a:rPr>
              <a:t>Mobili, specchi, cornici; prodotti, non compresi in altre classi, in legno, sughero, canna, giunco, vimini, corno, osso, avorio, balena, tartaruga, ambra, madreperla, spuma di mare, succedanei di tutte queste materie o in materie plastiche.</a:t>
            </a:r>
            <a:endParaRPr lang="it-IT" altLang="it-IT" sz="800"/>
          </a:p>
          <a:p>
            <a:pPr>
              <a:buFontTx/>
              <a:buNone/>
            </a:pPr>
            <a:r>
              <a:rPr lang="it-IT" altLang="it-IT" sz="800"/>
              <a:t>Classe 21 - </a:t>
            </a:r>
            <a:r>
              <a:rPr lang="it-IT" altLang="it-IT" sz="800">
                <a:latin typeface="Arial" panose="020B0604020202020204" pitchFamily="34" charset="0"/>
              </a:rPr>
              <a:t>Utensili e recipienti per il governo della casa o la cucina (né in metalli preziosi, né in placcato); pettini e spugne; spazzole (ad eccezione dei pennelli); materiali per la fabbricazione di spazzole; materiale per pulizia; paglia di ferro; vetro grezzo o semilavorato (tranne il vetro da costruzione); vetreria, porcellana e maiolica non comprese in altre classi.</a:t>
            </a:r>
          </a:p>
          <a:p>
            <a:pPr>
              <a:buFontTx/>
              <a:buNone/>
            </a:pPr>
            <a:r>
              <a:rPr lang="it-IT" altLang="it-IT" sz="800"/>
              <a:t>Classe 22 - </a:t>
            </a:r>
            <a:r>
              <a:rPr lang="it-IT" altLang="it-IT" sz="800">
                <a:latin typeface="Arial" panose="020B0604020202020204" pitchFamily="34" charset="0"/>
              </a:rPr>
              <a:t>Corde, spaghi, reti, tende, teloni, vele, sacchi (non compresi in altre classi); materiale d'imbottitura (tranne il caucciù o le materie plastiche); fibre tessili grezze.</a:t>
            </a:r>
          </a:p>
          <a:p>
            <a:pPr>
              <a:buFontTx/>
              <a:buNone/>
            </a:pPr>
            <a:r>
              <a:rPr lang="it-IT" altLang="it-IT" sz="800"/>
              <a:t>Classe 23 - </a:t>
            </a:r>
            <a:r>
              <a:rPr lang="it-IT" altLang="it-IT" sz="800">
                <a:latin typeface="Arial" panose="020B0604020202020204" pitchFamily="34" charset="0"/>
              </a:rPr>
              <a:t>Fili per uso tessile.</a:t>
            </a:r>
          </a:p>
          <a:p>
            <a:pPr>
              <a:buFontTx/>
              <a:buNone/>
            </a:pPr>
            <a:r>
              <a:rPr lang="it-IT" altLang="it-IT" sz="800"/>
              <a:t>Classe 24 - </a:t>
            </a:r>
            <a:r>
              <a:rPr lang="it-IT" altLang="it-IT" sz="800">
                <a:latin typeface="Arial" panose="020B0604020202020204" pitchFamily="34" charset="0"/>
              </a:rPr>
              <a:t>Tessuti e prodotti tessili non compresi in altre classi; coperte da letto e copritavoli.</a:t>
            </a:r>
            <a:endParaRPr lang="it-IT" altLang="it-IT" sz="800"/>
          </a:p>
          <a:p>
            <a:pPr>
              <a:buFontTx/>
              <a:buNone/>
            </a:pPr>
            <a:r>
              <a:rPr lang="it-IT" altLang="it-IT" sz="800"/>
              <a:t>Classe 25 - </a:t>
            </a:r>
            <a:r>
              <a:rPr lang="it-IT" altLang="it-IT" sz="800">
                <a:latin typeface="Arial" panose="020B0604020202020204" pitchFamily="34" charset="0"/>
              </a:rPr>
              <a:t>Articoli d'abbigliamento, scarpe, cappelleria.</a:t>
            </a:r>
          </a:p>
          <a:p>
            <a:pPr>
              <a:buFontTx/>
              <a:buNone/>
            </a:pPr>
            <a:r>
              <a:rPr lang="it-IT" altLang="it-IT" sz="800"/>
              <a:t>Classe 26 - </a:t>
            </a:r>
            <a:r>
              <a:rPr lang="it-IT" altLang="it-IT" sz="800">
                <a:latin typeface="Arial" panose="020B0604020202020204" pitchFamily="34" charset="0"/>
              </a:rPr>
              <a:t>Merletti, pizzi e ricami, nastri e lacci; bottoni, ganci e occhielli, spille e aghi; fiori artificiali.</a:t>
            </a:r>
          </a:p>
          <a:p>
            <a:pPr>
              <a:buFontTx/>
              <a:buNone/>
            </a:pPr>
            <a:r>
              <a:rPr lang="it-IT" altLang="it-IT" sz="800"/>
              <a:t>Classe 27 - </a:t>
            </a:r>
            <a:r>
              <a:rPr lang="it-IT" altLang="it-IT" sz="800">
                <a:latin typeface="Arial" panose="020B0604020202020204" pitchFamily="34" charset="0"/>
              </a:rPr>
              <a:t>Tappeti, zerbini, stuoie, linoleum e altri rivestimenti per pavimenti; tappezzerie in materie non tessili.</a:t>
            </a:r>
          </a:p>
          <a:p>
            <a:pPr>
              <a:buFontTx/>
              <a:buNone/>
            </a:pPr>
            <a:r>
              <a:rPr lang="it-IT" altLang="it-IT" sz="800"/>
              <a:t>Classe 28 - </a:t>
            </a:r>
            <a:r>
              <a:rPr lang="it-IT" altLang="it-IT" sz="800">
                <a:latin typeface="Arial" panose="020B0604020202020204" pitchFamily="34" charset="0"/>
              </a:rPr>
              <a:t>Giochi, giocattoli; articoli per la ginnastica e lo sport non compresi in altre classi; decorazioni per alberi di Natale.</a:t>
            </a:r>
            <a:endParaRPr lang="it-IT" altLang="it-IT" sz="800"/>
          </a:p>
          <a:p>
            <a:pPr>
              <a:buFontTx/>
              <a:buNone/>
            </a:pPr>
            <a:r>
              <a:rPr lang="it-IT" altLang="it-IT" sz="800"/>
              <a:t>Classe 29 -</a:t>
            </a:r>
            <a:r>
              <a:rPr lang="it-IT" altLang="it-IT" sz="800">
                <a:latin typeface="Arial" panose="020B0604020202020204" pitchFamily="34" charset="0"/>
              </a:rPr>
              <a:t>Carne, pesce, pollame e selvaggina; estratti di carne; frutta e ortaggi conservati, essiccati e cotti; gelatine, marmellate, composte; uova, latte e prodotti derivati dal latte; olii e grassi commestibili.</a:t>
            </a:r>
          </a:p>
          <a:p>
            <a:pPr>
              <a:buFontTx/>
              <a:buNone/>
            </a:pPr>
            <a:r>
              <a:rPr lang="it-IT" altLang="it-IT" sz="800"/>
              <a:t>Classe 30 - </a:t>
            </a:r>
            <a:r>
              <a:rPr lang="it-IT" altLang="it-IT" sz="800">
                <a:latin typeface="Arial" panose="020B0604020202020204" pitchFamily="34" charset="0"/>
              </a:rPr>
              <a:t>Caffè, tè, cacao, zucchero, riso tapioca, sago, succedanei del caffè; farine e preparati fatti di cereali, pane, pasticceria e confetteria, gelati; miele, sciroppo di melassa; lievito, polvere per far lievitare; sale, senape; aceto, salse (condimenti); spezie; ghiaccio. </a:t>
            </a:r>
          </a:p>
          <a:p>
            <a:pPr>
              <a:buFontTx/>
              <a:buNone/>
            </a:pPr>
            <a:r>
              <a:rPr lang="it-IT" altLang="it-IT" sz="800"/>
              <a:t>Classe 31 - </a:t>
            </a:r>
            <a:r>
              <a:rPr lang="it-IT" altLang="it-IT" sz="800">
                <a:latin typeface="Arial" panose="020B0604020202020204" pitchFamily="34" charset="0"/>
              </a:rPr>
              <a:t>Prodotti agricoli, orticoli, forestali e granaglie, non compresi in altre classi; animali vivi; frutta e ortaggi freschi; sementi, piante e fiori naturali; alimenti per gli animali; malto.</a:t>
            </a:r>
          </a:p>
          <a:p>
            <a:pPr>
              <a:buFontTx/>
              <a:buNone/>
            </a:pPr>
            <a:r>
              <a:rPr lang="it-IT" altLang="it-IT" sz="800"/>
              <a:t>Classe 32 - </a:t>
            </a:r>
            <a:r>
              <a:rPr lang="it-IT" altLang="it-IT" sz="800">
                <a:latin typeface="Arial" panose="020B0604020202020204" pitchFamily="34" charset="0"/>
              </a:rPr>
              <a:t>Birre; acque minerali e gassose e altre bevande analcooliche; bevande di frutta e succhi di frutta; sciroppi e altri preparati per fare bevande.</a:t>
            </a:r>
          </a:p>
          <a:p>
            <a:pPr>
              <a:buFontTx/>
              <a:buNone/>
            </a:pPr>
            <a:r>
              <a:rPr lang="it-IT" altLang="it-IT" sz="800"/>
              <a:t>Classe 33 - </a:t>
            </a:r>
            <a:r>
              <a:rPr lang="it-IT" altLang="it-IT" sz="800">
                <a:latin typeface="Arial" panose="020B0604020202020204" pitchFamily="34" charset="0"/>
              </a:rPr>
              <a:t>Bevande alcooliche (tranne le birre).</a:t>
            </a:r>
          </a:p>
          <a:p>
            <a:pPr>
              <a:buFontTx/>
              <a:buNone/>
            </a:pPr>
            <a:r>
              <a:rPr lang="it-IT" altLang="it-IT" sz="800"/>
              <a:t>Classe 34 - </a:t>
            </a:r>
            <a:r>
              <a:rPr lang="it-IT" altLang="it-IT" sz="800">
                <a:latin typeface="Arial" panose="020B0604020202020204" pitchFamily="34" charset="0"/>
              </a:rPr>
              <a:t>Tabacco; articoli per fumatori; fiammiferi.</a:t>
            </a:r>
          </a:p>
          <a:p>
            <a:pPr>
              <a:buFontTx/>
              <a:buNone/>
            </a:pPr>
            <a:endParaRPr lang="it-IT" altLang="it-IT" sz="800"/>
          </a:p>
        </p:txBody>
      </p:sp>
    </p:spTree>
    <p:extLst>
      <p:ext uri="{BB962C8B-B14F-4D97-AF65-F5344CB8AC3E}">
        <p14:creationId xmlns:p14="http://schemas.microsoft.com/office/powerpoint/2010/main" val="301527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altLang="it-IT"/>
              <a:t>Classificazione Internazionale dei Servizi</a:t>
            </a:r>
          </a:p>
        </p:txBody>
      </p:sp>
      <p:sp>
        <p:nvSpPr>
          <p:cNvPr id="35843" name="Rectangle 3"/>
          <p:cNvSpPr>
            <a:spLocks noGrp="1" noChangeArrowheads="1"/>
          </p:cNvSpPr>
          <p:nvPr>
            <p:ph type="body" idx="1"/>
          </p:nvPr>
        </p:nvSpPr>
        <p:spPr>
          <a:xfrm>
            <a:off x="1065212" y="1752600"/>
            <a:ext cx="7772400" cy="4114800"/>
          </a:xfrm>
        </p:spPr>
        <p:txBody>
          <a:bodyPr/>
          <a:lstStyle/>
          <a:p>
            <a:pPr>
              <a:buFontTx/>
              <a:buNone/>
            </a:pPr>
            <a:r>
              <a:rPr lang="it-IT" altLang="it-IT" sz="1400"/>
              <a:t>Classe 35 - </a:t>
            </a:r>
            <a:r>
              <a:rPr lang="it-IT" altLang="it-IT" sz="1400">
                <a:latin typeface="Arial" panose="020B0604020202020204" pitchFamily="34" charset="0"/>
                <a:cs typeface="Arial" panose="020B0604020202020204" pitchFamily="34" charset="0"/>
              </a:rPr>
              <a:t>Pubblicità; gestione degli affari commerciali; amministrazione commerciale; lavori di ufficio.</a:t>
            </a:r>
          </a:p>
          <a:p>
            <a:pPr>
              <a:buFontTx/>
              <a:buNone/>
            </a:pPr>
            <a:r>
              <a:rPr lang="it-IT" altLang="it-IT" sz="1400"/>
              <a:t>Classe 36 - </a:t>
            </a:r>
            <a:r>
              <a:rPr lang="it-IT" altLang="it-IT" sz="1400">
                <a:latin typeface="Arial" panose="020B0604020202020204" pitchFamily="34" charset="0"/>
                <a:cs typeface="Arial" panose="020B0604020202020204" pitchFamily="34" charset="0"/>
              </a:rPr>
              <a:t>Assicurazioni; affari finanziari; affari monetari; affari immobiliari.</a:t>
            </a:r>
            <a:endParaRPr lang="it-IT" altLang="it-IT" sz="1400"/>
          </a:p>
          <a:p>
            <a:pPr>
              <a:buFontTx/>
              <a:buNone/>
            </a:pPr>
            <a:r>
              <a:rPr lang="it-IT" altLang="it-IT" sz="1400"/>
              <a:t>Classe 37 - </a:t>
            </a:r>
            <a:r>
              <a:rPr lang="it-IT" altLang="it-IT" sz="1400">
                <a:latin typeface="Arial" panose="020B0604020202020204" pitchFamily="34" charset="0"/>
                <a:cs typeface="Arial" panose="020B0604020202020204" pitchFamily="34" charset="0"/>
              </a:rPr>
              <a:t>Costruzioni; riparazioni; servizi d'installazione.</a:t>
            </a:r>
          </a:p>
          <a:p>
            <a:pPr>
              <a:buFontTx/>
              <a:buNone/>
            </a:pPr>
            <a:r>
              <a:rPr lang="it-IT" altLang="it-IT" sz="1400"/>
              <a:t>Classe 38 - </a:t>
            </a:r>
            <a:r>
              <a:rPr lang="it-IT" altLang="it-IT" sz="1400">
                <a:latin typeface="Arial" panose="020B0604020202020204" pitchFamily="34" charset="0"/>
                <a:cs typeface="Arial" panose="020B0604020202020204" pitchFamily="34" charset="0"/>
              </a:rPr>
              <a:t>Telecomunicazioni.</a:t>
            </a:r>
            <a:endParaRPr lang="it-IT" altLang="it-IT" sz="1400"/>
          </a:p>
          <a:p>
            <a:pPr>
              <a:buFontTx/>
              <a:buNone/>
            </a:pPr>
            <a:r>
              <a:rPr lang="it-IT" altLang="it-IT" sz="1400"/>
              <a:t>Classe 39 - </a:t>
            </a:r>
            <a:r>
              <a:rPr lang="it-IT" altLang="it-IT" sz="1400">
                <a:latin typeface="Arial" panose="020B0604020202020204" pitchFamily="34" charset="0"/>
                <a:cs typeface="Arial" panose="020B0604020202020204" pitchFamily="34" charset="0"/>
              </a:rPr>
              <a:t>Trasporto; imballaggio e deposito di merci; organizzazione di viaggi.</a:t>
            </a:r>
          </a:p>
          <a:p>
            <a:pPr>
              <a:buFontTx/>
              <a:buNone/>
            </a:pPr>
            <a:r>
              <a:rPr lang="it-IT" altLang="it-IT" sz="1400"/>
              <a:t>Classe 40 - </a:t>
            </a:r>
            <a:r>
              <a:rPr lang="it-IT" altLang="it-IT" sz="1400">
                <a:latin typeface="Arial" panose="020B0604020202020204" pitchFamily="34" charset="0"/>
                <a:cs typeface="Arial" panose="020B0604020202020204" pitchFamily="34" charset="0"/>
              </a:rPr>
              <a:t>Trattamento di materiali.</a:t>
            </a:r>
            <a:endParaRPr lang="it-IT" altLang="it-IT" sz="1400"/>
          </a:p>
          <a:p>
            <a:pPr>
              <a:buFontTx/>
              <a:buNone/>
            </a:pPr>
            <a:r>
              <a:rPr lang="it-IT" altLang="it-IT" sz="1400"/>
              <a:t>Classe 41 - </a:t>
            </a:r>
            <a:r>
              <a:rPr lang="it-IT" altLang="it-IT" sz="1400">
                <a:latin typeface="Arial" panose="020B0604020202020204" pitchFamily="34" charset="0"/>
                <a:cs typeface="Arial" panose="020B0604020202020204" pitchFamily="34" charset="0"/>
              </a:rPr>
              <a:t>Educazione; formazione; divertimento; attività sportive e culturali.</a:t>
            </a:r>
          </a:p>
          <a:p>
            <a:pPr>
              <a:buFontTx/>
              <a:buNone/>
            </a:pPr>
            <a:r>
              <a:rPr lang="it-IT" altLang="it-IT" sz="1400"/>
              <a:t>Classe 42 - </a:t>
            </a:r>
            <a:r>
              <a:rPr lang="it-IT" altLang="it-IT" sz="1400">
                <a:latin typeface="Arial" panose="020B0604020202020204" pitchFamily="34" charset="0"/>
                <a:cs typeface="Arial" panose="020B0604020202020204" pitchFamily="34" charset="0"/>
              </a:rPr>
              <a:t>Servizi nell'ambito della scienza e della tecnologia, come servizi di ricerche e di sviluppo relativo a ciò; analisi e ricerche industriali; progettazione e sviluppo di computer e di programmi per computer; consulenza e assistenza legale.</a:t>
            </a:r>
          </a:p>
          <a:p>
            <a:pPr>
              <a:buFontTx/>
              <a:buNone/>
            </a:pPr>
            <a:r>
              <a:rPr lang="it-IT" altLang="it-IT" sz="1400"/>
              <a:t>Classe 43 - </a:t>
            </a:r>
            <a:r>
              <a:rPr lang="it-IT" altLang="it-IT" sz="1400">
                <a:latin typeface="Arial" panose="020B0604020202020204" pitchFamily="34" charset="0"/>
                <a:cs typeface="Arial" panose="020B0604020202020204" pitchFamily="34" charset="0"/>
              </a:rPr>
              <a:t>Ristorazione (alimentazione); alloggi temporanei.</a:t>
            </a:r>
          </a:p>
          <a:p>
            <a:pPr>
              <a:buFontTx/>
              <a:buNone/>
            </a:pPr>
            <a:r>
              <a:rPr lang="it-IT" altLang="it-IT" sz="1400"/>
              <a:t>Classe 44 - </a:t>
            </a:r>
            <a:r>
              <a:rPr lang="it-IT" altLang="it-IT" sz="1400">
                <a:latin typeface="Arial" panose="020B0604020202020204" pitchFamily="34" charset="0"/>
                <a:cs typeface="Arial" panose="020B0604020202020204" pitchFamily="34" charset="0"/>
              </a:rPr>
              <a:t>Servizi di un medico; servizi di un veterinario; cure d'igiene e di bellezza per uomini ed animali; servizi per l'agricoltura, l'orticoltura e la silvicoltura.</a:t>
            </a:r>
          </a:p>
          <a:p>
            <a:pPr>
              <a:buFontTx/>
              <a:buNone/>
            </a:pPr>
            <a:r>
              <a:rPr lang="it-IT" altLang="it-IT" sz="1400"/>
              <a:t>Classe 45 - </a:t>
            </a:r>
            <a:r>
              <a:rPr lang="it-IT" altLang="it-IT" sz="1400">
                <a:latin typeface="Arial" panose="020B0604020202020204" pitchFamily="34" charset="0"/>
                <a:cs typeface="Arial" panose="020B0604020202020204" pitchFamily="34" charset="0"/>
              </a:rPr>
              <a:t>Servizi personali e sociali, resi da terzi, per il soddisfacimento di bisogni personali; servizi di sicurezza per la protezione di beni ed individui. </a:t>
            </a:r>
            <a:endParaRPr lang="it-IT" altLang="it-IT" sz="1400"/>
          </a:p>
        </p:txBody>
      </p:sp>
    </p:spTree>
    <p:extLst>
      <p:ext uri="{BB962C8B-B14F-4D97-AF65-F5344CB8AC3E}">
        <p14:creationId xmlns:p14="http://schemas.microsoft.com/office/powerpoint/2010/main" val="2280799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it-IT" altLang="it-IT"/>
              <a:t>La durata dei Marchi</a:t>
            </a:r>
          </a:p>
        </p:txBody>
      </p:sp>
      <p:sp>
        <p:nvSpPr>
          <p:cNvPr id="32771" name="Rectangle 3"/>
          <p:cNvSpPr>
            <a:spLocks noGrp="1" noChangeArrowheads="1"/>
          </p:cNvSpPr>
          <p:nvPr>
            <p:ph type="body" idx="1"/>
          </p:nvPr>
        </p:nvSpPr>
        <p:spPr/>
        <p:txBody>
          <a:bodyPr/>
          <a:lstStyle/>
          <a:p>
            <a:r>
              <a:rPr lang="it-IT" altLang="it-IT" sz="2800"/>
              <a:t>La registrazione del marchio dura 10 anni e ha effetto dalla data di deposito della domanda di registrazione.</a:t>
            </a:r>
          </a:p>
          <a:p>
            <a:r>
              <a:rPr lang="it-IT" altLang="it-IT" sz="2800"/>
              <a:t>Il marchio allo scadere dei 10 anni può essere rinnovato con una domanda di rinnovazione che dura altri dieci anni.</a:t>
            </a:r>
          </a:p>
          <a:p>
            <a:r>
              <a:rPr lang="it-IT" altLang="it-IT" sz="2800"/>
              <a:t>La domanda di rinnovazione può essere presentata ad ogni scadenza decennale rendendo illimitata la durata della protezione del marchio</a:t>
            </a:r>
          </a:p>
        </p:txBody>
      </p:sp>
    </p:spTree>
    <p:extLst>
      <p:ext uri="{BB962C8B-B14F-4D97-AF65-F5344CB8AC3E}">
        <p14:creationId xmlns:p14="http://schemas.microsoft.com/office/powerpoint/2010/main" val="32400852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it-IT" altLang="it-IT" sz="3600"/>
              <a:t>Le banche dati dei marchi</a:t>
            </a:r>
          </a:p>
        </p:txBody>
      </p:sp>
      <p:sp>
        <p:nvSpPr>
          <p:cNvPr id="33795" name="Rectangle 3"/>
          <p:cNvSpPr>
            <a:spLocks noGrp="1" noChangeArrowheads="1"/>
          </p:cNvSpPr>
          <p:nvPr>
            <p:ph type="body" idx="1"/>
          </p:nvPr>
        </p:nvSpPr>
        <p:spPr>
          <a:xfrm>
            <a:off x="608012" y="1447800"/>
            <a:ext cx="8686800" cy="4114800"/>
          </a:xfrm>
        </p:spPr>
        <p:txBody>
          <a:bodyPr/>
          <a:lstStyle/>
          <a:p>
            <a:pPr>
              <a:buFontTx/>
              <a:buNone/>
            </a:pPr>
            <a:r>
              <a:rPr lang="it-IT" altLang="it-IT" i="1"/>
              <a:t>Banche dati gratuite:</a:t>
            </a:r>
          </a:p>
          <a:p>
            <a:r>
              <a:rPr lang="it-IT" altLang="it-IT" sz="2800" b="1"/>
              <a:t>USA</a:t>
            </a:r>
            <a:r>
              <a:rPr lang="it-IT" altLang="it-IT" sz="2800"/>
              <a:t>: </a:t>
            </a:r>
            <a:r>
              <a:rPr lang="it-IT" altLang="it-IT" sz="2400"/>
              <a:t>http://www.uspto.gov/ebc/index_tm.html</a:t>
            </a:r>
          </a:p>
          <a:p>
            <a:r>
              <a:rPr lang="it-IT" altLang="it-IT" sz="2800" b="1"/>
              <a:t>Europa</a:t>
            </a:r>
            <a:r>
              <a:rPr lang="it-IT" altLang="it-IT" sz="2800"/>
              <a:t>: </a:t>
            </a:r>
            <a:r>
              <a:rPr lang="it-IT" altLang="it-IT" sz="2400"/>
              <a:t>http://oami.europa.eu (UAMI)</a:t>
            </a:r>
          </a:p>
          <a:p>
            <a:r>
              <a:rPr lang="it-IT" altLang="it-IT" sz="2800" b="1"/>
              <a:t>Gran Bretagna</a:t>
            </a:r>
            <a:r>
              <a:rPr lang="it-IT" altLang="it-IT" sz="2800"/>
              <a:t>: </a:t>
            </a:r>
            <a:r>
              <a:rPr lang="it-IT" altLang="it-IT" sz="2400"/>
              <a:t>http://www.ipo.gov.uk/tm.htm</a:t>
            </a:r>
            <a:r>
              <a:rPr lang="it-IT" altLang="it-IT" sz="2800"/>
              <a:t> </a:t>
            </a:r>
          </a:p>
          <a:p>
            <a:r>
              <a:rPr lang="it-IT" altLang="it-IT" sz="2800" b="1"/>
              <a:t>Internazionale</a:t>
            </a:r>
            <a:r>
              <a:rPr lang="it-IT" altLang="it-IT" sz="2800"/>
              <a:t>:</a:t>
            </a:r>
            <a:r>
              <a:rPr lang="it-IT" altLang="it-IT" sz="2400"/>
              <a:t>http://www.wipo.int/ipdl/en/search/madrid/search-struct.jsp (WIPO)</a:t>
            </a:r>
          </a:p>
          <a:p>
            <a:pPr>
              <a:buFontTx/>
              <a:buNone/>
            </a:pPr>
            <a:r>
              <a:rPr lang="it-IT" altLang="it-IT" i="1"/>
              <a:t>Banche dati a pagamento:</a:t>
            </a:r>
          </a:p>
          <a:p>
            <a:pPr>
              <a:buFontTx/>
              <a:buNone/>
            </a:pPr>
            <a:r>
              <a:rPr lang="it-IT" altLang="it-IT" sz="2800" b="1"/>
              <a:t>Thomson</a:t>
            </a:r>
            <a:r>
              <a:rPr lang="it-IT" altLang="it-IT" sz="2800"/>
              <a:t>: </a:t>
            </a:r>
            <a:r>
              <a:rPr lang="it-IT" altLang="it-IT" sz="2400"/>
              <a:t>www.seagis.com</a:t>
            </a:r>
          </a:p>
        </p:txBody>
      </p:sp>
    </p:spTree>
    <p:extLst>
      <p:ext uri="{BB962C8B-B14F-4D97-AF65-F5344CB8AC3E}">
        <p14:creationId xmlns:p14="http://schemas.microsoft.com/office/powerpoint/2010/main" val="2315393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79412" y="41070"/>
            <a:ext cx="8417401" cy="1066800"/>
          </a:xfrm>
        </p:spPr>
        <p:txBody>
          <a:bodyPr/>
          <a:lstStyle/>
          <a:p>
            <a:r>
              <a:rPr lang="it-IT" altLang="it-IT" dirty="0">
                <a:solidFill>
                  <a:schemeClr val="accent1"/>
                </a:solidFill>
              </a:rPr>
              <a:t>Intellectual Property </a:t>
            </a:r>
            <a:r>
              <a:rPr lang="it-IT" altLang="it-IT" dirty="0" smtClean="0">
                <a:solidFill>
                  <a:schemeClr val="accent1"/>
                </a:solidFill>
              </a:rPr>
              <a:t/>
            </a:r>
            <a:br>
              <a:rPr lang="it-IT" altLang="it-IT" dirty="0" smtClean="0">
                <a:solidFill>
                  <a:schemeClr val="accent1"/>
                </a:solidFill>
              </a:rPr>
            </a:br>
            <a:r>
              <a:rPr lang="it-IT" altLang="it-IT" dirty="0" smtClean="0">
                <a:solidFill>
                  <a:schemeClr val="accent1"/>
                </a:solidFill>
              </a:rPr>
              <a:t>Proprietà </a:t>
            </a:r>
            <a:r>
              <a:rPr lang="it-IT" altLang="it-IT" dirty="0">
                <a:solidFill>
                  <a:schemeClr val="accent1"/>
                </a:solidFill>
              </a:rPr>
              <a:t>Intellettuale</a:t>
            </a:r>
          </a:p>
        </p:txBody>
      </p:sp>
      <p:graphicFrame>
        <p:nvGraphicFramePr>
          <p:cNvPr id="2053" name="Object 5"/>
          <p:cNvGraphicFramePr>
            <a:graphicFrameLocks noChangeAspect="1"/>
          </p:cNvGraphicFramePr>
          <p:nvPr>
            <p:ph type="body" idx="1"/>
          </p:nvPr>
        </p:nvGraphicFramePr>
        <p:xfrm>
          <a:off x="379412" y="2286000"/>
          <a:ext cx="9144000" cy="4152900"/>
        </p:xfrm>
        <a:graphic>
          <a:graphicData uri="http://schemas.openxmlformats.org/presentationml/2006/ole">
            <mc:AlternateContent xmlns:mc="http://schemas.openxmlformats.org/markup-compatibility/2006">
              <mc:Choice xmlns:v="urn:schemas-microsoft-com:vml" Requires="v">
                <p:oleObj spid="_x0000_s1057" name="Fotografia Photo Editor" r:id="rId3" imgW="6563641" imgH="2980952" progId="MSPhotoEd.3">
                  <p:embed/>
                </p:oleObj>
              </mc:Choice>
              <mc:Fallback>
                <p:oleObj name="Fotografia Photo Editor" r:id="rId3" imgW="6563641" imgH="29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2" y="2286000"/>
                        <a:ext cx="9144000" cy="4152900"/>
                      </a:xfrm>
                      <a:prstGeom prst="rect">
                        <a:avLst/>
                      </a:prstGeom>
                    </p:spPr>
                  </p:pic>
                </p:oleObj>
              </mc:Fallback>
            </mc:AlternateContent>
          </a:graphicData>
        </a:graphic>
      </p:graphicFrame>
      <p:sp>
        <p:nvSpPr>
          <p:cNvPr id="2054" name="Text Box 6"/>
          <p:cNvSpPr txBox="1">
            <a:spLocks noChangeArrowheads="1"/>
          </p:cNvSpPr>
          <p:nvPr/>
        </p:nvSpPr>
        <p:spPr bwMode="auto">
          <a:xfrm>
            <a:off x="1706969" y="1300117"/>
            <a:ext cx="693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dirty="0"/>
              <a:t>Cosa si deve intendere per Proprietà Intellettuale?</a:t>
            </a:r>
          </a:p>
        </p:txBody>
      </p:sp>
      <p:sp>
        <p:nvSpPr>
          <p:cNvPr id="2" name="Oval 1"/>
          <p:cNvSpPr/>
          <p:nvPr/>
        </p:nvSpPr>
        <p:spPr bwMode="auto">
          <a:xfrm>
            <a:off x="1191237" y="4504888"/>
            <a:ext cx="1199626" cy="713064"/>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6" name="Oval 5"/>
          <p:cNvSpPr/>
          <p:nvPr/>
        </p:nvSpPr>
        <p:spPr bwMode="auto">
          <a:xfrm>
            <a:off x="6452533" y="3281493"/>
            <a:ext cx="1199626" cy="713064"/>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sp>
        <p:nvSpPr>
          <p:cNvPr id="7" name="Oval 6"/>
          <p:cNvSpPr/>
          <p:nvPr/>
        </p:nvSpPr>
        <p:spPr bwMode="auto">
          <a:xfrm>
            <a:off x="6452533" y="5598252"/>
            <a:ext cx="1199626" cy="713064"/>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pitchFamily="-110" charset="0"/>
            </a:endParaRPr>
          </a:p>
        </p:txBody>
      </p:sp>
      <p:cxnSp>
        <p:nvCxnSpPr>
          <p:cNvPr id="4" name="Straight Arrow Connector 3"/>
          <p:cNvCxnSpPr/>
          <p:nvPr/>
        </p:nvCxnSpPr>
        <p:spPr bwMode="auto">
          <a:xfrm>
            <a:off x="7052346" y="3994557"/>
            <a:ext cx="0" cy="1508621"/>
          </a:xfrm>
          <a:prstGeom prst="straightConnector1">
            <a:avLst/>
          </a:prstGeom>
          <a:solidFill>
            <a:schemeClr val="accent1"/>
          </a:solidFill>
          <a:ln w="28575"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106820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51012" y="0"/>
            <a:ext cx="7772400" cy="1143000"/>
          </a:xfrm>
        </p:spPr>
        <p:txBody>
          <a:bodyPr/>
          <a:lstStyle/>
          <a:p>
            <a:r>
              <a:rPr lang="it-IT" altLang="it-IT"/>
              <a:t>Di cosa abbiamo già parlato:</a:t>
            </a:r>
          </a:p>
        </p:txBody>
      </p:sp>
      <p:sp>
        <p:nvSpPr>
          <p:cNvPr id="3079" name="Rectangle 7"/>
          <p:cNvSpPr>
            <a:spLocks noGrp="1" noChangeArrowheads="1"/>
          </p:cNvSpPr>
          <p:nvPr>
            <p:ph type="body" sz="half" idx="1"/>
          </p:nvPr>
        </p:nvSpPr>
        <p:spPr>
          <a:xfrm>
            <a:off x="760412" y="1295400"/>
            <a:ext cx="4038600" cy="4876800"/>
          </a:xfrm>
          <a:noFill/>
          <a:ln/>
        </p:spPr>
        <p:txBody>
          <a:bodyPr/>
          <a:lstStyle/>
          <a:p>
            <a:pPr>
              <a:lnSpc>
                <a:spcPct val="90000"/>
              </a:lnSpc>
            </a:pPr>
            <a:r>
              <a:rPr lang="it-IT" altLang="it-IT" sz="2400"/>
              <a:t>Che cosa è un brevetto</a:t>
            </a:r>
          </a:p>
          <a:p>
            <a:pPr>
              <a:lnSpc>
                <a:spcPct val="90000"/>
              </a:lnSpc>
            </a:pPr>
            <a:r>
              <a:rPr lang="it-IT" altLang="it-IT" sz="2400"/>
              <a:t>Che cosa è una idea</a:t>
            </a:r>
          </a:p>
          <a:p>
            <a:pPr>
              <a:lnSpc>
                <a:spcPct val="90000"/>
              </a:lnSpc>
            </a:pPr>
            <a:r>
              <a:rPr lang="it-IT" altLang="it-IT" sz="2400"/>
              <a:t>Quando una idea è brevettabile</a:t>
            </a:r>
          </a:p>
          <a:p>
            <a:pPr>
              <a:lnSpc>
                <a:spcPct val="90000"/>
              </a:lnSpc>
            </a:pPr>
            <a:r>
              <a:rPr lang="it-IT" altLang="it-IT" sz="2400"/>
              <a:t>Quando una idea è nuova</a:t>
            </a:r>
          </a:p>
          <a:p>
            <a:pPr>
              <a:lnSpc>
                <a:spcPct val="90000"/>
              </a:lnSpc>
            </a:pPr>
            <a:r>
              <a:rPr lang="it-IT" altLang="it-IT" sz="2400"/>
              <a:t>Quando una idea è originale</a:t>
            </a:r>
          </a:p>
          <a:p>
            <a:pPr>
              <a:lnSpc>
                <a:spcPct val="90000"/>
              </a:lnSpc>
            </a:pPr>
            <a:r>
              <a:rPr lang="it-IT" altLang="it-IT" sz="2400"/>
              <a:t>Quando vale la pena di tutelare una idea con un brevetto</a:t>
            </a:r>
          </a:p>
          <a:p>
            <a:pPr>
              <a:lnSpc>
                <a:spcPct val="90000"/>
              </a:lnSpc>
            </a:pPr>
            <a:r>
              <a:rPr lang="it-IT" altLang="it-IT" sz="2400"/>
              <a:t>Cosa tutela il brevetto</a:t>
            </a:r>
          </a:p>
          <a:p>
            <a:pPr>
              <a:lnSpc>
                <a:spcPct val="90000"/>
              </a:lnSpc>
            </a:pPr>
            <a:r>
              <a:rPr lang="it-IT" altLang="it-IT" sz="2400"/>
              <a:t>Cosa fare quando si presentano nuove idee e nuovi progetti</a:t>
            </a:r>
          </a:p>
        </p:txBody>
      </p:sp>
      <p:sp>
        <p:nvSpPr>
          <p:cNvPr id="3080" name="Rectangle 8"/>
          <p:cNvSpPr>
            <a:spLocks noChangeArrowheads="1"/>
          </p:cNvSpPr>
          <p:nvPr/>
        </p:nvSpPr>
        <p:spPr bwMode="auto">
          <a:xfrm>
            <a:off x="4951412" y="1219200"/>
            <a:ext cx="4114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fontAlgn="base">
              <a:spcBef>
                <a:spcPct val="20000"/>
              </a:spcBef>
              <a:spcAft>
                <a:spcPct val="0"/>
              </a:spcAft>
              <a:buChar char="»"/>
              <a:defRPr>
                <a:solidFill>
                  <a:schemeClr val="tx1"/>
                </a:solidFill>
                <a:latin typeface="Times New Roman" panose="02020603050405020304" pitchFamily="18" charset="0"/>
              </a:defRPr>
            </a:lvl6pPr>
            <a:lvl7pPr marL="2971800" indent="-228600" fontAlgn="base">
              <a:spcBef>
                <a:spcPct val="20000"/>
              </a:spcBef>
              <a:spcAft>
                <a:spcPct val="0"/>
              </a:spcAft>
              <a:buChar char="»"/>
              <a:defRPr>
                <a:solidFill>
                  <a:schemeClr val="tx1"/>
                </a:solidFill>
                <a:latin typeface="Times New Roman" panose="02020603050405020304" pitchFamily="18" charset="0"/>
              </a:defRPr>
            </a:lvl7pPr>
            <a:lvl8pPr marL="3429000" indent="-228600" fontAlgn="base">
              <a:spcBef>
                <a:spcPct val="20000"/>
              </a:spcBef>
              <a:spcAft>
                <a:spcPct val="0"/>
              </a:spcAft>
              <a:buChar char="»"/>
              <a:defRPr>
                <a:solidFill>
                  <a:schemeClr val="tx1"/>
                </a:solidFill>
                <a:latin typeface="Times New Roman" panose="02020603050405020304" pitchFamily="18" charset="0"/>
              </a:defRPr>
            </a:lvl8pPr>
            <a:lvl9pPr marL="3886200" indent="-228600" fontAlgn="base">
              <a:spcBef>
                <a:spcPct val="20000"/>
              </a:spcBef>
              <a:spcAft>
                <a:spcPct val="0"/>
              </a:spcAft>
              <a:buChar char="»"/>
              <a:defRPr>
                <a:solidFill>
                  <a:schemeClr val="tx1"/>
                </a:solidFill>
                <a:latin typeface="Times New Roman" panose="02020603050405020304" pitchFamily="18" charset="0"/>
              </a:defRPr>
            </a:lvl9pPr>
          </a:lstStyle>
          <a:p>
            <a:pPr>
              <a:lnSpc>
                <a:spcPct val="90000"/>
              </a:lnSpc>
            </a:pPr>
            <a:r>
              <a:rPr lang="it-IT" altLang="it-IT" sz="2400"/>
              <a:t>Dove conviene brevettare</a:t>
            </a:r>
          </a:p>
          <a:p>
            <a:pPr>
              <a:lnSpc>
                <a:spcPct val="90000"/>
              </a:lnSpc>
            </a:pPr>
            <a:r>
              <a:rPr lang="it-IT" altLang="it-IT" sz="2400"/>
              <a:t>La sorveglianza della concorrenza</a:t>
            </a:r>
          </a:p>
          <a:p>
            <a:pPr>
              <a:lnSpc>
                <a:spcPct val="90000"/>
              </a:lnSpc>
            </a:pPr>
            <a:r>
              <a:rPr lang="it-IT" altLang="it-IT" sz="2400"/>
              <a:t>Le ricerche di fattibilità</a:t>
            </a:r>
          </a:p>
          <a:p>
            <a:pPr>
              <a:lnSpc>
                <a:spcPct val="90000"/>
              </a:lnSpc>
            </a:pPr>
            <a:r>
              <a:rPr lang="it-IT" altLang="it-IT" sz="2400"/>
              <a:t>Le ricerche di brevettabilità</a:t>
            </a:r>
          </a:p>
          <a:p>
            <a:pPr>
              <a:lnSpc>
                <a:spcPct val="90000"/>
              </a:lnSpc>
            </a:pPr>
            <a:r>
              <a:rPr lang="it-IT" altLang="it-IT" sz="2400"/>
              <a:t>Le banche dati brevettuali</a:t>
            </a:r>
          </a:p>
          <a:p>
            <a:pPr>
              <a:lnSpc>
                <a:spcPct val="90000"/>
              </a:lnSpc>
            </a:pPr>
            <a:r>
              <a:rPr lang="it-IT" altLang="it-IT" sz="2400"/>
              <a:t>Quando vale la pena di brevettare in termini economici</a:t>
            </a:r>
          </a:p>
          <a:p>
            <a:pPr>
              <a:lnSpc>
                <a:spcPct val="90000"/>
              </a:lnSpc>
              <a:spcBef>
                <a:spcPct val="60000"/>
              </a:spcBef>
            </a:pPr>
            <a:r>
              <a:rPr lang="it-IT" altLang="it-IT" sz="2400"/>
              <a:t>I marchi e i prodotti</a:t>
            </a:r>
          </a:p>
          <a:p>
            <a:pPr>
              <a:lnSpc>
                <a:spcPct val="90000"/>
              </a:lnSpc>
            </a:pPr>
            <a:r>
              <a:rPr lang="it-IT" altLang="it-IT" sz="2400"/>
              <a:t>Requisiti di registrabilità</a:t>
            </a:r>
          </a:p>
          <a:p>
            <a:pPr>
              <a:lnSpc>
                <a:spcPct val="90000"/>
              </a:lnSpc>
            </a:pPr>
            <a:r>
              <a:rPr lang="it-IT" altLang="it-IT" sz="2400"/>
              <a:t>Durata dei marchi</a:t>
            </a:r>
          </a:p>
          <a:p>
            <a:pPr>
              <a:lnSpc>
                <a:spcPct val="90000"/>
              </a:lnSpc>
            </a:pPr>
            <a:r>
              <a:rPr lang="it-IT" altLang="it-IT" sz="2400"/>
              <a:t>Le banche dati dei marchi</a:t>
            </a:r>
          </a:p>
        </p:txBody>
      </p:sp>
    </p:spTree>
    <p:extLst>
      <p:ext uri="{BB962C8B-B14F-4D97-AF65-F5344CB8AC3E}">
        <p14:creationId xmlns:p14="http://schemas.microsoft.com/office/powerpoint/2010/main" val="2352058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1012" y="0"/>
            <a:ext cx="7772400" cy="914400"/>
          </a:xfrm>
        </p:spPr>
        <p:txBody>
          <a:bodyPr/>
          <a:lstStyle/>
          <a:p>
            <a:r>
              <a:rPr lang="it-IT" altLang="it-IT"/>
              <a:t>Di cosa parliamo ora:</a:t>
            </a:r>
          </a:p>
        </p:txBody>
      </p:sp>
      <p:sp>
        <p:nvSpPr>
          <p:cNvPr id="29699" name="Rectangle 3"/>
          <p:cNvSpPr>
            <a:spLocks noGrp="1" noChangeArrowheads="1"/>
          </p:cNvSpPr>
          <p:nvPr>
            <p:ph type="body" idx="1"/>
          </p:nvPr>
        </p:nvSpPr>
        <p:spPr>
          <a:xfrm>
            <a:off x="379412" y="1066800"/>
            <a:ext cx="3124200" cy="4800600"/>
          </a:xfrm>
        </p:spPr>
        <p:txBody>
          <a:bodyPr/>
          <a:lstStyle/>
          <a:p>
            <a:pPr>
              <a:lnSpc>
                <a:spcPct val="90000"/>
              </a:lnSpc>
              <a:buFontTx/>
              <a:buNone/>
            </a:pPr>
            <a:r>
              <a:rPr lang="it-IT" altLang="it-IT" sz="2800" b="1">
                <a:cs typeface="Times New Roman" panose="02020603050405020304" pitchFamily="18" charset="0"/>
              </a:rPr>
              <a:t>Il Brevetto per Invenzione</a:t>
            </a:r>
          </a:p>
          <a:p>
            <a:pPr>
              <a:lnSpc>
                <a:spcPct val="90000"/>
              </a:lnSpc>
            </a:pPr>
            <a:r>
              <a:rPr lang="it-IT" altLang="it-IT" sz="2800"/>
              <a:t>Nozione di brevetto</a:t>
            </a:r>
          </a:p>
          <a:p>
            <a:pPr>
              <a:lnSpc>
                <a:spcPct val="90000"/>
              </a:lnSpc>
            </a:pPr>
            <a:r>
              <a:rPr lang="it-IT" altLang="it-IT" sz="2800"/>
              <a:t>Struttura del documento</a:t>
            </a:r>
          </a:p>
          <a:p>
            <a:pPr>
              <a:lnSpc>
                <a:spcPct val="90000"/>
              </a:lnSpc>
            </a:pPr>
            <a:r>
              <a:rPr lang="it-IT" altLang="it-IT" sz="2800"/>
              <a:t>Le rivendicazioni</a:t>
            </a:r>
          </a:p>
          <a:p>
            <a:pPr>
              <a:lnSpc>
                <a:spcPct val="90000"/>
              </a:lnSpc>
            </a:pPr>
            <a:r>
              <a:rPr lang="it-IT" altLang="it-IT" sz="2800"/>
              <a:t>La contraffazione</a:t>
            </a:r>
          </a:p>
          <a:p>
            <a:pPr>
              <a:lnSpc>
                <a:spcPct val="90000"/>
              </a:lnSpc>
            </a:pPr>
            <a:r>
              <a:rPr lang="it-IT" altLang="it-IT" sz="2800"/>
              <a:t>Le invenzioni dei dipendenti</a:t>
            </a:r>
          </a:p>
          <a:p>
            <a:pPr>
              <a:lnSpc>
                <a:spcPct val="90000"/>
              </a:lnSpc>
              <a:buFontTx/>
              <a:buNone/>
            </a:pPr>
            <a:r>
              <a:rPr lang="it-IT" altLang="it-IT" sz="2800">
                <a:cs typeface="Times New Roman" panose="02020603050405020304" pitchFamily="18" charset="0"/>
              </a:rPr>
              <a:t> </a:t>
            </a:r>
          </a:p>
        </p:txBody>
      </p:sp>
      <p:sp>
        <p:nvSpPr>
          <p:cNvPr id="29700" name="Rectangle 4"/>
          <p:cNvSpPr>
            <a:spLocks noChangeArrowheads="1"/>
          </p:cNvSpPr>
          <p:nvPr/>
        </p:nvSpPr>
        <p:spPr bwMode="auto">
          <a:xfrm>
            <a:off x="3351212" y="1066800"/>
            <a:ext cx="3124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pPr>
            <a:r>
              <a:rPr lang="it-IT" altLang="it-IT" sz="2800" b="1">
                <a:cs typeface="Times New Roman" panose="02020603050405020304" pitchFamily="18" charset="0"/>
              </a:rPr>
              <a:t>La procedura di brevettazione</a:t>
            </a:r>
          </a:p>
          <a:p>
            <a:pPr>
              <a:lnSpc>
                <a:spcPct val="90000"/>
              </a:lnSpc>
            </a:pPr>
            <a:r>
              <a:rPr lang="it-IT" altLang="it-IT" sz="2800"/>
              <a:t>Il brevetto Italiano</a:t>
            </a:r>
          </a:p>
          <a:p>
            <a:pPr>
              <a:lnSpc>
                <a:spcPct val="90000"/>
              </a:lnSpc>
            </a:pPr>
            <a:r>
              <a:rPr lang="it-IT" altLang="it-IT" sz="2800"/>
              <a:t>Il Brevetto estero e le convenzioni internazionali (EP, WO, US, JP, …)</a:t>
            </a:r>
          </a:p>
          <a:p>
            <a:pPr>
              <a:lnSpc>
                <a:spcPct val="90000"/>
              </a:lnSpc>
            </a:pPr>
            <a:r>
              <a:rPr lang="it-IT" altLang="it-IT" sz="2800"/>
              <a:t>La procedura EP</a:t>
            </a:r>
          </a:p>
          <a:p>
            <a:pPr>
              <a:lnSpc>
                <a:spcPct val="90000"/>
              </a:lnSpc>
            </a:pPr>
            <a:r>
              <a:rPr lang="it-IT" altLang="it-IT" sz="2800"/>
              <a:t>La Procedura WO</a:t>
            </a:r>
            <a:r>
              <a:rPr lang="it-IT" altLang="it-IT" sz="2800">
                <a:cs typeface="Times New Roman" panose="02020603050405020304" pitchFamily="18" charset="0"/>
              </a:rPr>
              <a:t> </a:t>
            </a:r>
            <a:endParaRPr lang="it-IT" altLang="it-IT" sz="2800"/>
          </a:p>
        </p:txBody>
      </p:sp>
      <p:sp>
        <p:nvSpPr>
          <p:cNvPr id="29701" name="Text Box 5"/>
          <p:cNvSpPr txBox="1">
            <a:spLocks noChangeArrowheads="1"/>
          </p:cNvSpPr>
          <p:nvPr/>
        </p:nvSpPr>
        <p:spPr bwMode="auto">
          <a:xfrm>
            <a:off x="6399212" y="1066801"/>
            <a:ext cx="31242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anose="02020603050405020304" pitchFamily="18" charset="0"/>
              </a:defRPr>
            </a:lvl1pPr>
            <a:lvl2pPr marL="571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pPr>
            <a:r>
              <a:rPr lang="it-IT" altLang="it-IT" sz="2800" b="1">
                <a:cs typeface="Times New Roman" panose="02020603050405020304" pitchFamily="18" charset="0"/>
              </a:rPr>
              <a:t>E i costi?</a:t>
            </a:r>
          </a:p>
          <a:p>
            <a:pPr>
              <a:lnSpc>
                <a:spcPct val="90000"/>
              </a:lnSpc>
              <a:spcBef>
                <a:spcPct val="20000"/>
              </a:spcBef>
              <a:buFontTx/>
              <a:buChar char="•"/>
            </a:pPr>
            <a:r>
              <a:rPr lang="it-IT" altLang="it-IT" sz="2800"/>
              <a:t>Quanto costa brevettare in Italia</a:t>
            </a:r>
          </a:p>
          <a:p>
            <a:pPr>
              <a:lnSpc>
                <a:spcPct val="90000"/>
              </a:lnSpc>
              <a:spcBef>
                <a:spcPct val="20000"/>
              </a:spcBef>
              <a:buFontTx/>
              <a:buChar char="•"/>
            </a:pPr>
            <a:r>
              <a:rPr lang="it-IT" altLang="it-IT" sz="2800"/>
              <a:t>Quanto costa brevettare in Europa</a:t>
            </a:r>
          </a:p>
          <a:p>
            <a:pPr>
              <a:lnSpc>
                <a:spcPct val="90000"/>
              </a:lnSpc>
              <a:spcBef>
                <a:spcPct val="20000"/>
              </a:spcBef>
              <a:buFontTx/>
              <a:buChar char="•"/>
            </a:pPr>
            <a:r>
              <a:rPr lang="it-IT" altLang="it-IT" sz="2800"/>
              <a:t>Quanto costa brevettare nel Mondo</a:t>
            </a:r>
          </a:p>
          <a:p>
            <a:pPr>
              <a:lnSpc>
                <a:spcPct val="90000"/>
              </a:lnSpc>
              <a:spcBef>
                <a:spcPct val="20000"/>
              </a:spcBef>
              <a:buFontTx/>
              <a:buChar char="•"/>
            </a:pPr>
            <a:r>
              <a:rPr lang="it-IT" altLang="it-IT" sz="2800"/>
              <a:t>Quanto consta NON brevettare</a:t>
            </a:r>
          </a:p>
          <a:p>
            <a:pPr>
              <a:spcBef>
                <a:spcPct val="50000"/>
              </a:spcBef>
            </a:pPr>
            <a:endParaRPr lang="it-IT" altLang="it-IT"/>
          </a:p>
        </p:txBody>
      </p:sp>
    </p:spTree>
    <p:extLst>
      <p:ext uri="{BB962C8B-B14F-4D97-AF65-F5344CB8AC3E}">
        <p14:creationId xmlns:p14="http://schemas.microsoft.com/office/powerpoint/2010/main" val="41141378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51012" y="0"/>
            <a:ext cx="7772400" cy="1143000"/>
          </a:xfrm>
        </p:spPr>
        <p:txBody>
          <a:bodyPr/>
          <a:lstStyle/>
          <a:p>
            <a:r>
              <a:rPr lang="it-IT" altLang="it-IT" b="1">
                <a:cs typeface="Times New Roman" panose="02020603050405020304" pitchFamily="18" charset="0"/>
              </a:rPr>
              <a:t>Il Brevetto per Invenzione</a:t>
            </a:r>
          </a:p>
        </p:txBody>
      </p:sp>
      <p:sp>
        <p:nvSpPr>
          <p:cNvPr id="30723" name="Rectangle 3"/>
          <p:cNvSpPr>
            <a:spLocks noGrp="1" noChangeArrowheads="1"/>
          </p:cNvSpPr>
          <p:nvPr>
            <p:ph type="body" idx="1"/>
          </p:nvPr>
        </p:nvSpPr>
        <p:spPr/>
        <p:txBody>
          <a:bodyPr/>
          <a:lstStyle/>
          <a:p>
            <a:r>
              <a:rPr lang="it-IT" altLang="it-IT" b="1"/>
              <a:t>Nozione di brevetto</a:t>
            </a:r>
          </a:p>
          <a:p>
            <a:pPr>
              <a:buFontTx/>
              <a:buNone/>
            </a:pPr>
            <a:endParaRPr lang="it-IT" altLang="it-IT" b="1"/>
          </a:p>
          <a:p>
            <a:pPr>
              <a:buFontTx/>
              <a:buNone/>
            </a:pPr>
            <a:r>
              <a:rPr lang="it-IT" altLang="it-IT"/>
              <a:t>Il brevetto: un </a:t>
            </a:r>
            <a:r>
              <a:rPr lang="it-IT" altLang="it-IT" b="1"/>
              <a:t>DOCUMENTO</a:t>
            </a:r>
            <a:r>
              <a:rPr lang="it-IT" altLang="it-IT"/>
              <a:t> tecnico-legale</a:t>
            </a:r>
          </a:p>
          <a:p>
            <a:pPr>
              <a:buFontTx/>
              <a:buNone/>
            </a:pPr>
            <a:r>
              <a:rPr lang="it-IT" altLang="it-IT"/>
              <a:t>In esso sono presenti dati bibliografici, testi e immagini relativi ad un idea di soluzione tesa a risolvere un problema tecnico</a:t>
            </a:r>
          </a:p>
        </p:txBody>
      </p:sp>
    </p:spTree>
    <p:extLst>
      <p:ext uri="{BB962C8B-B14F-4D97-AF65-F5344CB8AC3E}">
        <p14:creationId xmlns:p14="http://schemas.microsoft.com/office/powerpoint/2010/main" val="17475541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51012" y="0"/>
            <a:ext cx="7772400" cy="1143000"/>
          </a:xfrm>
        </p:spPr>
        <p:txBody>
          <a:bodyPr/>
          <a:lstStyle/>
          <a:p>
            <a:r>
              <a:rPr lang="it-IT" altLang="it-IT" b="1">
                <a:cs typeface="Times New Roman" panose="02020603050405020304" pitchFamily="18" charset="0"/>
              </a:rPr>
              <a:t>Il Brevetto per Invenzione</a:t>
            </a:r>
          </a:p>
        </p:txBody>
      </p:sp>
      <p:sp>
        <p:nvSpPr>
          <p:cNvPr id="32771" name="Rectangle 3"/>
          <p:cNvSpPr>
            <a:spLocks noGrp="1" noChangeArrowheads="1"/>
          </p:cNvSpPr>
          <p:nvPr>
            <p:ph type="body" idx="1"/>
          </p:nvPr>
        </p:nvSpPr>
        <p:spPr>
          <a:xfrm>
            <a:off x="1065212" y="1524000"/>
            <a:ext cx="7772400" cy="4114800"/>
          </a:xfrm>
        </p:spPr>
        <p:txBody>
          <a:bodyPr/>
          <a:lstStyle/>
          <a:p>
            <a:r>
              <a:rPr lang="it-IT" altLang="it-IT" sz="2800" b="1"/>
              <a:t>Struttura del documento</a:t>
            </a:r>
          </a:p>
          <a:p>
            <a:pPr>
              <a:buFontTx/>
              <a:buNone/>
            </a:pPr>
            <a:r>
              <a:rPr lang="it-IT" altLang="it-IT" sz="2800"/>
              <a:t>Dati Bibliografici: Numero di domanda, data di deposito, dati di priorità, numero di concessione, data di concessione, titolo, inventori, titolari, agenti, …</a:t>
            </a:r>
          </a:p>
          <a:p>
            <a:pPr>
              <a:buFontTx/>
              <a:buNone/>
            </a:pPr>
            <a:r>
              <a:rPr lang="it-IT" altLang="it-IT" sz="2800"/>
              <a:t>Descrizione tecnica: Ambito dell’invenzione, tecnica nota, inconvenienti, scopo, soluzione, descrizione della forma realizzativa, rivendicazioni, disegni, ricerca.</a:t>
            </a:r>
          </a:p>
          <a:p>
            <a:pPr>
              <a:buFontTx/>
              <a:buNone/>
            </a:pPr>
            <a:endParaRPr lang="it-IT" altLang="it-IT" sz="2800"/>
          </a:p>
        </p:txBody>
      </p:sp>
    </p:spTree>
    <p:extLst>
      <p:ext uri="{BB962C8B-B14F-4D97-AF65-F5344CB8AC3E}">
        <p14:creationId xmlns:p14="http://schemas.microsoft.com/office/powerpoint/2010/main" val="3768158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51012" y="0"/>
            <a:ext cx="7772400" cy="1143000"/>
          </a:xfrm>
        </p:spPr>
        <p:txBody>
          <a:bodyPr/>
          <a:lstStyle/>
          <a:p>
            <a:r>
              <a:rPr lang="it-IT" altLang="it-IT" b="1">
                <a:cs typeface="Times New Roman" panose="02020603050405020304" pitchFamily="18" charset="0"/>
              </a:rPr>
              <a:t>Il Brevetto per Invenzione</a:t>
            </a:r>
          </a:p>
        </p:txBody>
      </p:sp>
      <p:sp>
        <p:nvSpPr>
          <p:cNvPr id="33795" name="Rectangle 3"/>
          <p:cNvSpPr>
            <a:spLocks noGrp="1" noChangeArrowheads="1"/>
          </p:cNvSpPr>
          <p:nvPr>
            <p:ph type="body" idx="1"/>
          </p:nvPr>
        </p:nvSpPr>
        <p:spPr/>
        <p:txBody>
          <a:bodyPr/>
          <a:lstStyle/>
          <a:p>
            <a:r>
              <a:rPr lang="it-IT" altLang="it-IT" b="1"/>
              <a:t>Le Rivendicazioni</a:t>
            </a:r>
          </a:p>
          <a:p>
            <a:pPr>
              <a:buFontTx/>
              <a:buNone/>
            </a:pPr>
            <a:r>
              <a:rPr lang="it-IT" altLang="it-IT"/>
              <a:t>Le rivendicazioni definiscono il campo di tutela del brevetto; in modo preliminare prima dell’esame ed in modo definitivo dopo l’esame.</a:t>
            </a:r>
          </a:p>
          <a:p>
            <a:pPr>
              <a:buFontTx/>
              <a:buNone/>
            </a:pPr>
            <a:r>
              <a:rPr lang="it-IT" altLang="it-IT"/>
              <a:t>Le rivendicazioni sono:</a:t>
            </a:r>
          </a:p>
          <a:p>
            <a:pPr>
              <a:buFontTx/>
              <a:buNone/>
            </a:pPr>
            <a:r>
              <a:rPr lang="it-IT" altLang="it-IT"/>
              <a:t>		INDIPENDENTI  e  DIPENDENTI</a:t>
            </a:r>
          </a:p>
          <a:p>
            <a:pPr>
              <a:buFontTx/>
              <a:buNone/>
            </a:pPr>
            <a:endParaRPr lang="it-IT" altLang="it-IT"/>
          </a:p>
        </p:txBody>
      </p:sp>
    </p:spTree>
    <p:extLst>
      <p:ext uri="{BB962C8B-B14F-4D97-AF65-F5344CB8AC3E}">
        <p14:creationId xmlns:p14="http://schemas.microsoft.com/office/powerpoint/2010/main" val="37364905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51012" y="0"/>
            <a:ext cx="7772400" cy="1143000"/>
          </a:xfrm>
        </p:spPr>
        <p:txBody>
          <a:bodyPr/>
          <a:lstStyle/>
          <a:p>
            <a:r>
              <a:rPr lang="it-IT" altLang="it-IT" b="1">
                <a:cs typeface="Times New Roman" panose="02020603050405020304" pitchFamily="18" charset="0"/>
              </a:rPr>
              <a:t>Il Brevetto per Invenzione</a:t>
            </a:r>
          </a:p>
        </p:txBody>
      </p:sp>
      <p:sp>
        <p:nvSpPr>
          <p:cNvPr id="34819" name="Rectangle 3"/>
          <p:cNvSpPr>
            <a:spLocks noGrp="1" noChangeArrowheads="1"/>
          </p:cNvSpPr>
          <p:nvPr>
            <p:ph type="body" idx="1"/>
          </p:nvPr>
        </p:nvSpPr>
        <p:spPr/>
        <p:txBody>
          <a:bodyPr/>
          <a:lstStyle/>
          <a:p>
            <a:pPr>
              <a:lnSpc>
                <a:spcPct val="90000"/>
              </a:lnSpc>
            </a:pPr>
            <a:r>
              <a:rPr lang="it-IT" altLang="it-IT" sz="2800" b="1"/>
              <a:t>La contraffazione</a:t>
            </a:r>
          </a:p>
          <a:p>
            <a:pPr>
              <a:lnSpc>
                <a:spcPct val="90000"/>
              </a:lnSpc>
              <a:buFontTx/>
              <a:buNone/>
            </a:pPr>
            <a:r>
              <a:rPr lang="it-IT" altLang="it-IT" sz="2800"/>
              <a:t>La contraffazione di un brevetto può essere di due tipi: Letterale o per Equivalenti.</a:t>
            </a:r>
          </a:p>
          <a:p>
            <a:pPr>
              <a:lnSpc>
                <a:spcPct val="90000"/>
              </a:lnSpc>
              <a:buFontTx/>
              <a:buNone/>
            </a:pPr>
            <a:r>
              <a:rPr lang="it-IT" altLang="it-IT" sz="2800"/>
              <a:t>Letterale: Tutte le caratteristiche della rivendicazione indipendente sono identiche nell’oggetto contraffatto</a:t>
            </a:r>
          </a:p>
          <a:p>
            <a:pPr>
              <a:lnSpc>
                <a:spcPct val="90000"/>
              </a:lnSpc>
              <a:buFontTx/>
              <a:buNone/>
            </a:pPr>
            <a:r>
              <a:rPr lang="it-IT" altLang="it-IT" sz="2800"/>
              <a:t>Per Equivalenti: Quasi tutte le caratteristiche sono identiche e le altre possono essere considerati equvalenti tecnici secondo la dottrina omonima.</a:t>
            </a:r>
          </a:p>
          <a:p>
            <a:pPr>
              <a:lnSpc>
                <a:spcPct val="90000"/>
              </a:lnSpc>
              <a:buFontTx/>
              <a:buNone/>
            </a:pPr>
            <a:endParaRPr lang="it-IT" altLang="it-IT" sz="2800"/>
          </a:p>
        </p:txBody>
      </p:sp>
    </p:spTree>
    <p:extLst>
      <p:ext uri="{BB962C8B-B14F-4D97-AF65-F5344CB8AC3E}">
        <p14:creationId xmlns:p14="http://schemas.microsoft.com/office/powerpoint/2010/main" val="24445390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51012" y="0"/>
            <a:ext cx="7772400" cy="1143000"/>
          </a:xfrm>
        </p:spPr>
        <p:txBody>
          <a:bodyPr/>
          <a:lstStyle/>
          <a:p>
            <a:r>
              <a:rPr lang="it-IT" altLang="it-IT" b="1">
                <a:cs typeface="Times New Roman" panose="02020603050405020304" pitchFamily="18" charset="0"/>
              </a:rPr>
              <a:t>Il Brevetto per Invenzione</a:t>
            </a:r>
          </a:p>
        </p:txBody>
      </p:sp>
      <p:sp>
        <p:nvSpPr>
          <p:cNvPr id="35843" name="Rectangle 3"/>
          <p:cNvSpPr>
            <a:spLocks noGrp="1" noChangeArrowheads="1"/>
          </p:cNvSpPr>
          <p:nvPr>
            <p:ph type="body" idx="1"/>
          </p:nvPr>
        </p:nvSpPr>
        <p:spPr>
          <a:xfrm>
            <a:off x="1065212" y="1676400"/>
            <a:ext cx="8001000" cy="4419600"/>
          </a:xfrm>
        </p:spPr>
        <p:txBody>
          <a:bodyPr/>
          <a:lstStyle/>
          <a:p>
            <a:pPr>
              <a:lnSpc>
                <a:spcPct val="90000"/>
              </a:lnSpc>
            </a:pPr>
            <a:r>
              <a:rPr lang="it-IT" altLang="it-IT" sz="2800" b="1"/>
              <a:t>Le invenzioni dei dipendenti</a:t>
            </a:r>
          </a:p>
          <a:p>
            <a:pPr>
              <a:lnSpc>
                <a:spcPct val="90000"/>
              </a:lnSpc>
              <a:buFontTx/>
              <a:buNone/>
            </a:pPr>
            <a:r>
              <a:rPr lang="it-IT" altLang="it-IT" sz="2800"/>
              <a:t>Il diritto al brevetto spetta all’autore della Invenzione. Le uniche eccezioni sono costituite dalle “invenzioni dei dipendenti” e, in questo caso il diritto al brevetto spetta al datore di lavoro.</a:t>
            </a:r>
          </a:p>
          <a:p>
            <a:pPr>
              <a:lnSpc>
                <a:spcPct val="90000"/>
              </a:lnSpc>
              <a:buFontTx/>
              <a:buNone/>
            </a:pPr>
            <a:r>
              <a:rPr lang="it-IT" altLang="it-IT" sz="2800"/>
              <a:t>I diritti patrimoniali derivanti dalla Invenzione spettano al datore di lavoro, salvo un equo premio o un incarico appositamente retribuito.</a:t>
            </a:r>
          </a:p>
          <a:p>
            <a:pPr>
              <a:lnSpc>
                <a:spcPct val="90000"/>
              </a:lnSpc>
              <a:buFontTx/>
              <a:buNone/>
            </a:pPr>
            <a:r>
              <a:rPr lang="it-IT" altLang="it-IT" sz="2800"/>
              <a:t>Il diritto morale ad essere riconosciuto autore è riservato al dipendente. Ovvero il dipendente ha diritto a figurare tra gli Inventori. (vd. Art. 64 CPI)</a:t>
            </a:r>
          </a:p>
        </p:txBody>
      </p:sp>
    </p:spTree>
    <p:extLst>
      <p:ext uri="{BB962C8B-B14F-4D97-AF65-F5344CB8AC3E}">
        <p14:creationId xmlns:p14="http://schemas.microsoft.com/office/powerpoint/2010/main" val="35105426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51012" y="0"/>
            <a:ext cx="7772400" cy="1143000"/>
          </a:xfrm>
        </p:spPr>
        <p:txBody>
          <a:bodyPr/>
          <a:lstStyle/>
          <a:p>
            <a:r>
              <a:rPr lang="it-IT" altLang="it-IT" sz="4000">
                <a:cs typeface="Times New Roman" panose="02020603050405020304" pitchFamily="18" charset="0"/>
              </a:rPr>
              <a:t>La procedura di brevettazione</a:t>
            </a:r>
          </a:p>
        </p:txBody>
      </p:sp>
      <p:sp>
        <p:nvSpPr>
          <p:cNvPr id="36867" name="Rectangle 3"/>
          <p:cNvSpPr>
            <a:spLocks noGrp="1" noChangeArrowheads="1"/>
          </p:cNvSpPr>
          <p:nvPr>
            <p:ph type="body" idx="1"/>
          </p:nvPr>
        </p:nvSpPr>
        <p:spPr>
          <a:xfrm>
            <a:off x="1065212" y="1676400"/>
            <a:ext cx="8001000" cy="4419600"/>
          </a:xfrm>
        </p:spPr>
        <p:txBody>
          <a:bodyPr/>
          <a:lstStyle/>
          <a:p>
            <a:pPr>
              <a:lnSpc>
                <a:spcPct val="90000"/>
              </a:lnSpc>
            </a:pPr>
            <a:r>
              <a:rPr lang="it-IT" altLang="it-IT" sz="2800" b="1"/>
              <a:t>Il brevetto Italiano</a:t>
            </a:r>
          </a:p>
        </p:txBody>
      </p:sp>
      <p:sp>
        <p:nvSpPr>
          <p:cNvPr id="36868" name="Text Box 4"/>
          <p:cNvSpPr txBox="1">
            <a:spLocks noChangeArrowheads="1"/>
          </p:cNvSpPr>
          <p:nvPr/>
        </p:nvSpPr>
        <p:spPr bwMode="auto">
          <a:xfrm>
            <a:off x="1141412" y="2438401"/>
            <a:ext cx="79248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it-IT" altLang="it-IT"/>
              <a:t>Individuazione dell’invenzione (tecnico del settore)</a:t>
            </a:r>
          </a:p>
          <a:p>
            <a:pPr>
              <a:spcBef>
                <a:spcPct val="50000"/>
              </a:spcBef>
              <a:buFontTx/>
              <a:buChar char="•"/>
            </a:pPr>
            <a:r>
              <a:rPr lang="it-IT" altLang="it-IT"/>
              <a:t>Redazione del documento tecnico-brevettuale (Consulente)</a:t>
            </a:r>
          </a:p>
          <a:p>
            <a:pPr>
              <a:spcBef>
                <a:spcPct val="50000"/>
              </a:spcBef>
              <a:buFontTx/>
              <a:buChar char="•"/>
            </a:pPr>
            <a:r>
              <a:rPr lang="it-IT" altLang="it-IT"/>
              <a:t>Deposito della Domanda di Brevetto per Invenzione Industriale (Uff. Brevetti - CamCom)</a:t>
            </a:r>
          </a:p>
          <a:p>
            <a:pPr>
              <a:spcBef>
                <a:spcPct val="50000"/>
              </a:spcBef>
              <a:buFontTx/>
              <a:buChar char="•"/>
            </a:pPr>
            <a:r>
              <a:rPr lang="it-IT" altLang="it-IT"/>
              <a:t>Concessione del Brevetto (UIBM)</a:t>
            </a:r>
          </a:p>
        </p:txBody>
      </p:sp>
    </p:spTree>
    <p:extLst>
      <p:ext uri="{BB962C8B-B14F-4D97-AF65-F5344CB8AC3E}">
        <p14:creationId xmlns:p14="http://schemas.microsoft.com/office/powerpoint/2010/main" val="34038182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51012" y="0"/>
            <a:ext cx="7772400" cy="1143000"/>
          </a:xfrm>
        </p:spPr>
        <p:txBody>
          <a:bodyPr/>
          <a:lstStyle/>
          <a:p>
            <a:r>
              <a:rPr lang="it-IT" altLang="it-IT" sz="4000">
                <a:cs typeface="Times New Roman" panose="02020603050405020304" pitchFamily="18" charset="0"/>
              </a:rPr>
              <a:t>La procedura di brevettazione</a:t>
            </a:r>
          </a:p>
        </p:txBody>
      </p:sp>
      <p:sp>
        <p:nvSpPr>
          <p:cNvPr id="37891" name="Rectangle 3"/>
          <p:cNvSpPr>
            <a:spLocks noGrp="1" noChangeArrowheads="1"/>
          </p:cNvSpPr>
          <p:nvPr>
            <p:ph type="body" idx="1"/>
          </p:nvPr>
        </p:nvSpPr>
        <p:spPr>
          <a:xfrm>
            <a:off x="1065212" y="1676400"/>
            <a:ext cx="8001000" cy="4419600"/>
          </a:xfrm>
        </p:spPr>
        <p:txBody>
          <a:bodyPr/>
          <a:lstStyle/>
          <a:p>
            <a:pPr>
              <a:lnSpc>
                <a:spcPct val="90000"/>
              </a:lnSpc>
            </a:pPr>
            <a:r>
              <a:rPr lang="it-IT" altLang="it-IT" sz="2400" b="1"/>
              <a:t>Il Brevetto estero e le convenzioni internazionali (EP, WO, US, JP, …)</a:t>
            </a:r>
          </a:p>
          <a:p>
            <a:pPr>
              <a:buFontTx/>
              <a:buNone/>
            </a:pPr>
            <a:r>
              <a:rPr lang="it-IT" altLang="it-IT" sz="2200" b="1" u="sng"/>
              <a:t>La Convenzione di Parigi - 1883</a:t>
            </a:r>
          </a:p>
          <a:p>
            <a:pPr lvl="1">
              <a:buFontTx/>
              <a:buNone/>
            </a:pPr>
            <a:r>
              <a:rPr lang="it-IT" altLang="it-IT" sz="2400"/>
              <a:t>Diritto di priorità ed estensione entro 12 mesi dal primo deposito. Consente l’estensione diretta nei paesi di interesse dopo il deposito nel proprio paese</a:t>
            </a:r>
          </a:p>
          <a:p>
            <a:pPr>
              <a:buFontTx/>
              <a:buNone/>
            </a:pPr>
            <a:r>
              <a:rPr lang="it-IT" altLang="it-IT" sz="2200" b="1" u="sng"/>
              <a:t>La Convenzione del brevetto Europeo</a:t>
            </a:r>
          </a:p>
          <a:p>
            <a:pPr lvl="1">
              <a:buFontTx/>
              <a:buNone/>
            </a:pPr>
            <a:r>
              <a:rPr lang="it-IT" altLang="it-IT" sz="2400"/>
              <a:t>Procedura unica di deposito e concessione per tutti i paesi aderenti </a:t>
            </a:r>
            <a:r>
              <a:rPr lang="it-IT" altLang="it-IT"/>
              <a:t>(30 paesi)</a:t>
            </a:r>
          </a:p>
          <a:p>
            <a:pPr>
              <a:buFontTx/>
              <a:buNone/>
            </a:pPr>
            <a:r>
              <a:rPr lang="it-IT" altLang="it-IT" sz="2200" b="1" u="sng"/>
              <a:t>Patent Cooperation Treaty (PCT)</a:t>
            </a:r>
          </a:p>
          <a:p>
            <a:pPr lvl="1">
              <a:buFontTx/>
              <a:buNone/>
            </a:pPr>
            <a:r>
              <a:rPr lang="it-IT" altLang="it-IT" sz="2400"/>
              <a:t>Deposito unico in tutti i paesi aderenti </a:t>
            </a:r>
            <a:r>
              <a:rPr lang="it-IT" altLang="it-IT" sz="2000"/>
              <a:t>(125 paesi)</a:t>
            </a:r>
            <a:endParaRPr lang="it-IT" altLang="it-IT" sz="2000" b="1"/>
          </a:p>
        </p:txBody>
      </p:sp>
    </p:spTree>
    <p:extLst>
      <p:ext uri="{BB962C8B-B14F-4D97-AF65-F5344CB8AC3E}">
        <p14:creationId xmlns:p14="http://schemas.microsoft.com/office/powerpoint/2010/main" val="12523202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751012" y="0"/>
            <a:ext cx="7772400" cy="1143000"/>
          </a:xfrm>
        </p:spPr>
        <p:txBody>
          <a:bodyPr/>
          <a:lstStyle/>
          <a:p>
            <a:r>
              <a:rPr lang="it-IT" altLang="it-IT">
                <a:solidFill>
                  <a:schemeClr val="accent1"/>
                </a:solidFill>
              </a:rPr>
              <a:t>Le convenzioni:</a:t>
            </a:r>
          </a:p>
        </p:txBody>
      </p:sp>
      <p:sp>
        <p:nvSpPr>
          <p:cNvPr id="40963" name="Rectangle 3"/>
          <p:cNvSpPr>
            <a:spLocks noGrp="1" noChangeArrowheads="1"/>
          </p:cNvSpPr>
          <p:nvPr>
            <p:ph type="body" idx="1"/>
          </p:nvPr>
        </p:nvSpPr>
        <p:spPr>
          <a:xfrm>
            <a:off x="836612" y="1981200"/>
            <a:ext cx="8305800" cy="4114800"/>
          </a:xfrm>
        </p:spPr>
        <p:txBody>
          <a:bodyPr/>
          <a:lstStyle/>
          <a:p>
            <a:pPr>
              <a:lnSpc>
                <a:spcPct val="90000"/>
              </a:lnSpc>
              <a:buFontTx/>
              <a:buNone/>
            </a:pPr>
            <a:r>
              <a:rPr lang="it-IT" altLang="it-IT">
                <a:latin typeface="Verdana" panose="020B0604030504040204" pitchFamily="34" charset="0"/>
              </a:rPr>
              <a:t> </a:t>
            </a:r>
            <a:r>
              <a:rPr lang="it-IT" altLang="it-IT" b="1">
                <a:latin typeface="Verdana" panose="020B0604030504040204" pitchFamily="34" charset="0"/>
              </a:rPr>
              <a:t>Attribuiscono il</a:t>
            </a:r>
            <a:r>
              <a:rPr lang="it-IT" altLang="it-IT">
                <a:latin typeface="Verdana" panose="020B0604030504040204" pitchFamily="34" charset="0"/>
              </a:rPr>
              <a:t> </a:t>
            </a:r>
            <a:r>
              <a:rPr lang="it-IT" altLang="it-IT" b="1">
                <a:latin typeface="Verdana" panose="020B0604030504040204" pitchFamily="34" charset="0"/>
              </a:rPr>
              <a:t>diritto di priorità</a:t>
            </a:r>
            <a:r>
              <a:rPr lang="it-IT" altLang="it-IT">
                <a:latin typeface="Verdana" panose="020B0604030504040204" pitchFamily="34" charset="0"/>
              </a:rPr>
              <a:t> al titolare di una domanda di brevetto depositata in uno degli Stati membri, consentendo a tale richiedente di depositare un’analoga domanda anche negli altri Stati aderenti, con effetto, relativamente alla </a:t>
            </a:r>
            <a:r>
              <a:rPr lang="it-IT" altLang="it-IT" u="sng">
                <a:latin typeface="Verdana" panose="020B0604030504040204" pitchFamily="34" charset="0"/>
              </a:rPr>
              <a:t>novità dell'invenzione</a:t>
            </a:r>
            <a:r>
              <a:rPr lang="it-IT" altLang="it-IT">
                <a:latin typeface="Verdana" panose="020B0604030504040204" pitchFamily="34" charset="0"/>
              </a:rPr>
              <a:t>, dalla data del primo deposito.</a:t>
            </a:r>
          </a:p>
          <a:p>
            <a:pPr>
              <a:lnSpc>
                <a:spcPct val="90000"/>
              </a:lnSpc>
              <a:buFontTx/>
              <a:buNone/>
            </a:pPr>
            <a:r>
              <a:rPr lang="it-IT" altLang="it-IT" b="1">
                <a:latin typeface="Verdana" panose="020B0604030504040204" pitchFamily="34" charset="0"/>
              </a:rPr>
              <a:t>Semplificano le procedure</a:t>
            </a:r>
            <a:r>
              <a:rPr lang="it-IT" altLang="it-IT">
                <a:latin typeface="Verdana" panose="020B0604030504040204" pitchFamily="34" charset="0"/>
              </a:rPr>
              <a:t> per l’ottenimento di brevetti all’estero</a:t>
            </a:r>
          </a:p>
          <a:p>
            <a:pPr>
              <a:lnSpc>
                <a:spcPct val="90000"/>
              </a:lnSpc>
              <a:buFontTx/>
              <a:buNone/>
            </a:pPr>
            <a:r>
              <a:rPr lang="it-IT" altLang="it-IT">
                <a:latin typeface="Verdana" panose="020B0604030504040204" pitchFamily="34" charset="0"/>
              </a:rPr>
              <a:t>Garantiscono la proprietà Industriale attraverso una </a:t>
            </a:r>
            <a:r>
              <a:rPr lang="it-IT" altLang="it-IT" b="1">
                <a:latin typeface="Verdana" panose="020B0604030504040204" pitchFamily="34" charset="0"/>
              </a:rPr>
              <a:t>disciplina</a:t>
            </a:r>
            <a:r>
              <a:rPr lang="it-IT" altLang="it-IT">
                <a:latin typeface="Verdana" panose="020B0604030504040204" pitchFamily="34" charset="0"/>
              </a:rPr>
              <a:t> il </a:t>
            </a:r>
            <a:r>
              <a:rPr lang="it-IT" altLang="it-IT" b="1">
                <a:latin typeface="Verdana" panose="020B0604030504040204" pitchFamily="34" charset="0"/>
              </a:rPr>
              <a:t>più possibile uniforme</a:t>
            </a:r>
            <a:r>
              <a:rPr lang="it-IT" altLang="it-IT">
                <a:latin typeface="Verdana" panose="020B0604030504040204" pitchFamily="34" charset="0"/>
              </a:rPr>
              <a:t> nei diversi paesi.</a:t>
            </a:r>
          </a:p>
          <a:p>
            <a:pPr>
              <a:lnSpc>
                <a:spcPct val="90000"/>
              </a:lnSpc>
              <a:buFontTx/>
              <a:buNone/>
            </a:pPr>
            <a:r>
              <a:rPr lang="it-IT" altLang="it-IT">
                <a:latin typeface="Verdana" panose="020B0604030504040204" pitchFamily="34" charset="0"/>
              </a:rPr>
              <a:t>La Cina ha aderito alla convenzione PCT nel 1997.</a:t>
            </a:r>
          </a:p>
          <a:p>
            <a:pPr>
              <a:lnSpc>
                <a:spcPct val="90000"/>
              </a:lnSpc>
              <a:buFontTx/>
              <a:buNone/>
            </a:pPr>
            <a:r>
              <a:rPr lang="it-IT" altLang="it-IT">
                <a:latin typeface="Verdana" panose="020B0604030504040204" pitchFamily="34" charset="0"/>
              </a:rPr>
              <a:t>La Cina ha aderito al WTO nel 2001. Aderendo al WTO, la Cina ha dovuto garantire al proprio interno il rispetto della Proprietà Intellettuale</a:t>
            </a:r>
            <a:endParaRPr lang="it-IT" altLang="it-IT"/>
          </a:p>
        </p:txBody>
      </p:sp>
    </p:spTree>
    <p:extLst>
      <p:ext uri="{BB962C8B-B14F-4D97-AF65-F5344CB8AC3E}">
        <p14:creationId xmlns:p14="http://schemas.microsoft.com/office/powerpoint/2010/main" val="787512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8811" y="285226"/>
            <a:ext cx="8417401" cy="1066800"/>
          </a:xfrm>
        </p:spPr>
        <p:txBody>
          <a:bodyPr/>
          <a:lstStyle/>
          <a:p>
            <a:r>
              <a:rPr lang="it-IT" altLang="it-IT" dirty="0">
                <a:solidFill>
                  <a:schemeClr val="accent1"/>
                </a:solidFill>
              </a:rPr>
              <a:t>Che cosa è un brevetto</a:t>
            </a:r>
          </a:p>
        </p:txBody>
      </p:sp>
      <p:sp>
        <p:nvSpPr>
          <p:cNvPr id="4099" name="Rectangle 3"/>
          <p:cNvSpPr>
            <a:spLocks noGrp="1" noChangeArrowheads="1"/>
          </p:cNvSpPr>
          <p:nvPr>
            <p:ph type="body" idx="1"/>
          </p:nvPr>
        </p:nvSpPr>
        <p:spPr>
          <a:xfrm>
            <a:off x="1065212" y="1981200"/>
            <a:ext cx="8001000" cy="4114800"/>
          </a:xfrm>
        </p:spPr>
        <p:txBody>
          <a:bodyPr/>
          <a:lstStyle/>
          <a:p>
            <a:pPr marL="0" indent="0" algn="just"/>
            <a:r>
              <a:rPr lang="it-IT" altLang="it-IT" sz="3400" dirty="0">
                <a:solidFill>
                  <a:schemeClr val="tx2"/>
                </a:solidFill>
              </a:rPr>
              <a:t>Il brevetto è un diritto di monopolio che ogni stato rilascia a chi sceglie di rendere pubblica la realizzazione di una propria </a:t>
            </a:r>
            <a:r>
              <a:rPr lang="it-IT" altLang="it-IT" sz="3400" dirty="0" smtClean="0">
                <a:solidFill>
                  <a:schemeClr val="tx2"/>
                </a:solidFill>
              </a:rPr>
              <a:t>creazione.</a:t>
            </a:r>
            <a:endParaRPr lang="it-IT" altLang="it-IT" sz="3400" dirty="0">
              <a:solidFill>
                <a:schemeClr val="tx2"/>
              </a:solidFill>
            </a:endParaRPr>
          </a:p>
          <a:p>
            <a:pPr marL="0" indent="0" algn="just"/>
            <a:endParaRPr lang="it-IT" altLang="it-IT" sz="3400" dirty="0">
              <a:solidFill>
                <a:schemeClr val="tx2"/>
              </a:solidFill>
            </a:endParaRPr>
          </a:p>
          <a:p>
            <a:pPr marL="0" indent="0" algn="just"/>
            <a:r>
              <a:rPr lang="it-IT" altLang="it-IT" sz="3400" dirty="0">
                <a:solidFill>
                  <a:schemeClr val="tx2"/>
                </a:solidFill>
              </a:rPr>
              <a:t>Il brevetto per Invenzione protegge una idea quale </a:t>
            </a:r>
            <a:r>
              <a:rPr lang="it-IT" altLang="it-IT" sz="3400" b="1" dirty="0">
                <a:solidFill>
                  <a:schemeClr val="accent2"/>
                </a:solidFill>
              </a:rPr>
              <a:t>soluzione di un problema tecnico</a:t>
            </a:r>
            <a:r>
              <a:rPr lang="it-IT" altLang="it-IT" sz="3400" dirty="0">
                <a:solidFill>
                  <a:schemeClr val="tx2"/>
                </a:solidFill>
              </a:rPr>
              <a:t>.</a:t>
            </a:r>
            <a:r>
              <a:rPr lang="it-IT" altLang="it-IT" dirty="0">
                <a:solidFill>
                  <a:schemeClr val="tx2"/>
                </a:solidFill>
              </a:rPr>
              <a:t> </a:t>
            </a:r>
          </a:p>
          <a:p>
            <a:pPr marL="0" indent="0"/>
            <a:endParaRPr lang="it-IT" altLang="it-IT" dirty="0"/>
          </a:p>
        </p:txBody>
      </p:sp>
    </p:spTree>
    <p:extLst>
      <p:ext uri="{BB962C8B-B14F-4D97-AF65-F5344CB8AC3E}">
        <p14:creationId xmlns:p14="http://schemas.microsoft.com/office/powerpoint/2010/main" val="31935523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51012" y="0"/>
            <a:ext cx="7772400" cy="685800"/>
          </a:xfrm>
        </p:spPr>
        <p:txBody>
          <a:bodyPr/>
          <a:lstStyle/>
          <a:p>
            <a:r>
              <a:rPr lang="it-IT" altLang="it-IT"/>
              <a:t>Le procedure</a:t>
            </a:r>
          </a:p>
        </p:txBody>
      </p:sp>
      <p:sp>
        <p:nvSpPr>
          <p:cNvPr id="41989" name="Text Box 5"/>
          <p:cNvSpPr txBox="1">
            <a:spLocks noChangeArrowheads="1"/>
          </p:cNvSpPr>
          <p:nvPr/>
        </p:nvSpPr>
        <p:spPr bwMode="auto">
          <a:xfrm>
            <a:off x="608013" y="3124201"/>
            <a:ext cx="1446213" cy="904875"/>
          </a:xfrm>
          <a:prstGeom prst="rect">
            <a:avLst/>
          </a:prstGeom>
          <a:solidFill>
            <a:srgbClr val="FFFFFF"/>
          </a:solidFill>
          <a:ln w="9525">
            <a:solidFill>
              <a:srgbClr val="000000"/>
            </a:solidFill>
            <a:miter lim="800000"/>
            <a:headEnd/>
            <a:tailEnd/>
          </a:ln>
        </p:spPr>
        <p:txBody>
          <a:bodyPr/>
          <a:lstStyle/>
          <a:p>
            <a:pPr eaLnBrk="0" hangingPunct="0"/>
            <a:r>
              <a:rPr lang="it-IT" altLang="it-IT" sz="1600"/>
              <a:t>Primo deposito </a:t>
            </a:r>
          </a:p>
          <a:p>
            <a:pPr eaLnBrk="0" hangingPunct="0"/>
            <a:r>
              <a:rPr lang="it-IT" altLang="it-IT" sz="1600" b="1"/>
              <a:t>IT</a:t>
            </a:r>
            <a:endParaRPr lang="it-IT" altLang="it-IT" sz="1600"/>
          </a:p>
        </p:txBody>
      </p:sp>
      <p:grpSp>
        <p:nvGrpSpPr>
          <p:cNvPr id="41990" name="Group 6"/>
          <p:cNvGrpSpPr>
            <a:grpSpLocks/>
          </p:cNvGrpSpPr>
          <p:nvPr/>
        </p:nvGrpSpPr>
        <p:grpSpPr bwMode="auto">
          <a:xfrm>
            <a:off x="2112963" y="1066801"/>
            <a:ext cx="2576513" cy="2208213"/>
            <a:chOff x="1280" y="528"/>
            <a:chExt cx="1689" cy="1391"/>
          </a:xfrm>
        </p:grpSpPr>
        <p:sp>
          <p:nvSpPr>
            <p:cNvPr id="41991" name="Text Box 7"/>
            <p:cNvSpPr txBox="1">
              <a:spLocks noChangeArrowheads="1"/>
            </p:cNvSpPr>
            <p:nvPr/>
          </p:nvSpPr>
          <p:spPr bwMode="auto">
            <a:xfrm>
              <a:off x="2075" y="528"/>
              <a:ext cx="894" cy="734"/>
            </a:xfrm>
            <a:prstGeom prst="rect">
              <a:avLst/>
            </a:prstGeom>
            <a:solidFill>
              <a:srgbClr val="FFFFFF"/>
            </a:solidFill>
            <a:ln w="12700">
              <a:solidFill>
                <a:srgbClr val="000000"/>
              </a:solidFill>
              <a:miter lim="800000"/>
              <a:headEnd/>
              <a:tailEnd/>
            </a:ln>
          </p:spPr>
          <p:txBody>
            <a:bodyPr/>
            <a:lstStyle/>
            <a:p>
              <a:pPr eaLnBrk="0" hangingPunct="0"/>
              <a:r>
                <a:rPr lang="it-IT" altLang="it-IT" sz="1600" b="1"/>
                <a:t>EP</a:t>
              </a:r>
            </a:p>
            <a:p>
              <a:pPr eaLnBrk="0" hangingPunct="0"/>
              <a:r>
                <a:rPr lang="it-IT" altLang="it-IT" sz="1200"/>
                <a:t>Tutti i paesi europei designati  in via precauzionale</a:t>
              </a:r>
            </a:p>
          </p:txBody>
        </p:sp>
        <p:grpSp>
          <p:nvGrpSpPr>
            <p:cNvPr id="41992" name="Group 8"/>
            <p:cNvGrpSpPr>
              <a:grpSpLocks/>
            </p:cNvGrpSpPr>
            <p:nvPr/>
          </p:nvGrpSpPr>
          <p:grpSpPr bwMode="auto">
            <a:xfrm>
              <a:off x="2493" y="1376"/>
              <a:ext cx="339" cy="438"/>
              <a:chOff x="5505" y="6615"/>
              <a:chExt cx="660" cy="1095"/>
            </a:xfrm>
          </p:grpSpPr>
          <p:sp>
            <p:nvSpPr>
              <p:cNvPr id="41993" name="Text Box 9"/>
              <p:cNvSpPr txBox="1">
                <a:spLocks noChangeArrowheads="1"/>
              </p:cNvSpPr>
              <p:nvPr/>
            </p:nvSpPr>
            <p:spPr bwMode="auto">
              <a:xfrm>
                <a:off x="5505" y="7215"/>
                <a:ext cx="660" cy="495"/>
              </a:xfrm>
              <a:prstGeom prst="rect">
                <a:avLst/>
              </a:prstGeom>
              <a:solidFill>
                <a:srgbClr val="FFFFFF"/>
              </a:solidFill>
              <a:ln w="9525">
                <a:solidFill>
                  <a:srgbClr val="000000"/>
                </a:solidFill>
                <a:miter lim="800000"/>
                <a:headEnd/>
                <a:tailEnd/>
              </a:ln>
            </p:spPr>
            <p:txBody>
              <a:bodyPr/>
              <a:lstStyle/>
              <a:p>
                <a:pPr eaLnBrk="0" hangingPunct="0"/>
                <a:r>
                  <a:rPr lang="it-IT" altLang="it-IT" sz="1400" b="1"/>
                  <a:t>US</a:t>
                </a:r>
              </a:p>
            </p:txBody>
          </p:sp>
          <p:sp>
            <p:nvSpPr>
              <p:cNvPr id="41994" name="Text Box 10"/>
              <p:cNvSpPr txBox="1">
                <a:spLocks noChangeArrowheads="1"/>
              </p:cNvSpPr>
              <p:nvPr/>
            </p:nvSpPr>
            <p:spPr bwMode="auto">
              <a:xfrm>
                <a:off x="5505" y="6615"/>
                <a:ext cx="660" cy="495"/>
              </a:xfrm>
              <a:prstGeom prst="rect">
                <a:avLst/>
              </a:prstGeom>
              <a:solidFill>
                <a:srgbClr val="FFFFFF"/>
              </a:solidFill>
              <a:ln w="9525">
                <a:solidFill>
                  <a:srgbClr val="000000"/>
                </a:solidFill>
                <a:miter lim="800000"/>
                <a:headEnd/>
                <a:tailEnd/>
              </a:ln>
            </p:spPr>
            <p:txBody>
              <a:bodyPr/>
              <a:lstStyle/>
              <a:p>
                <a:pPr eaLnBrk="0" hangingPunct="0"/>
                <a:r>
                  <a:rPr lang="it-IT" altLang="it-IT" sz="1400" b="1"/>
                  <a:t>JP</a:t>
                </a:r>
              </a:p>
            </p:txBody>
          </p:sp>
        </p:grpSp>
        <p:grpSp>
          <p:nvGrpSpPr>
            <p:cNvPr id="41995" name="Group 11"/>
            <p:cNvGrpSpPr>
              <a:grpSpLocks/>
            </p:cNvGrpSpPr>
            <p:nvPr/>
          </p:nvGrpSpPr>
          <p:grpSpPr bwMode="auto">
            <a:xfrm>
              <a:off x="1280" y="1262"/>
              <a:ext cx="1136" cy="657"/>
              <a:chOff x="1280" y="1262"/>
              <a:chExt cx="1136" cy="657"/>
            </a:xfrm>
          </p:grpSpPr>
          <p:sp>
            <p:nvSpPr>
              <p:cNvPr id="41996" name="Line 12"/>
              <p:cNvSpPr>
                <a:spLocks noChangeShapeType="1"/>
              </p:cNvSpPr>
              <p:nvPr/>
            </p:nvSpPr>
            <p:spPr bwMode="auto">
              <a:xfrm flipV="1">
                <a:off x="1280" y="1603"/>
                <a:ext cx="682" cy="316"/>
              </a:xfrm>
              <a:prstGeom prst="line">
                <a:avLst/>
              </a:prstGeom>
              <a:noFill/>
              <a:ln w="25400">
                <a:solidFill>
                  <a:srgbClr val="800080"/>
                </a:solidFill>
                <a:round/>
                <a:headEnd/>
                <a:tailEnd type="oval" w="lg" len="med"/>
              </a:ln>
              <a:extLst>
                <a:ext uri="{909E8E84-426E-40DD-AFC4-6F175D3DCCD1}">
                  <a14:hiddenFill xmlns:a14="http://schemas.microsoft.com/office/drawing/2010/main">
                    <a:noFill/>
                  </a14:hiddenFill>
                </a:ext>
              </a:extLst>
            </p:spPr>
            <p:txBody>
              <a:bodyPr/>
              <a:lstStyle/>
              <a:p>
                <a:endParaRPr lang="it-IT"/>
              </a:p>
            </p:txBody>
          </p:sp>
          <p:sp>
            <p:nvSpPr>
              <p:cNvPr id="41997" name="Line 13"/>
              <p:cNvSpPr>
                <a:spLocks noChangeShapeType="1"/>
              </p:cNvSpPr>
              <p:nvPr/>
            </p:nvSpPr>
            <p:spPr bwMode="auto">
              <a:xfrm flipV="1">
                <a:off x="1962" y="1262"/>
                <a:ext cx="227" cy="341"/>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998" name="Line 14"/>
              <p:cNvSpPr>
                <a:spLocks noChangeShapeType="1"/>
              </p:cNvSpPr>
              <p:nvPr/>
            </p:nvSpPr>
            <p:spPr bwMode="auto">
              <a:xfrm flipV="1">
                <a:off x="1962" y="1490"/>
                <a:ext cx="454" cy="113"/>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999" name="Line 15"/>
              <p:cNvSpPr>
                <a:spLocks noChangeShapeType="1"/>
              </p:cNvSpPr>
              <p:nvPr/>
            </p:nvSpPr>
            <p:spPr bwMode="auto">
              <a:xfrm>
                <a:off x="1962" y="1603"/>
                <a:ext cx="454" cy="114"/>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grpSp>
        <p:nvGrpSpPr>
          <p:cNvPr id="42000" name="Group 16"/>
          <p:cNvGrpSpPr>
            <a:grpSpLocks/>
          </p:cNvGrpSpPr>
          <p:nvPr/>
        </p:nvGrpSpPr>
        <p:grpSpPr bwMode="auto">
          <a:xfrm>
            <a:off x="1766888" y="1419225"/>
            <a:ext cx="7527925" cy="4960938"/>
            <a:chOff x="1053" y="750"/>
            <a:chExt cx="4935" cy="3125"/>
          </a:xfrm>
        </p:grpSpPr>
        <p:grpSp>
          <p:nvGrpSpPr>
            <p:cNvPr id="42001" name="Group 17"/>
            <p:cNvGrpSpPr>
              <a:grpSpLocks/>
            </p:cNvGrpSpPr>
            <p:nvPr/>
          </p:nvGrpSpPr>
          <p:grpSpPr bwMode="auto">
            <a:xfrm>
              <a:off x="1280" y="1932"/>
              <a:ext cx="1774" cy="580"/>
              <a:chOff x="1280" y="1932"/>
              <a:chExt cx="1774" cy="580"/>
            </a:xfrm>
          </p:grpSpPr>
          <p:sp>
            <p:nvSpPr>
              <p:cNvPr id="42002" name="Line 18"/>
              <p:cNvSpPr>
                <a:spLocks noChangeShapeType="1"/>
              </p:cNvSpPr>
              <p:nvPr/>
            </p:nvSpPr>
            <p:spPr bwMode="auto">
              <a:xfrm>
                <a:off x="1280" y="2058"/>
                <a:ext cx="795" cy="0"/>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03" name="Text Box 19"/>
              <p:cNvSpPr txBox="1">
                <a:spLocks noChangeArrowheads="1"/>
              </p:cNvSpPr>
              <p:nvPr/>
            </p:nvSpPr>
            <p:spPr bwMode="auto">
              <a:xfrm>
                <a:off x="2136" y="1932"/>
                <a:ext cx="918" cy="580"/>
              </a:xfrm>
              <a:prstGeom prst="rect">
                <a:avLst/>
              </a:prstGeom>
              <a:solidFill>
                <a:srgbClr val="FFFFFF"/>
              </a:solidFill>
              <a:ln w="12700">
                <a:solidFill>
                  <a:srgbClr val="000000"/>
                </a:solidFill>
                <a:miter lim="800000"/>
                <a:headEnd/>
                <a:tailEnd/>
              </a:ln>
            </p:spPr>
            <p:txBody>
              <a:bodyPr/>
              <a:lstStyle/>
              <a:p>
                <a:pPr eaLnBrk="0" hangingPunct="0"/>
                <a:r>
                  <a:rPr lang="it-IT" altLang="it-IT" sz="1600" b="1"/>
                  <a:t>WO</a:t>
                </a:r>
                <a:r>
                  <a:rPr lang="it-IT" altLang="it-IT" sz="1600"/>
                  <a:t> </a:t>
                </a:r>
              </a:p>
              <a:p>
                <a:pPr eaLnBrk="0" hangingPunct="0"/>
                <a:r>
                  <a:rPr lang="it-IT" altLang="it-IT" sz="1200"/>
                  <a:t>Tutti i paesi designati in via precauzionale</a:t>
                </a:r>
              </a:p>
            </p:txBody>
          </p:sp>
        </p:grpSp>
        <p:grpSp>
          <p:nvGrpSpPr>
            <p:cNvPr id="42004" name="Group 20"/>
            <p:cNvGrpSpPr>
              <a:grpSpLocks/>
            </p:cNvGrpSpPr>
            <p:nvPr/>
          </p:nvGrpSpPr>
          <p:grpSpPr bwMode="auto">
            <a:xfrm>
              <a:off x="1053" y="2363"/>
              <a:ext cx="1395" cy="1512"/>
              <a:chOff x="1053" y="2363"/>
              <a:chExt cx="1395" cy="1512"/>
            </a:xfrm>
          </p:grpSpPr>
          <p:sp>
            <p:nvSpPr>
              <p:cNvPr id="42005" name="Text Box 21"/>
              <p:cNvSpPr txBox="1">
                <a:spLocks noChangeArrowheads="1"/>
              </p:cNvSpPr>
              <p:nvPr/>
            </p:nvSpPr>
            <p:spPr bwMode="auto">
              <a:xfrm>
                <a:off x="2016" y="2969"/>
                <a:ext cx="432"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US</a:t>
                </a:r>
              </a:p>
            </p:txBody>
          </p:sp>
          <p:sp>
            <p:nvSpPr>
              <p:cNvPr id="42006" name="Text Box 22"/>
              <p:cNvSpPr txBox="1">
                <a:spLocks noChangeArrowheads="1"/>
              </p:cNvSpPr>
              <p:nvPr/>
            </p:nvSpPr>
            <p:spPr bwMode="auto">
              <a:xfrm>
                <a:off x="2016" y="2729"/>
                <a:ext cx="432"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JP</a:t>
                </a:r>
              </a:p>
            </p:txBody>
          </p:sp>
          <p:sp>
            <p:nvSpPr>
              <p:cNvPr id="42007" name="Text Box 23"/>
              <p:cNvSpPr txBox="1">
                <a:spLocks noChangeArrowheads="1"/>
              </p:cNvSpPr>
              <p:nvPr/>
            </p:nvSpPr>
            <p:spPr bwMode="auto">
              <a:xfrm>
                <a:off x="2016" y="3203"/>
                <a:ext cx="432"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DE</a:t>
                </a:r>
              </a:p>
            </p:txBody>
          </p:sp>
          <p:sp>
            <p:nvSpPr>
              <p:cNvPr id="42008" name="Text Box 24"/>
              <p:cNvSpPr txBox="1">
                <a:spLocks noChangeArrowheads="1"/>
              </p:cNvSpPr>
              <p:nvPr/>
            </p:nvSpPr>
            <p:spPr bwMode="auto">
              <a:xfrm>
                <a:off x="2010" y="3431"/>
                <a:ext cx="432"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GB</a:t>
                </a:r>
              </a:p>
            </p:txBody>
          </p:sp>
          <p:sp>
            <p:nvSpPr>
              <p:cNvPr id="42009" name="Text Box 25"/>
              <p:cNvSpPr txBox="1">
                <a:spLocks noChangeArrowheads="1"/>
              </p:cNvSpPr>
              <p:nvPr/>
            </p:nvSpPr>
            <p:spPr bwMode="auto">
              <a:xfrm>
                <a:off x="2010" y="3677"/>
                <a:ext cx="432"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FR</a:t>
                </a:r>
              </a:p>
            </p:txBody>
          </p:sp>
          <p:grpSp>
            <p:nvGrpSpPr>
              <p:cNvPr id="42010" name="Group 26"/>
              <p:cNvGrpSpPr>
                <a:grpSpLocks/>
              </p:cNvGrpSpPr>
              <p:nvPr/>
            </p:nvGrpSpPr>
            <p:grpSpPr bwMode="auto">
              <a:xfrm>
                <a:off x="1053" y="2363"/>
                <a:ext cx="917" cy="1429"/>
                <a:chOff x="1053" y="2363"/>
                <a:chExt cx="917" cy="1429"/>
              </a:xfrm>
            </p:grpSpPr>
            <p:sp>
              <p:nvSpPr>
                <p:cNvPr id="42011" name="Line 27"/>
                <p:cNvSpPr>
                  <a:spLocks noChangeShapeType="1"/>
                </p:cNvSpPr>
                <p:nvPr/>
              </p:nvSpPr>
              <p:spPr bwMode="auto">
                <a:xfrm>
                  <a:off x="1362" y="2363"/>
                  <a:ext cx="600" cy="71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12" name="Line 28"/>
                <p:cNvSpPr>
                  <a:spLocks noChangeShapeType="1"/>
                </p:cNvSpPr>
                <p:nvPr/>
              </p:nvSpPr>
              <p:spPr bwMode="auto">
                <a:xfrm>
                  <a:off x="1280" y="2398"/>
                  <a:ext cx="682" cy="909"/>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13" name="Line 29"/>
                <p:cNvSpPr>
                  <a:spLocks noChangeShapeType="1"/>
                </p:cNvSpPr>
                <p:nvPr/>
              </p:nvSpPr>
              <p:spPr bwMode="auto">
                <a:xfrm>
                  <a:off x="1507" y="2398"/>
                  <a:ext cx="455" cy="45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14" name="Line 30"/>
                <p:cNvSpPr>
                  <a:spLocks noChangeShapeType="1"/>
                </p:cNvSpPr>
                <p:nvPr/>
              </p:nvSpPr>
              <p:spPr bwMode="auto">
                <a:xfrm>
                  <a:off x="1166" y="2448"/>
                  <a:ext cx="804" cy="1056"/>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15" name="Line 31"/>
                <p:cNvSpPr>
                  <a:spLocks noChangeShapeType="1"/>
                </p:cNvSpPr>
                <p:nvPr/>
              </p:nvSpPr>
              <p:spPr bwMode="auto">
                <a:xfrm>
                  <a:off x="1053" y="2429"/>
                  <a:ext cx="909" cy="13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grpSp>
          <p:nvGrpSpPr>
            <p:cNvPr id="42016" name="Group 32"/>
            <p:cNvGrpSpPr>
              <a:grpSpLocks/>
            </p:cNvGrpSpPr>
            <p:nvPr/>
          </p:nvGrpSpPr>
          <p:grpSpPr bwMode="auto">
            <a:xfrm>
              <a:off x="3072" y="750"/>
              <a:ext cx="1248" cy="912"/>
              <a:chOff x="3072" y="750"/>
              <a:chExt cx="1248" cy="912"/>
            </a:xfrm>
          </p:grpSpPr>
          <p:grpSp>
            <p:nvGrpSpPr>
              <p:cNvPr id="42017" name="Group 33"/>
              <p:cNvGrpSpPr>
                <a:grpSpLocks/>
              </p:cNvGrpSpPr>
              <p:nvPr/>
            </p:nvGrpSpPr>
            <p:grpSpPr bwMode="auto">
              <a:xfrm>
                <a:off x="3942" y="750"/>
                <a:ext cx="378" cy="672"/>
                <a:chOff x="8655" y="5490"/>
                <a:chExt cx="675" cy="1680"/>
              </a:xfrm>
            </p:grpSpPr>
            <p:sp>
              <p:nvSpPr>
                <p:cNvPr id="42018" name="Text Box 34"/>
                <p:cNvSpPr txBox="1">
                  <a:spLocks noChangeArrowheads="1"/>
                </p:cNvSpPr>
                <p:nvPr/>
              </p:nvSpPr>
              <p:spPr bwMode="auto">
                <a:xfrm>
                  <a:off x="8670" y="5490"/>
                  <a:ext cx="660" cy="495"/>
                </a:xfrm>
                <a:prstGeom prst="rect">
                  <a:avLst/>
                </a:prstGeom>
                <a:solidFill>
                  <a:srgbClr val="FFFFFF"/>
                </a:solidFill>
                <a:ln w="9525">
                  <a:solidFill>
                    <a:srgbClr val="000000"/>
                  </a:solidFill>
                  <a:miter lim="800000"/>
                  <a:headEnd/>
                  <a:tailEnd/>
                </a:ln>
              </p:spPr>
              <p:txBody>
                <a:bodyPr/>
                <a:lstStyle/>
                <a:p>
                  <a:pPr eaLnBrk="0" hangingPunct="0"/>
                  <a:r>
                    <a:rPr lang="it-IT" altLang="it-IT" sz="1600" b="1"/>
                    <a:t>DE</a:t>
                  </a:r>
                </a:p>
              </p:txBody>
            </p:sp>
            <p:sp>
              <p:nvSpPr>
                <p:cNvPr id="42019" name="Text Box 35"/>
                <p:cNvSpPr txBox="1">
                  <a:spLocks noChangeArrowheads="1"/>
                </p:cNvSpPr>
                <p:nvPr/>
              </p:nvSpPr>
              <p:spPr bwMode="auto">
                <a:xfrm>
                  <a:off x="8655" y="6060"/>
                  <a:ext cx="660" cy="495"/>
                </a:xfrm>
                <a:prstGeom prst="rect">
                  <a:avLst/>
                </a:prstGeom>
                <a:solidFill>
                  <a:srgbClr val="FFFFFF"/>
                </a:solidFill>
                <a:ln w="9525">
                  <a:solidFill>
                    <a:srgbClr val="000000"/>
                  </a:solidFill>
                  <a:miter lim="800000"/>
                  <a:headEnd/>
                  <a:tailEnd/>
                </a:ln>
              </p:spPr>
              <p:txBody>
                <a:bodyPr/>
                <a:lstStyle/>
                <a:p>
                  <a:pPr eaLnBrk="0" hangingPunct="0"/>
                  <a:r>
                    <a:rPr lang="it-IT" altLang="it-IT" sz="1600" b="1"/>
                    <a:t>GB</a:t>
                  </a:r>
                </a:p>
              </p:txBody>
            </p:sp>
            <p:sp>
              <p:nvSpPr>
                <p:cNvPr id="42020" name="Text Box 36"/>
                <p:cNvSpPr txBox="1">
                  <a:spLocks noChangeArrowheads="1"/>
                </p:cNvSpPr>
                <p:nvPr/>
              </p:nvSpPr>
              <p:spPr bwMode="auto">
                <a:xfrm>
                  <a:off x="8655" y="6675"/>
                  <a:ext cx="660" cy="495"/>
                </a:xfrm>
                <a:prstGeom prst="rect">
                  <a:avLst/>
                </a:prstGeom>
                <a:solidFill>
                  <a:srgbClr val="FFFFFF"/>
                </a:solidFill>
                <a:ln w="9525">
                  <a:solidFill>
                    <a:srgbClr val="000000"/>
                  </a:solidFill>
                  <a:miter lim="800000"/>
                  <a:headEnd/>
                  <a:tailEnd/>
                </a:ln>
              </p:spPr>
              <p:txBody>
                <a:bodyPr/>
                <a:lstStyle/>
                <a:p>
                  <a:pPr eaLnBrk="0" hangingPunct="0"/>
                  <a:r>
                    <a:rPr lang="it-IT" altLang="it-IT" sz="1600" b="1"/>
                    <a:t>FR</a:t>
                  </a:r>
                </a:p>
              </p:txBody>
            </p:sp>
          </p:grpSp>
          <p:sp>
            <p:nvSpPr>
              <p:cNvPr id="42021" name="Line 37"/>
              <p:cNvSpPr>
                <a:spLocks noChangeShapeType="1"/>
              </p:cNvSpPr>
              <p:nvPr/>
            </p:nvSpPr>
            <p:spPr bwMode="auto">
              <a:xfrm flipV="1">
                <a:off x="3072" y="870"/>
                <a:ext cx="780" cy="138"/>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22" name="Line 38"/>
              <p:cNvSpPr>
                <a:spLocks noChangeShapeType="1"/>
              </p:cNvSpPr>
              <p:nvPr/>
            </p:nvSpPr>
            <p:spPr bwMode="auto">
              <a:xfrm flipV="1">
                <a:off x="3072" y="1098"/>
                <a:ext cx="828" cy="6"/>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23" name="Line 39"/>
              <p:cNvSpPr>
                <a:spLocks noChangeShapeType="1"/>
              </p:cNvSpPr>
              <p:nvPr/>
            </p:nvSpPr>
            <p:spPr bwMode="auto">
              <a:xfrm>
                <a:off x="3072" y="1200"/>
                <a:ext cx="822" cy="114"/>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24" name="Text Box 40"/>
              <p:cNvSpPr txBox="1">
                <a:spLocks noChangeArrowheads="1"/>
              </p:cNvSpPr>
              <p:nvPr/>
            </p:nvSpPr>
            <p:spPr bwMode="auto">
              <a:xfrm>
                <a:off x="3949" y="1464"/>
                <a:ext cx="370"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IT</a:t>
                </a:r>
              </a:p>
            </p:txBody>
          </p:sp>
          <p:sp>
            <p:nvSpPr>
              <p:cNvPr id="42025" name="Line 41"/>
              <p:cNvSpPr>
                <a:spLocks noChangeShapeType="1"/>
              </p:cNvSpPr>
              <p:nvPr/>
            </p:nvSpPr>
            <p:spPr bwMode="auto">
              <a:xfrm>
                <a:off x="3072" y="1248"/>
                <a:ext cx="810" cy="294"/>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42026" name="Group 42"/>
            <p:cNvGrpSpPr>
              <a:grpSpLocks/>
            </p:cNvGrpSpPr>
            <p:nvPr/>
          </p:nvGrpSpPr>
          <p:grpSpPr bwMode="auto">
            <a:xfrm>
              <a:off x="4944" y="1440"/>
              <a:ext cx="1044" cy="996"/>
              <a:chOff x="4944" y="1440"/>
              <a:chExt cx="1044" cy="996"/>
            </a:xfrm>
          </p:grpSpPr>
          <p:sp>
            <p:nvSpPr>
              <p:cNvPr id="42027" name="Text Box 43"/>
              <p:cNvSpPr txBox="1">
                <a:spLocks noChangeArrowheads="1"/>
              </p:cNvSpPr>
              <p:nvPr/>
            </p:nvSpPr>
            <p:spPr bwMode="auto">
              <a:xfrm>
                <a:off x="5574" y="1440"/>
                <a:ext cx="414" cy="240"/>
              </a:xfrm>
              <a:prstGeom prst="rect">
                <a:avLst/>
              </a:prstGeom>
              <a:solidFill>
                <a:srgbClr val="FFFFFF"/>
              </a:solidFill>
              <a:ln w="9525">
                <a:solidFill>
                  <a:srgbClr val="000000"/>
                </a:solidFill>
                <a:miter lim="800000"/>
                <a:headEnd/>
                <a:tailEnd/>
              </a:ln>
            </p:spPr>
            <p:txBody>
              <a:bodyPr/>
              <a:lstStyle/>
              <a:p>
                <a:pPr eaLnBrk="0" hangingPunct="0"/>
                <a:r>
                  <a:rPr lang="it-IT" altLang="it-IT" sz="1600" b="1"/>
                  <a:t>DE</a:t>
                </a:r>
              </a:p>
            </p:txBody>
          </p:sp>
          <p:sp>
            <p:nvSpPr>
              <p:cNvPr id="42028" name="Text Box 44"/>
              <p:cNvSpPr txBox="1">
                <a:spLocks noChangeArrowheads="1"/>
              </p:cNvSpPr>
              <p:nvPr/>
            </p:nvSpPr>
            <p:spPr bwMode="auto">
              <a:xfrm>
                <a:off x="5568" y="1746"/>
                <a:ext cx="414"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GB</a:t>
                </a:r>
              </a:p>
            </p:txBody>
          </p:sp>
          <p:sp>
            <p:nvSpPr>
              <p:cNvPr id="42029" name="Text Box 45"/>
              <p:cNvSpPr txBox="1">
                <a:spLocks noChangeArrowheads="1"/>
              </p:cNvSpPr>
              <p:nvPr/>
            </p:nvSpPr>
            <p:spPr bwMode="auto">
              <a:xfrm>
                <a:off x="5568" y="1992"/>
                <a:ext cx="414"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FR</a:t>
                </a:r>
              </a:p>
            </p:txBody>
          </p:sp>
          <p:sp>
            <p:nvSpPr>
              <p:cNvPr id="42030" name="Text Box 46"/>
              <p:cNvSpPr txBox="1">
                <a:spLocks noChangeArrowheads="1"/>
              </p:cNvSpPr>
              <p:nvPr/>
            </p:nvSpPr>
            <p:spPr bwMode="auto">
              <a:xfrm>
                <a:off x="5569" y="2238"/>
                <a:ext cx="414"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IT</a:t>
                </a:r>
              </a:p>
            </p:txBody>
          </p:sp>
          <p:grpSp>
            <p:nvGrpSpPr>
              <p:cNvPr id="42031" name="Group 47"/>
              <p:cNvGrpSpPr>
                <a:grpSpLocks/>
              </p:cNvGrpSpPr>
              <p:nvPr/>
            </p:nvGrpSpPr>
            <p:grpSpPr bwMode="auto">
              <a:xfrm>
                <a:off x="4944" y="1603"/>
                <a:ext cx="563" cy="795"/>
                <a:chOff x="13062" y="5110"/>
                <a:chExt cx="1692" cy="1811"/>
              </a:xfrm>
            </p:grpSpPr>
            <p:sp>
              <p:nvSpPr>
                <p:cNvPr id="42032" name="Line 48"/>
                <p:cNvSpPr>
                  <a:spLocks noChangeShapeType="1"/>
                </p:cNvSpPr>
                <p:nvPr/>
              </p:nvSpPr>
              <p:spPr bwMode="auto">
                <a:xfrm flipV="1">
                  <a:off x="13062" y="5110"/>
                  <a:ext cx="1621" cy="284"/>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33" name="Line 49"/>
                <p:cNvSpPr>
                  <a:spLocks noChangeShapeType="1"/>
                </p:cNvSpPr>
                <p:nvPr/>
              </p:nvSpPr>
              <p:spPr bwMode="auto">
                <a:xfrm>
                  <a:off x="13062" y="5678"/>
                  <a:ext cx="1692" cy="88"/>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34" name="Line 50"/>
                <p:cNvSpPr>
                  <a:spLocks noChangeShapeType="1"/>
                </p:cNvSpPr>
                <p:nvPr/>
              </p:nvSpPr>
              <p:spPr bwMode="auto">
                <a:xfrm>
                  <a:off x="13062" y="5962"/>
                  <a:ext cx="1677" cy="344"/>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35" name="Line 51"/>
                <p:cNvSpPr>
                  <a:spLocks noChangeShapeType="1"/>
                </p:cNvSpPr>
                <p:nvPr/>
              </p:nvSpPr>
              <p:spPr bwMode="auto">
                <a:xfrm>
                  <a:off x="13062" y="6246"/>
                  <a:ext cx="1602" cy="675"/>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grpSp>
          <p:nvGrpSpPr>
            <p:cNvPr id="42036" name="Group 52"/>
            <p:cNvGrpSpPr>
              <a:grpSpLocks/>
            </p:cNvGrpSpPr>
            <p:nvPr/>
          </p:nvGrpSpPr>
          <p:grpSpPr bwMode="auto">
            <a:xfrm>
              <a:off x="3098" y="1758"/>
              <a:ext cx="1817" cy="1549"/>
              <a:chOff x="3098" y="1758"/>
              <a:chExt cx="1817" cy="1549"/>
            </a:xfrm>
          </p:grpSpPr>
          <p:sp>
            <p:nvSpPr>
              <p:cNvPr id="42037" name="Text Box 53"/>
              <p:cNvSpPr txBox="1">
                <a:spLocks noChangeArrowheads="1"/>
              </p:cNvSpPr>
              <p:nvPr/>
            </p:nvSpPr>
            <p:spPr bwMode="auto">
              <a:xfrm>
                <a:off x="4003" y="1758"/>
                <a:ext cx="912" cy="594"/>
              </a:xfrm>
              <a:prstGeom prst="rect">
                <a:avLst/>
              </a:prstGeom>
              <a:solidFill>
                <a:srgbClr val="FFFFFF"/>
              </a:solidFill>
              <a:ln w="9525">
                <a:solidFill>
                  <a:srgbClr val="000000"/>
                </a:solidFill>
                <a:miter lim="800000"/>
                <a:headEnd/>
                <a:tailEnd/>
              </a:ln>
            </p:spPr>
            <p:txBody>
              <a:bodyPr/>
              <a:lstStyle/>
              <a:p>
                <a:pPr eaLnBrk="0" hangingPunct="0"/>
                <a:r>
                  <a:rPr lang="it-IT" altLang="it-IT" sz="1600" b="1"/>
                  <a:t>EP</a:t>
                </a:r>
              </a:p>
              <a:p>
                <a:pPr eaLnBrk="0" hangingPunct="0"/>
                <a:r>
                  <a:rPr lang="it-IT" altLang="it-IT" sz="1200"/>
                  <a:t>Tutti i paesi europei designati,  via precauzionale</a:t>
                </a:r>
              </a:p>
            </p:txBody>
          </p:sp>
          <p:sp>
            <p:nvSpPr>
              <p:cNvPr id="42038" name="Text Box 54"/>
              <p:cNvSpPr txBox="1">
                <a:spLocks noChangeArrowheads="1"/>
              </p:cNvSpPr>
              <p:nvPr/>
            </p:nvSpPr>
            <p:spPr bwMode="auto">
              <a:xfrm>
                <a:off x="3779" y="3109"/>
                <a:ext cx="397"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US</a:t>
                </a:r>
              </a:p>
            </p:txBody>
          </p:sp>
          <p:sp>
            <p:nvSpPr>
              <p:cNvPr id="42039" name="Text Box 55"/>
              <p:cNvSpPr txBox="1">
                <a:spLocks noChangeArrowheads="1"/>
              </p:cNvSpPr>
              <p:nvPr/>
            </p:nvSpPr>
            <p:spPr bwMode="auto">
              <a:xfrm>
                <a:off x="3893" y="2642"/>
                <a:ext cx="397"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JP</a:t>
                </a:r>
              </a:p>
            </p:txBody>
          </p:sp>
          <p:sp>
            <p:nvSpPr>
              <p:cNvPr id="42040" name="Line 56"/>
              <p:cNvSpPr>
                <a:spLocks noChangeShapeType="1"/>
              </p:cNvSpPr>
              <p:nvPr/>
            </p:nvSpPr>
            <p:spPr bwMode="auto">
              <a:xfrm>
                <a:off x="3438" y="2171"/>
                <a:ext cx="455" cy="454"/>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41" name="Line 57"/>
              <p:cNvSpPr>
                <a:spLocks noChangeShapeType="1"/>
              </p:cNvSpPr>
              <p:nvPr/>
            </p:nvSpPr>
            <p:spPr bwMode="auto">
              <a:xfrm>
                <a:off x="3438" y="2171"/>
                <a:ext cx="455" cy="909"/>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42" name="Line 58"/>
              <p:cNvSpPr>
                <a:spLocks noChangeShapeType="1"/>
              </p:cNvSpPr>
              <p:nvPr/>
            </p:nvSpPr>
            <p:spPr bwMode="auto">
              <a:xfrm>
                <a:off x="3098" y="2171"/>
                <a:ext cx="340" cy="0"/>
              </a:xfrm>
              <a:prstGeom prst="line">
                <a:avLst/>
              </a:prstGeom>
              <a:noFill/>
              <a:ln w="25400">
                <a:solidFill>
                  <a:srgbClr val="339966"/>
                </a:solidFill>
                <a:round/>
                <a:headEnd/>
                <a:tailEnd type="oval" w="lg" len="med"/>
              </a:ln>
              <a:extLst>
                <a:ext uri="{909E8E84-426E-40DD-AFC4-6F175D3DCCD1}">
                  <a14:hiddenFill xmlns:a14="http://schemas.microsoft.com/office/drawing/2010/main">
                    <a:noFill/>
                  </a14:hiddenFill>
                </a:ext>
              </a:extLst>
            </p:spPr>
            <p:txBody>
              <a:bodyPr/>
              <a:lstStyle/>
              <a:p>
                <a:endParaRPr lang="it-IT"/>
              </a:p>
            </p:txBody>
          </p:sp>
          <p:sp>
            <p:nvSpPr>
              <p:cNvPr id="42043" name="Line 59"/>
              <p:cNvSpPr>
                <a:spLocks noChangeShapeType="1"/>
              </p:cNvSpPr>
              <p:nvPr/>
            </p:nvSpPr>
            <p:spPr bwMode="auto">
              <a:xfrm flipV="1">
                <a:off x="3438" y="2058"/>
                <a:ext cx="455" cy="113"/>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44" name="Line 60"/>
              <p:cNvSpPr>
                <a:spLocks noChangeShapeType="1"/>
              </p:cNvSpPr>
              <p:nvPr/>
            </p:nvSpPr>
            <p:spPr bwMode="auto">
              <a:xfrm>
                <a:off x="3440" y="2171"/>
                <a:ext cx="0" cy="909"/>
              </a:xfrm>
              <a:prstGeom prst="line">
                <a:avLst/>
              </a:prstGeom>
              <a:noFill/>
              <a:ln w="25400">
                <a:solidFill>
                  <a:srgbClr val="3399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45" name="Text Box 61"/>
              <p:cNvSpPr txBox="1">
                <a:spLocks noChangeArrowheads="1"/>
              </p:cNvSpPr>
              <p:nvPr/>
            </p:nvSpPr>
            <p:spPr bwMode="auto">
              <a:xfrm>
                <a:off x="3325" y="3091"/>
                <a:ext cx="397" cy="198"/>
              </a:xfrm>
              <a:prstGeom prst="rect">
                <a:avLst/>
              </a:prstGeom>
              <a:solidFill>
                <a:srgbClr val="FFFFFF"/>
              </a:solidFill>
              <a:ln w="9525">
                <a:solidFill>
                  <a:srgbClr val="000000"/>
                </a:solidFill>
                <a:miter lim="800000"/>
                <a:headEnd/>
                <a:tailEnd/>
              </a:ln>
            </p:spPr>
            <p:txBody>
              <a:bodyPr/>
              <a:lstStyle/>
              <a:p>
                <a:pPr eaLnBrk="0" hangingPunct="0"/>
                <a:r>
                  <a:rPr lang="it-IT" altLang="it-IT" sz="1600" b="1"/>
                  <a:t>???</a:t>
                </a:r>
              </a:p>
            </p:txBody>
          </p:sp>
        </p:grpSp>
      </p:grpSp>
      <p:sp>
        <p:nvSpPr>
          <p:cNvPr id="42046" name="Line 62"/>
          <p:cNvSpPr>
            <a:spLocks noChangeShapeType="1"/>
          </p:cNvSpPr>
          <p:nvPr/>
        </p:nvSpPr>
        <p:spPr bwMode="auto">
          <a:xfrm>
            <a:off x="2208212" y="1066801"/>
            <a:ext cx="0" cy="5064125"/>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42047" name="Line 63"/>
          <p:cNvSpPr>
            <a:spLocks noChangeShapeType="1"/>
          </p:cNvSpPr>
          <p:nvPr/>
        </p:nvSpPr>
        <p:spPr bwMode="auto">
          <a:xfrm>
            <a:off x="5027612" y="990601"/>
            <a:ext cx="0" cy="5064125"/>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42048" name="Line 64"/>
          <p:cNvSpPr>
            <a:spLocks noChangeShapeType="1"/>
          </p:cNvSpPr>
          <p:nvPr/>
        </p:nvSpPr>
        <p:spPr bwMode="auto">
          <a:xfrm>
            <a:off x="7770812" y="914401"/>
            <a:ext cx="0" cy="5064125"/>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320640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box(out)">
                                      <p:cBhvr>
                                        <p:cTn id="7"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2"/>
          <p:cNvSpPr>
            <a:spLocks noChangeShapeType="1"/>
          </p:cNvSpPr>
          <p:nvPr/>
        </p:nvSpPr>
        <p:spPr bwMode="auto">
          <a:xfrm flipV="1">
            <a:off x="841376" y="2473325"/>
            <a:ext cx="8588375" cy="1588"/>
          </a:xfrm>
          <a:prstGeom prst="line">
            <a:avLst/>
          </a:prstGeom>
          <a:noFill/>
          <a:ln w="31750">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43011" name="Line 3"/>
          <p:cNvSpPr>
            <a:spLocks noChangeShapeType="1"/>
          </p:cNvSpPr>
          <p:nvPr/>
        </p:nvSpPr>
        <p:spPr bwMode="auto">
          <a:xfrm>
            <a:off x="1012826" y="1841501"/>
            <a:ext cx="1587" cy="3681413"/>
          </a:xfrm>
          <a:prstGeom prst="line">
            <a:avLst/>
          </a:prstGeom>
          <a:noFill/>
          <a:ln w="9525">
            <a:solidFill>
              <a:srgbClr val="FF3300"/>
            </a:solidFill>
            <a:round/>
            <a:headEnd/>
            <a:tailEnd type="oval" w="lg" len="lg"/>
          </a:ln>
          <a:extLst>
            <a:ext uri="{909E8E84-426E-40DD-AFC4-6F175D3DCCD1}">
              <a14:hiddenFill xmlns:a14="http://schemas.microsoft.com/office/drawing/2010/main">
                <a:noFill/>
              </a14:hiddenFill>
            </a:ext>
          </a:extLst>
        </p:spPr>
        <p:txBody>
          <a:bodyPr/>
          <a:lstStyle/>
          <a:p>
            <a:endParaRPr lang="it-IT"/>
          </a:p>
        </p:txBody>
      </p:sp>
      <p:sp>
        <p:nvSpPr>
          <p:cNvPr id="43012" name="Line 4"/>
          <p:cNvSpPr>
            <a:spLocks noChangeShapeType="1"/>
          </p:cNvSpPr>
          <p:nvPr/>
        </p:nvSpPr>
        <p:spPr bwMode="auto">
          <a:xfrm>
            <a:off x="2387601" y="1146176"/>
            <a:ext cx="1587" cy="1706563"/>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43013" name="Line 5"/>
          <p:cNvSpPr>
            <a:spLocks noChangeShapeType="1"/>
          </p:cNvSpPr>
          <p:nvPr/>
        </p:nvSpPr>
        <p:spPr bwMode="auto">
          <a:xfrm>
            <a:off x="3074987" y="1714501"/>
            <a:ext cx="1588" cy="1160463"/>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43014" name="Line 6"/>
          <p:cNvSpPr>
            <a:spLocks noChangeShapeType="1"/>
          </p:cNvSpPr>
          <p:nvPr/>
        </p:nvSpPr>
        <p:spPr bwMode="auto">
          <a:xfrm>
            <a:off x="4964112" y="1146176"/>
            <a:ext cx="1588" cy="4360863"/>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43015" name="Text Box 7"/>
          <p:cNvSpPr txBox="1">
            <a:spLocks noChangeArrowheads="1"/>
          </p:cNvSpPr>
          <p:nvPr/>
        </p:nvSpPr>
        <p:spPr bwMode="auto">
          <a:xfrm>
            <a:off x="669926" y="1082676"/>
            <a:ext cx="1030287" cy="758825"/>
          </a:xfrm>
          <a:prstGeom prst="rect">
            <a:avLst/>
          </a:prstGeom>
          <a:solidFill>
            <a:srgbClr val="FFFFFF"/>
          </a:solidFill>
          <a:ln w="9525">
            <a:solidFill>
              <a:srgbClr val="FF3300"/>
            </a:solidFill>
            <a:miter lim="800000"/>
            <a:headEnd/>
            <a:tailEnd/>
          </a:ln>
        </p:spPr>
        <p:txBody>
          <a:bodyPr/>
          <a:lstStyle/>
          <a:p>
            <a:pPr algn="ctr" eaLnBrk="0" hangingPunct="0"/>
            <a:r>
              <a:rPr lang="it-IT" altLang="it-IT" sz="1600" b="1">
                <a:solidFill>
                  <a:srgbClr val="FF3300"/>
                </a:solidFill>
              </a:rPr>
              <a:t>Deposito IT</a:t>
            </a:r>
          </a:p>
        </p:txBody>
      </p:sp>
      <p:sp>
        <p:nvSpPr>
          <p:cNvPr id="43016" name="Text Box 8"/>
          <p:cNvSpPr txBox="1">
            <a:spLocks noChangeArrowheads="1"/>
          </p:cNvSpPr>
          <p:nvPr/>
        </p:nvSpPr>
        <p:spPr bwMode="auto">
          <a:xfrm>
            <a:off x="2044701" y="766763"/>
            <a:ext cx="1544637" cy="379412"/>
          </a:xfrm>
          <a:prstGeom prst="rect">
            <a:avLst/>
          </a:prstGeom>
          <a:solidFill>
            <a:srgbClr val="FFFF99"/>
          </a:solidFill>
          <a:ln w="9525">
            <a:solidFill>
              <a:srgbClr val="000000"/>
            </a:solidFill>
            <a:miter lim="800000"/>
            <a:headEnd/>
            <a:tailEnd/>
          </a:ln>
        </p:spPr>
        <p:txBody>
          <a:bodyPr/>
          <a:lstStyle/>
          <a:p>
            <a:pPr algn="just" eaLnBrk="0" hangingPunct="0"/>
            <a:r>
              <a:rPr lang="it-IT" altLang="it-IT" sz="1600" b="1"/>
              <a:t>Deposito EP</a:t>
            </a:r>
          </a:p>
        </p:txBody>
      </p:sp>
      <p:sp>
        <p:nvSpPr>
          <p:cNvPr id="43017" name="Text Box 9"/>
          <p:cNvSpPr txBox="1">
            <a:spLocks noChangeArrowheads="1"/>
          </p:cNvSpPr>
          <p:nvPr/>
        </p:nvSpPr>
        <p:spPr bwMode="auto">
          <a:xfrm>
            <a:off x="2559051" y="1335088"/>
            <a:ext cx="2185987" cy="379412"/>
          </a:xfrm>
          <a:prstGeom prst="rect">
            <a:avLst/>
          </a:prstGeom>
          <a:solidFill>
            <a:srgbClr val="FFFFCC"/>
          </a:solidFill>
          <a:ln w="9525">
            <a:solidFill>
              <a:srgbClr val="000000"/>
            </a:solidFill>
            <a:miter lim="800000"/>
            <a:headEnd/>
            <a:tailEnd/>
          </a:ln>
        </p:spPr>
        <p:txBody>
          <a:bodyPr/>
          <a:lstStyle/>
          <a:p>
            <a:pPr algn="just" eaLnBrk="0" hangingPunct="0"/>
            <a:r>
              <a:rPr lang="it-IT" altLang="it-IT" sz="1600" b="1"/>
              <a:t>Pubblicazione + SR</a:t>
            </a:r>
          </a:p>
        </p:txBody>
      </p:sp>
      <p:sp>
        <p:nvSpPr>
          <p:cNvPr id="43018" name="Text Box 10"/>
          <p:cNvSpPr txBox="1">
            <a:spLocks noChangeArrowheads="1"/>
          </p:cNvSpPr>
          <p:nvPr/>
        </p:nvSpPr>
        <p:spPr bwMode="auto">
          <a:xfrm>
            <a:off x="4276726" y="766763"/>
            <a:ext cx="1546225" cy="379412"/>
          </a:xfrm>
          <a:prstGeom prst="rect">
            <a:avLst/>
          </a:prstGeom>
          <a:solidFill>
            <a:srgbClr val="FFFF99"/>
          </a:solidFill>
          <a:ln w="9525">
            <a:solidFill>
              <a:srgbClr val="000000"/>
            </a:solidFill>
            <a:miter lim="800000"/>
            <a:headEnd/>
            <a:tailEnd/>
          </a:ln>
        </p:spPr>
        <p:txBody>
          <a:bodyPr/>
          <a:lstStyle/>
          <a:p>
            <a:pPr algn="just" eaLnBrk="0" hangingPunct="0"/>
            <a:r>
              <a:rPr lang="it-IT" altLang="it-IT" sz="1600" b="1"/>
              <a:t>Concessione</a:t>
            </a:r>
          </a:p>
        </p:txBody>
      </p:sp>
      <p:sp>
        <p:nvSpPr>
          <p:cNvPr id="43019" name="Line 11"/>
          <p:cNvSpPr>
            <a:spLocks noChangeShapeType="1"/>
          </p:cNvSpPr>
          <p:nvPr/>
        </p:nvSpPr>
        <p:spPr bwMode="auto">
          <a:xfrm>
            <a:off x="5994401" y="1901826"/>
            <a:ext cx="1587" cy="1139825"/>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it-IT"/>
          </a:p>
        </p:txBody>
      </p:sp>
      <p:sp>
        <p:nvSpPr>
          <p:cNvPr id="43020" name="Text Box 12"/>
          <p:cNvSpPr txBox="1">
            <a:spLocks noChangeArrowheads="1"/>
          </p:cNvSpPr>
          <p:nvPr/>
        </p:nvSpPr>
        <p:spPr bwMode="auto">
          <a:xfrm>
            <a:off x="5307013" y="3040064"/>
            <a:ext cx="1374775" cy="377825"/>
          </a:xfrm>
          <a:prstGeom prst="rect">
            <a:avLst/>
          </a:prstGeom>
          <a:solidFill>
            <a:srgbClr val="FFFFCC"/>
          </a:solidFill>
          <a:ln w="9525">
            <a:solidFill>
              <a:srgbClr val="000000"/>
            </a:solidFill>
            <a:miter lim="800000"/>
            <a:headEnd/>
            <a:tailEnd/>
          </a:ln>
        </p:spPr>
        <p:txBody>
          <a:bodyPr/>
          <a:lstStyle/>
          <a:p>
            <a:pPr algn="ctr" eaLnBrk="0" hangingPunct="0"/>
            <a:r>
              <a:rPr lang="it-IT" altLang="it-IT" sz="1600" b="1"/>
              <a:t>Opposizione</a:t>
            </a:r>
          </a:p>
        </p:txBody>
      </p:sp>
      <p:sp>
        <p:nvSpPr>
          <p:cNvPr id="43021" name="Line 13"/>
          <p:cNvSpPr>
            <a:spLocks noChangeShapeType="1"/>
          </p:cNvSpPr>
          <p:nvPr/>
        </p:nvSpPr>
        <p:spPr bwMode="auto">
          <a:xfrm>
            <a:off x="7885112" y="1901826"/>
            <a:ext cx="1588" cy="1139825"/>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it-IT"/>
          </a:p>
        </p:txBody>
      </p:sp>
      <p:sp>
        <p:nvSpPr>
          <p:cNvPr id="43022" name="Text Box 14"/>
          <p:cNvSpPr txBox="1">
            <a:spLocks noChangeArrowheads="1"/>
          </p:cNvSpPr>
          <p:nvPr/>
        </p:nvSpPr>
        <p:spPr bwMode="auto">
          <a:xfrm>
            <a:off x="7369175" y="3040064"/>
            <a:ext cx="1028700" cy="377825"/>
          </a:xfrm>
          <a:prstGeom prst="rect">
            <a:avLst/>
          </a:prstGeom>
          <a:solidFill>
            <a:srgbClr val="FFFFCC"/>
          </a:solidFill>
          <a:ln w="9525">
            <a:solidFill>
              <a:srgbClr val="000000"/>
            </a:solidFill>
            <a:miter lim="800000"/>
            <a:headEnd/>
            <a:tailEnd/>
          </a:ln>
        </p:spPr>
        <p:txBody>
          <a:bodyPr/>
          <a:lstStyle/>
          <a:p>
            <a:pPr algn="ctr" eaLnBrk="0" hangingPunct="0"/>
            <a:r>
              <a:rPr lang="it-IT" altLang="it-IT" sz="1600" b="1"/>
              <a:t>Appello</a:t>
            </a:r>
          </a:p>
        </p:txBody>
      </p:sp>
      <p:sp>
        <p:nvSpPr>
          <p:cNvPr id="43023" name="Line 15"/>
          <p:cNvSpPr>
            <a:spLocks noChangeShapeType="1"/>
          </p:cNvSpPr>
          <p:nvPr/>
        </p:nvSpPr>
        <p:spPr bwMode="auto">
          <a:xfrm>
            <a:off x="7024687" y="1524000"/>
            <a:ext cx="1588" cy="1138238"/>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43024" name="Text Box 16"/>
          <p:cNvSpPr txBox="1">
            <a:spLocks noChangeArrowheads="1"/>
          </p:cNvSpPr>
          <p:nvPr/>
        </p:nvSpPr>
        <p:spPr bwMode="auto">
          <a:xfrm>
            <a:off x="6337301" y="766764"/>
            <a:ext cx="1374775" cy="758825"/>
          </a:xfrm>
          <a:prstGeom prst="rect">
            <a:avLst/>
          </a:prstGeom>
          <a:solidFill>
            <a:srgbClr val="FFFF99"/>
          </a:solidFill>
          <a:ln w="9525">
            <a:solidFill>
              <a:srgbClr val="000000"/>
            </a:solidFill>
            <a:miter lim="800000"/>
            <a:headEnd/>
            <a:tailEnd/>
          </a:ln>
        </p:spPr>
        <p:txBody>
          <a:bodyPr/>
          <a:lstStyle/>
          <a:p>
            <a:pPr algn="just" eaLnBrk="0" hangingPunct="0"/>
            <a:r>
              <a:rPr lang="it-IT" altLang="it-IT" sz="1600" b="1"/>
              <a:t>Risultato Opposizione</a:t>
            </a:r>
          </a:p>
        </p:txBody>
      </p:sp>
      <p:sp>
        <p:nvSpPr>
          <p:cNvPr id="43025" name="Line 17"/>
          <p:cNvSpPr>
            <a:spLocks noChangeShapeType="1"/>
          </p:cNvSpPr>
          <p:nvPr/>
        </p:nvSpPr>
        <p:spPr bwMode="auto">
          <a:xfrm>
            <a:off x="3687762" y="2282825"/>
            <a:ext cx="1588" cy="132715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it-IT"/>
          </a:p>
        </p:txBody>
      </p:sp>
      <p:sp>
        <p:nvSpPr>
          <p:cNvPr id="43026" name="Text Box 18"/>
          <p:cNvSpPr txBox="1">
            <a:spLocks noChangeArrowheads="1"/>
          </p:cNvSpPr>
          <p:nvPr/>
        </p:nvSpPr>
        <p:spPr bwMode="auto">
          <a:xfrm>
            <a:off x="2998788" y="3608389"/>
            <a:ext cx="1203325" cy="377825"/>
          </a:xfrm>
          <a:prstGeom prst="rect">
            <a:avLst/>
          </a:prstGeom>
          <a:solidFill>
            <a:srgbClr val="FFFFCC"/>
          </a:solidFill>
          <a:ln w="9525">
            <a:solidFill>
              <a:srgbClr val="000000"/>
            </a:solidFill>
            <a:miter lim="800000"/>
            <a:headEnd/>
            <a:tailEnd/>
          </a:ln>
        </p:spPr>
        <p:txBody>
          <a:bodyPr/>
          <a:lstStyle/>
          <a:p>
            <a:pPr algn="just" eaLnBrk="0" hangingPunct="0"/>
            <a:r>
              <a:rPr lang="it-IT" altLang="it-IT" sz="1600" b="1"/>
              <a:t>Esame EP</a:t>
            </a:r>
          </a:p>
        </p:txBody>
      </p:sp>
      <p:sp>
        <p:nvSpPr>
          <p:cNvPr id="43027" name="Line 19"/>
          <p:cNvSpPr>
            <a:spLocks noChangeShapeType="1"/>
          </p:cNvSpPr>
          <p:nvPr/>
        </p:nvSpPr>
        <p:spPr bwMode="auto">
          <a:xfrm>
            <a:off x="8913812" y="1844675"/>
            <a:ext cx="1588" cy="3640138"/>
          </a:xfrm>
          <a:prstGeom prst="line">
            <a:avLst/>
          </a:prstGeom>
          <a:noFill/>
          <a:ln w="9525">
            <a:solidFill>
              <a:srgbClr val="FF3300"/>
            </a:solidFill>
            <a:round/>
            <a:headEnd/>
            <a:tailEnd type="oval" w="lg" len="lg"/>
          </a:ln>
          <a:extLst>
            <a:ext uri="{909E8E84-426E-40DD-AFC4-6F175D3DCCD1}">
              <a14:hiddenFill xmlns:a14="http://schemas.microsoft.com/office/drawing/2010/main">
                <a:noFill/>
              </a14:hiddenFill>
            </a:ext>
          </a:extLst>
        </p:spPr>
        <p:txBody>
          <a:bodyPr/>
          <a:lstStyle/>
          <a:p>
            <a:endParaRPr lang="it-IT"/>
          </a:p>
        </p:txBody>
      </p:sp>
      <p:sp>
        <p:nvSpPr>
          <p:cNvPr id="43028" name="Text Box 20"/>
          <p:cNvSpPr txBox="1">
            <a:spLocks noChangeArrowheads="1"/>
          </p:cNvSpPr>
          <p:nvPr/>
        </p:nvSpPr>
        <p:spPr bwMode="auto">
          <a:xfrm>
            <a:off x="8394701" y="1082676"/>
            <a:ext cx="1019175" cy="758825"/>
          </a:xfrm>
          <a:prstGeom prst="rect">
            <a:avLst/>
          </a:prstGeom>
          <a:solidFill>
            <a:srgbClr val="FFFFFF"/>
          </a:solidFill>
          <a:ln w="9525">
            <a:solidFill>
              <a:srgbClr val="FF3300"/>
            </a:solidFill>
            <a:miter lim="800000"/>
            <a:headEnd/>
            <a:tailEnd/>
          </a:ln>
        </p:spPr>
        <p:txBody>
          <a:bodyPr/>
          <a:lstStyle/>
          <a:p>
            <a:pPr algn="ctr" eaLnBrk="0" hangingPunct="0"/>
            <a:r>
              <a:rPr lang="it-IT" altLang="it-IT" sz="1600" b="1">
                <a:solidFill>
                  <a:srgbClr val="FF3300"/>
                </a:solidFill>
              </a:rPr>
              <a:t>Risultato Appello</a:t>
            </a:r>
          </a:p>
        </p:txBody>
      </p:sp>
      <p:sp>
        <p:nvSpPr>
          <p:cNvPr id="43029" name="Line 21"/>
          <p:cNvSpPr>
            <a:spLocks noChangeShapeType="1"/>
          </p:cNvSpPr>
          <p:nvPr/>
        </p:nvSpPr>
        <p:spPr bwMode="auto">
          <a:xfrm>
            <a:off x="1012826" y="2092325"/>
            <a:ext cx="1374775" cy="1588"/>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3030" name="Line 22"/>
          <p:cNvSpPr>
            <a:spLocks noChangeShapeType="1"/>
          </p:cNvSpPr>
          <p:nvPr/>
        </p:nvSpPr>
        <p:spPr bwMode="auto">
          <a:xfrm>
            <a:off x="1012825" y="2282825"/>
            <a:ext cx="2062162" cy="1588"/>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3031" name="Line 23"/>
          <p:cNvSpPr>
            <a:spLocks noChangeShapeType="1"/>
          </p:cNvSpPr>
          <p:nvPr/>
        </p:nvSpPr>
        <p:spPr bwMode="auto">
          <a:xfrm>
            <a:off x="4964112" y="2660650"/>
            <a:ext cx="1030288" cy="1588"/>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3032" name="Freeform 24"/>
          <p:cNvSpPr>
            <a:spLocks/>
          </p:cNvSpPr>
          <p:nvPr/>
        </p:nvSpPr>
        <p:spPr bwMode="auto">
          <a:xfrm>
            <a:off x="5132387" y="2660650"/>
            <a:ext cx="579438" cy="1708150"/>
          </a:xfrm>
          <a:custGeom>
            <a:avLst/>
            <a:gdLst>
              <a:gd name="T0" fmla="*/ 419 w 956"/>
              <a:gd name="T1" fmla="*/ 0 h 2556"/>
              <a:gd name="T2" fmla="*/ 90 w 956"/>
              <a:gd name="T3" fmla="*/ 1306 h 2556"/>
              <a:gd name="T4" fmla="*/ 956 w 956"/>
              <a:gd name="T5" fmla="*/ 2556 h 2556"/>
            </a:gdLst>
            <a:ahLst/>
            <a:cxnLst>
              <a:cxn ang="0">
                <a:pos x="T0" y="T1"/>
              </a:cxn>
              <a:cxn ang="0">
                <a:pos x="T2" y="T3"/>
              </a:cxn>
              <a:cxn ang="0">
                <a:pos x="T4" y="T5"/>
              </a:cxn>
            </a:cxnLst>
            <a:rect l="0" t="0" r="r" b="b"/>
            <a:pathLst>
              <a:path w="956" h="2556">
                <a:moveTo>
                  <a:pt x="419" y="0"/>
                </a:moveTo>
                <a:cubicBezTo>
                  <a:pt x="364" y="218"/>
                  <a:pt x="0" y="880"/>
                  <a:pt x="90" y="1306"/>
                </a:cubicBezTo>
                <a:cubicBezTo>
                  <a:pt x="180" y="1732"/>
                  <a:pt x="776" y="2296"/>
                  <a:pt x="956" y="2556"/>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3033" name="Line 25"/>
          <p:cNvSpPr>
            <a:spLocks noChangeShapeType="1"/>
          </p:cNvSpPr>
          <p:nvPr/>
        </p:nvSpPr>
        <p:spPr bwMode="auto">
          <a:xfrm>
            <a:off x="5994401" y="2092325"/>
            <a:ext cx="1030287" cy="1588"/>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3034" name="Freeform 26"/>
          <p:cNvSpPr>
            <a:spLocks/>
          </p:cNvSpPr>
          <p:nvPr/>
        </p:nvSpPr>
        <p:spPr bwMode="auto">
          <a:xfrm>
            <a:off x="6529387" y="2092326"/>
            <a:ext cx="381000" cy="2149475"/>
          </a:xfrm>
          <a:custGeom>
            <a:avLst/>
            <a:gdLst>
              <a:gd name="T0" fmla="*/ 0 w 631"/>
              <a:gd name="T1" fmla="*/ 0 h 3218"/>
              <a:gd name="T2" fmla="*/ 561 w 631"/>
              <a:gd name="T3" fmla="*/ 1418 h 3218"/>
              <a:gd name="T4" fmla="*/ 421 w 631"/>
              <a:gd name="T5" fmla="*/ 3218 h 3218"/>
            </a:gdLst>
            <a:ahLst/>
            <a:cxnLst>
              <a:cxn ang="0">
                <a:pos x="T0" y="T1"/>
              </a:cxn>
              <a:cxn ang="0">
                <a:pos x="T2" y="T3"/>
              </a:cxn>
              <a:cxn ang="0">
                <a:pos x="T4" y="T5"/>
              </a:cxn>
            </a:cxnLst>
            <a:rect l="0" t="0" r="r" b="b"/>
            <a:pathLst>
              <a:path w="631" h="3218">
                <a:moveTo>
                  <a:pt x="0" y="0"/>
                </a:moveTo>
                <a:cubicBezTo>
                  <a:pt x="93" y="236"/>
                  <a:pt x="491" y="882"/>
                  <a:pt x="561" y="1418"/>
                </a:cubicBezTo>
                <a:cubicBezTo>
                  <a:pt x="631" y="1954"/>
                  <a:pt x="450" y="2843"/>
                  <a:pt x="421" y="3218"/>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useBgFill="1">
        <p:nvSpPr>
          <p:cNvPr id="43035" name="Text Box 27"/>
          <p:cNvSpPr txBox="1">
            <a:spLocks noChangeArrowheads="1"/>
          </p:cNvSpPr>
          <p:nvPr/>
        </p:nvSpPr>
        <p:spPr bwMode="auto">
          <a:xfrm>
            <a:off x="2903537" y="3000376"/>
            <a:ext cx="514350" cy="4810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18</a:t>
            </a:r>
          </a:p>
          <a:p>
            <a:pPr eaLnBrk="0" hangingPunct="0"/>
            <a:r>
              <a:rPr lang="it-IT" altLang="it-IT" sz="1400" b="1"/>
              <a:t>mesi</a:t>
            </a:r>
          </a:p>
        </p:txBody>
      </p:sp>
      <p:sp useBgFill="1">
        <p:nvSpPr>
          <p:cNvPr id="43036" name="Text Box 28"/>
          <p:cNvSpPr txBox="1">
            <a:spLocks noChangeArrowheads="1"/>
          </p:cNvSpPr>
          <p:nvPr/>
        </p:nvSpPr>
        <p:spPr bwMode="auto">
          <a:xfrm>
            <a:off x="2178051" y="3000376"/>
            <a:ext cx="515937" cy="4810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12</a:t>
            </a:r>
          </a:p>
          <a:p>
            <a:pPr eaLnBrk="0" hangingPunct="0"/>
            <a:r>
              <a:rPr lang="it-IT" altLang="it-IT" sz="1400" b="1"/>
              <a:t>mesi</a:t>
            </a:r>
          </a:p>
        </p:txBody>
      </p:sp>
      <p:sp useBgFill="1">
        <p:nvSpPr>
          <p:cNvPr id="43037" name="Text Box 29"/>
          <p:cNvSpPr txBox="1">
            <a:spLocks noChangeArrowheads="1"/>
          </p:cNvSpPr>
          <p:nvPr/>
        </p:nvSpPr>
        <p:spPr bwMode="auto">
          <a:xfrm>
            <a:off x="2730501" y="4743451"/>
            <a:ext cx="1889125" cy="2190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2/4 anni dal deposito  EP</a:t>
            </a:r>
          </a:p>
        </p:txBody>
      </p:sp>
      <p:sp>
        <p:nvSpPr>
          <p:cNvPr id="43038" name="Text Box 30"/>
          <p:cNvSpPr txBox="1">
            <a:spLocks noChangeArrowheads="1"/>
          </p:cNvSpPr>
          <p:nvPr/>
        </p:nvSpPr>
        <p:spPr bwMode="auto">
          <a:xfrm>
            <a:off x="5478462" y="4365626"/>
            <a:ext cx="858838" cy="188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9 mesi</a:t>
            </a:r>
          </a:p>
        </p:txBody>
      </p:sp>
      <p:sp>
        <p:nvSpPr>
          <p:cNvPr id="43039" name="Text Box 31"/>
          <p:cNvSpPr txBox="1">
            <a:spLocks noChangeArrowheads="1"/>
          </p:cNvSpPr>
          <p:nvPr/>
        </p:nvSpPr>
        <p:spPr bwMode="auto">
          <a:xfrm>
            <a:off x="6510337" y="4365626"/>
            <a:ext cx="858838" cy="188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sym typeface="Symbol" panose="05050102010706020507" pitchFamily="18" charset="2"/>
              </a:rPr>
              <a:t></a:t>
            </a:r>
            <a:r>
              <a:rPr lang="it-IT" altLang="it-IT" sz="1400" b="1"/>
              <a:t> 18 mesi</a:t>
            </a:r>
          </a:p>
        </p:txBody>
      </p:sp>
      <p:sp>
        <p:nvSpPr>
          <p:cNvPr id="43040" name="Line 32"/>
          <p:cNvSpPr>
            <a:spLocks noChangeShapeType="1"/>
          </p:cNvSpPr>
          <p:nvPr/>
        </p:nvSpPr>
        <p:spPr bwMode="auto">
          <a:xfrm>
            <a:off x="7024688" y="2279650"/>
            <a:ext cx="860425" cy="1588"/>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3041" name="Freeform 33"/>
          <p:cNvSpPr>
            <a:spLocks/>
          </p:cNvSpPr>
          <p:nvPr/>
        </p:nvSpPr>
        <p:spPr bwMode="auto">
          <a:xfrm>
            <a:off x="7145338" y="2282826"/>
            <a:ext cx="231775" cy="1616075"/>
          </a:xfrm>
          <a:custGeom>
            <a:avLst/>
            <a:gdLst>
              <a:gd name="T0" fmla="*/ 383 w 383"/>
              <a:gd name="T1" fmla="*/ 0 h 2280"/>
              <a:gd name="T2" fmla="*/ 3 w 383"/>
              <a:gd name="T3" fmla="*/ 760 h 2280"/>
              <a:gd name="T4" fmla="*/ 363 w 383"/>
              <a:gd name="T5" fmla="*/ 2280 h 2280"/>
            </a:gdLst>
            <a:ahLst/>
            <a:cxnLst>
              <a:cxn ang="0">
                <a:pos x="T0" y="T1"/>
              </a:cxn>
              <a:cxn ang="0">
                <a:pos x="T2" y="T3"/>
              </a:cxn>
              <a:cxn ang="0">
                <a:pos x="T4" y="T5"/>
              </a:cxn>
            </a:cxnLst>
            <a:rect l="0" t="0" r="r" b="b"/>
            <a:pathLst>
              <a:path w="383" h="2280">
                <a:moveTo>
                  <a:pt x="383" y="0"/>
                </a:moveTo>
                <a:cubicBezTo>
                  <a:pt x="320" y="127"/>
                  <a:pt x="6" y="380"/>
                  <a:pt x="3" y="760"/>
                </a:cubicBezTo>
                <a:cubicBezTo>
                  <a:pt x="0" y="1140"/>
                  <a:pt x="288" y="1963"/>
                  <a:pt x="363" y="228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3042" name="Text Box 34"/>
          <p:cNvSpPr txBox="1">
            <a:spLocks noChangeArrowheads="1"/>
          </p:cNvSpPr>
          <p:nvPr/>
        </p:nvSpPr>
        <p:spPr bwMode="auto">
          <a:xfrm>
            <a:off x="7024688" y="3986213"/>
            <a:ext cx="860425" cy="188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sym typeface="Symbol" panose="05050102010706020507" pitchFamily="18" charset="2"/>
              </a:rPr>
              <a:t></a:t>
            </a:r>
            <a:r>
              <a:rPr lang="it-IT" altLang="it-IT" sz="1400" b="1"/>
              <a:t>4 mesi</a:t>
            </a:r>
          </a:p>
        </p:txBody>
      </p:sp>
      <p:sp>
        <p:nvSpPr>
          <p:cNvPr id="43043" name="Line 35"/>
          <p:cNvSpPr>
            <a:spLocks noChangeShapeType="1"/>
          </p:cNvSpPr>
          <p:nvPr/>
        </p:nvSpPr>
        <p:spPr bwMode="auto">
          <a:xfrm>
            <a:off x="7856538" y="2092325"/>
            <a:ext cx="1057275" cy="1588"/>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3044" name="Freeform 36"/>
          <p:cNvSpPr>
            <a:spLocks/>
          </p:cNvSpPr>
          <p:nvPr/>
        </p:nvSpPr>
        <p:spPr bwMode="auto">
          <a:xfrm>
            <a:off x="8570913" y="2092325"/>
            <a:ext cx="252413" cy="1741488"/>
          </a:xfrm>
          <a:custGeom>
            <a:avLst/>
            <a:gdLst>
              <a:gd name="T0" fmla="*/ 0 w 417"/>
              <a:gd name="T1" fmla="*/ 0 h 2606"/>
              <a:gd name="T2" fmla="*/ 406 w 417"/>
              <a:gd name="T3" fmla="*/ 1706 h 2606"/>
              <a:gd name="T4" fmla="*/ 66 w 417"/>
              <a:gd name="T5" fmla="*/ 2606 h 2606"/>
            </a:gdLst>
            <a:ahLst/>
            <a:cxnLst>
              <a:cxn ang="0">
                <a:pos x="T0" y="T1"/>
              </a:cxn>
              <a:cxn ang="0">
                <a:pos x="T2" y="T3"/>
              </a:cxn>
              <a:cxn ang="0">
                <a:pos x="T4" y="T5"/>
              </a:cxn>
            </a:cxnLst>
            <a:rect l="0" t="0" r="r" b="b"/>
            <a:pathLst>
              <a:path w="417" h="2606">
                <a:moveTo>
                  <a:pt x="0" y="0"/>
                </a:moveTo>
                <a:cubicBezTo>
                  <a:pt x="68" y="284"/>
                  <a:pt x="395" y="1272"/>
                  <a:pt x="406" y="1706"/>
                </a:cubicBezTo>
                <a:cubicBezTo>
                  <a:pt x="417" y="2140"/>
                  <a:pt x="137" y="2419"/>
                  <a:pt x="66" y="2606"/>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3045" name="Text Box 37"/>
          <p:cNvSpPr txBox="1">
            <a:spLocks noChangeArrowheads="1"/>
          </p:cNvSpPr>
          <p:nvPr/>
        </p:nvSpPr>
        <p:spPr bwMode="auto">
          <a:xfrm>
            <a:off x="7964487" y="3897313"/>
            <a:ext cx="858838" cy="188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sym typeface="Symbol" panose="05050102010706020507" pitchFamily="18" charset="2"/>
              </a:rPr>
              <a:t></a:t>
            </a:r>
            <a:r>
              <a:rPr lang="it-IT" altLang="it-IT" sz="1400" b="1"/>
              <a:t> 18 mesi</a:t>
            </a:r>
          </a:p>
        </p:txBody>
      </p:sp>
      <p:sp>
        <p:nvSpPr>
          <p:cNvPr id="43046" name="Line 38"/>
          <p:cNvSpPr>
            <a:spLocks noChangeShapeType="1"/>
          </p:cNvSpPr>
          <p:nvPr/>
        </p:nvSpPr>
        <p:spPr bwMode="auto">
          <a:xfrm>
            <a:off x="1185862" y="5584825"/>
            <a:ext cx="3606800" cy="1588"/>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3047" name="Text Box 39"/>
          <p:cNvSpPr txBox="1">
            <a:spLocks noChangeArrowheads="1"/>
          </p:cNvSpPr>
          <p:nvPr/>
        </p:nvSpPr>
        <p:spPr bwMode="auto">
          <a:xfrm>
            <a:off x="1012826" y="5721351"/>
            <a:ext cx="3779837" cy="841375"/>
          </a:xfrm>
          <a:prstGeom prst="rect">
            <a:avLst/>
          </a:prstGeom>
          <a:solidFill>
            <a:srgbClr val="FFFFFF"/>
          </a:solidFill>
          <a:ln w="12700">
            <a:solidFill>
              <a:srgbClr val="000000"/>
            </a:solidFill>
            <a:miter lim="800000"/>
            <a:headEnd/>
            <a:tailEnd/>
          </a:ln>
        </p:spPr>
        <p:txBody>
          <a:bodyPr lIns="90000" tIns="90000" rIns="90000" bIns="90000"/>
          <a:lstStyle/>
          <a:p>
            <a:pPr algn="just" eaLnBrk="0" hangingPunct="0"/>
            <a:r>
              <a:rPr lang="it-IT" altLang="it-IT" sz="1600" b="1"/>
              <a:t>Concessione di un brevetto EP:</a:t>
            </a:r>
          </a:p>
          <a:p>
            <a:pPr algn="just" eaLnBrk="0" hangingPunct="0"/>
            <a:r>
              <a:rPr lang="it-IT" altLang="it-IT" sz="1600" b="1"/>
              <a:t>3 / 5 anni dal deposito in Italia</a:t>
            </a:r>
          </a:p>
        </p:txBody>
      </p:sp>
      <p:sp>
        <p:nvSpPr>
          <p:cNvPr id="43048" name="Line 40"/>
          <p:cNvSpPr>
            <a:spLocks noChangeShapeType="1"/>
          </p:cNvSpPr>
          <p:nvPr/>
        </p:nvSpPr>
        <p:spPr bwMode="auto">
          <a:xfrm>
            <a:off x="2387601" y="3514726"/>
            <a:ext cx="1587" cy="1895475"/>
          </a:xfrm>
          <a:prstGeom prst="line">
            <a:avLst/>
          </a:prstGeom>
          <a:noFill/>
          <a:ln w="9525">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3049" name="Line 41"/>
          <p:cNvSpPr>
            <a:spLocks noChangeShapeType="1"/>
          </p:cNvSpPr>
          <p:nvPr/>
        </p:nvSpPr>
        <p:spPr bwMode="auto">
          <a:xfrm>
            <a:off x="1012826" y="5122864"/>
            <a:ext cx="1374775" cy="1587"/>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3050" name="Line 42"/>
          <p:cNvSpPr>
            <a:spLocks noChangeShapeType="1"/>
          </p:cNvSpPr>
          <p:nvPr/>
        </p:nvSpPr>
        <p:spPr bwMode="auto">
          <a:xfrm>
            <a:off x="2387600" y="5122864"/>
            <a:ext cx="2576512" cy="1587"/>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3051" name="Line 43"/>
          <p:cNvSpPr>
            <a:spLocks noChangeShapeType="1"/>
          </p:cNvSpPr>
          <p:nvPr/>
        </p:nvSpPr>
        <p:spPr bwMode="auto">
          <a:xfrm>
            <a:off x="4964112" y="5122864"/>
            <a:ext cx="3949700" cy="1587"/>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3052" name="Text Box 44"/>
          <p:cNvSpPr txBox="1">
            <a:spLocks noChangeArrowheads="1"/>
          </p:cNvSpPr>
          <p:nvPr/>
        </p:nvSpPr>
        <p:spPr bwMode="auto">
          <a:xfrm>
            <a:off x="5994400" y="4743451"/>
            <a:ext cx="2233612" cy="379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sym typeface="Symbol" panose="05050102010706020507" pitchFamily="18" charset="2"/>
              </a:rPr>
              <a:t></a:t>
            </a:r>
            <a:r>
              <a:rPr lang="it-IT" altLang="it-IT" sz="1400" b="1"/>
              <a:t> 4 anni dalla concessione  EP</a:t>
            </a:r>
          </a:p>
        </p:txBody>
      </p:sp>
      <p:sp>
        <p:nvSpPr>
          <p:cNvPr id="43053" name="Text Box 45"/>
          <p:cNvSpPr txBox="1">
            <a:spLocks noChangeArrowheads="1"/>
          </p:cNvSpPr>
          <p:nvPr/>
        </p:nvSpPr>
        <p:spPr bwMode="auto">
          <a:xfrm>
            <a:off x="5135562" y="5721351"/>
            <a:ext cx="3778250" cy="841375"/>
          </a:xfrm>
          <a:prstGeom prst="rect">
            <a:avLst/>
          </a:prstGeom>
          <a:solidFill>
            <a:srgbClr val="FFFFFF"/>
          </a:solidFill>
          <a:ln w="12700">
            <a:solidFill>
              <a:srgbClr val="000000"/>
            </a:solidFill>
            <a:miter lim="800000"/>
            <a:headEnd/>
            <a:tailEnd/>
          </a:ln>
        </p:spPr>
        <p:txBody>
          <a:bodyPr lIns="90000" tIns="90000" rIns="90000" bIns="90000"/>
          <a:lstStyle/>
          <a:p>
            <a:pPr algn="just" eaLnBrk="0" hangingPunct="0"/>
            <a:r>
              <a:rPr lang="it-IT" altLang="it-IT" sz="1600" b="1"/>
              <a:t>Sentenza definitiva per un brevetto EP:</a:t>
            </a:r>
          </a:p>
          <a:p>
            <a:pPr algn="just" eaLnBrk="0" hangingPunct="0"/>
            <a:r>
              <a:rPr lang="it-IT" altLang="it-IT" sz="1600" b="1"/>
              <a:t>7 / 9 anni dal deposito in Italia</a:t>
            </a:r>
          </a:p>
        </p:txBody>
      </p:sp>
      <p:sp useBgFill="1">
        <p:nvSpPr>
          <p:cNvPr id="43054" name="Text Box 46"/>
          <p:cNvSpPr txBox="1">
            <a:spLocks noChangeArrowheads="1"/>
          </p:cNvSpPr>
          <p:nvPr/>
        </p:nvSpPr>
        <p:spPr bwMode="auto">
          <a:xfrm>
            <a:off x="1185862" y="4743451"/>
            <a:ext cx="858838" cy="2190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1 anno </a:t>
            </a:r>
          </a:p>
        </p:txBody>
      </p:sp>
      <p:sp>
        <p:nvSpPr>
          <p:cNvPr id="43055" name="Line 47"/>
          <p:cNvSpPr>
            <a:spLocks noChangeShapeType="1"/>
          </p:cNvSpPr>
          <p:nvPr/>
        </p:nvSpPr>
        <p:spPr bwMode="auto">
          <a:xfrm>
            <a:off x="5135562" y="5584825"/>
            <a:ext cx="3608388" cy="1588"/>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3057" name="Text Box 49"/>
          <p:cNvSpPr txBox="1">
            <a:spLocks noChangeArrowheads="1"/>
          </p:cNvSpPr>
          <p:nvPr/>
        </p:nvSpPr>
        <p:spPr bwMode="auto">
          <a:xfrm>
            <a:off x="3700463" y="1793876"/>
            <a:ext cx="1203325" cy="37941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bg1"/>
                </a:solidFill>
              </a14:hiddenFill>
            </a:ext>
          </a:extLst>
        </p:spPr>
        <p:txBody>
          <a:bodyPr/>
          <a:lstStyle/>
          <a:p>
            <a:pPr algn="ctr" eaLnBrk="0" hangingPunct="0"/>
            <a:r>
              <a:rPr lang="it-IT" altLang="it-IT" sz="1600" b="1"/>
              <a:t>A.115</a:t>
            </a:r>
          </a:p>
        </p:txBody>
      </p:sp>
      <p:sp>
        <p:nvSpPr>
          <p:cNvPr id="43058" name="Line 50"/>
          <p:cNvSpPr>
            <a:spLocks noChangeShapeType="1"/>
          </p:cNvSpPr>
          <p:nvPr/>
        </p:nvSpPr>
        <p:spPr bwMode="auto">
          <a:xfrm>
            <a:off x="4286250" y="2174876"/>
            <a:ext cx="0" cy="746125"/>
          </a:xfrm>
          <a:prstGeom prst="line">
            <a:avLst/>
          </a:prstGeom>
          <a:noFill/>
          <a:ln w="1905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p>
        </p:txBody>
      </p:sp>
      <p:sp>
        <p:nvSpPr>
          <p:cNvPr id="43059" name="Rectangle 51"/>
          <p:cNvSpPr>
            <a:spLocks noGrp="1" noChangeArrowheads="1"/>
          </p:cNvSpPr>
          <p:nvPr>
            <p:ph type="title" idx="4294967295"/>
          </p:nvPr>
        </p:nvSpPr>
        <p:spPr>
          <a:xfrm>
            <a:off x="1065212" y="304800"/>
            <a:ext cx="7772400" cy="381000"/>
          </a:xfrm>
          <a:prstGeom prst="rect">
            <a:avLst/>
          </a:prstGeom>
        </p:spPr>
        <p:txBody>
          <a:bodyPr/>
          <a:lstStyle/>
          <a:p>
            <a:r>
              <a:rPr lang="it-IT" altLang="it-IT" sz="2400"/>
              <a:t>Procedura EP</a:t>
            </a:r>
          </a:p>
        </p:txBody>
      </p:sp>
    </p:spTree>
    <p:extLst>
      <p:ext uri="{BB962C8B-B14F-4D97-AF65-F5344CB8AC3E}">
        <p14:creationId xmlns:p14="http://schemas.microsoft.com/office/powerpoint/2010/main" val="9314102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058" name="Oval 2"/>
          <p:cNvSpPr>
            <a:spLocks noChangeArrowheads="1"/>
          </p:cNvSpPr>
          <p:nvPr/>
        </p:nvSpPr>
        <p:spPr bwMode="auto">
          <a:xfrm>
            <a:off x="1128712" y="4446316"/>
            <a:ext cx="2565400" cy="565697"/>
          </a:xfrm>
          <a:prstGeom prst="ellipse">
            <a:avLst/>
          </a:prstGeom>
          <a:ln w="31750">
            <a:solidFill>
              <a:schemeClr val="hlink"/>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it-IT"/>
          </a:p>
        </p:txBody>
      </p:sp>
      <p:sp useBgFill="1">
        <p:nvSpPr>
          <p:cNvPr id="45059" name="Oval 3"/>
          <p:cNvSpPr>
            <a:spLocks noChangeArrowheads="1"/>
          </p:cNvSpPr>
          <p:nvPr/>
        </p:nvSpPr>
        <p:spPr bwMode="auto">
          <a:xfrm>
            <a:off x="3487737" y="3038203"/>
            <a:ext cx="882650" cy="565697"/>
          </a:xfrm>
          <a:prstGeom prst="ellipse">
            <a:avLst/>
          </a:prstGeom>
          <a:ln w="31750">
            <a:solidFill>
              <a:schemeClr val="hlink"/>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it-IT"/>
          </a:p>
        </p:txBody>
      </p:sp>
      <p:sp>
        <p:nvSpPr>
          <p:cNvPr id="45060" name="Line 4"/>
          <p:cNvSpPr>
            <a:spLocks noChangeShapeType="1"/>
          </p:cNvSpPr>
          <p:nvPr/>
        </p:nvSpPr>
        <p:spPr bwMode="auto">
          <a:xfrm flipV="1">
            <a:off x="669926" y="2497138"/>
            <a:ext cx="8904287" cy="0"/>
          </a:xfrm>
          <a:prstGeom prst="line">
            <a:avLst/>
          </a:prstGeom>
          <a:noFill/>
          <a:ln w="31750">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45061" name="Line 5"/>
          <p:cNvSpPr>
            <a:spLocks noChangeShapeType="1"/>
          </p:cNvSpPr>
          <p:nvPr/>
        </p:nvSpPr>
        <p:spPr bwMode="auto">
          <a:xfrm>
            <a:off x="1012825" y="1741488"/>
            <a:ext cx="0" cy="3733800"/>
          </a:xfrm>
          <a:prstGeom prst="line">
            <a:avLst/>
          </a:prstGeom>
          <a:noFill/>
          <a:ln w="19050">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it-IT"/>
          </a:p>
        </p:txBody>
      </p:sp>
      <p:sp>
        <p:nvSpPr>
          <p:cNvPr id="45062" name="Line 6"/>
          <p:cNvSpPr>
            <a:spLocks noChangeShapeType="1"/>
          </p:cNvSpPr>
          <p:nvPr/>
        </p:nvSpPr>
        <p:spPr bwMode="auto">
          <a:xfrm>
            <a:off x="2387600" y="1550988"/>
            <a:ext cx="0" cy="1325562"/>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45063" name="Line 7"/>
          <p:cNvSpPr>
            <a:spLocks noChangeShapeType="1"/>
          </p:cNvSpPr>
          <p:nvPr/>
        </p:nvSpPr>
        <p:spPr bwMode="auto">
          <a:xfrm>
            <a:off x="3074987" y="2119314"/>
            <a:ext cx="0" cy="777875"/>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45064" name="Line 8"/>
          <p:cNvSpPr>
            <a:spLocks noChangeShapeType="1"/>
          </p:cNvSpPr>
          <p:nvPr/>
        </p:nvSpPr>
        <p:spPr bwMode="auto">
          <a:xfrm>
            <a:off x="5307012" y="1549400"/>
            <a:ext cx="0" cy="4167188"/>
          </a:xfrm>
          <a:prstGeom prst="line">
            <a:avLst/>
          </a:prstGeom>
          <a:noFill/>
          <a:ln w="9525">
            <a:solidFill>
              <a:srgbClr val="000000"/>
            </a:solidFill>
            <a:round/>
            <a:headEnd/>
            <a:tailEnd type="oval" w="lg" len="lg"/>
          </a:ln>
          <a:extLst>
            <a:ext uri="{909E8E84-426E-40DD-AFC4-6F175D3DCCD1}">
              <a14:hiddenFill xmlns:a14="http://schemas.microsoft.com/office/drawing/2010/main">
                <a:noFill/>
              </a14:hiddenFill>
            </a:ext>
          </a:extLst>
        </p:spPr>
        <p:txBody>
          <a:bodyPr/>
          <a:lstStyle/>
          <a:p>
            <a:endParaRPr lang="it-IT"/>
          </a:p>
        </p:txBody>
      </p:sp>
      <p:sp>
        <p:nvSpPr>
          <p:cNvPr id="45065" name="Text Box 9"/>
          <p:cNvSpPr txBox="1">
            <a:spLocks noChangeArrowheads="1"/>
          </p:cNvSpPr>
          <p:nvPr/>
        </p:nvSpPr>
        <p:spPr bwMode="auto">
          <a:xfrm>
            <a:off x="693738" y="1182689"/>
            <a:ext cx="1031875" cy="687387"/>
          </a:xfrm>
          <a:prstGeom prst="rect">
            <a:avLst/>
          </a:prstGeom>
          <a:solidFill>
            <a:srgbClr val="FFFFFF"/>
          </a:solidFill>
          <a:ln w="19050">
            <a:solidFill>
              <a:schemeClr val="tx1"/>
            </a:solidFill>
            <a:miter lim="800000"/>
            <a:headEnd/>
            <a:tailEnd/>
          </a:ln>
        </p:spPr>
        <p:txBody>
          <a:bodyPr/>
          <a:lstStyle/>
          <a:p>
            <a:pPr algn="ctr" eaLnBrk="0" hangingPunct="0"/>
            <a:r>
              <a:rPr lang="it-IT" altLang="it-IT" sz="1600" b="1"/>
              <a:t>Deposito IT</a:t>
            </a:r>
          </a:p>
        </p:txBody>
      </p:sp>
      <p:sp>
        <p:nvSpPr>
          <p:cNvPr id="45066" name="Text Box 10"/>
          <p:cNvSpPr txBox="1">
            <a:spLocks noChangeArrowheads="1"/>
          </p:cNvSpPr>
          <p:nvPr/>
        </p:nvSpPr>
        <p:spPr bwMode="auto">
          <a:xfrm>
            <a:off x="1931988" y="1171576"/>
            <a:ext cx="1546225" cy="379413"/>
          </a:xfrm>
          <a:prstGeom prst="rect">
            <a:avLst/>
          </a:prstGeom>
          <a:solidFill>
            <a:srgbClr val="FFFF99"/>
          </a:solidFill>
          <a:ln w="9525">
            <a:solidFill>
              <a:srgbClr val="000000"/>
            </a:solidFill>
            <a:miter lim="800000"/>
            <a:headEnd/>
            <a:tailEnd/>
          </a:ln>
        </p:spPr>
        <p:txBody>
          <a:bodyPr/>
          <a:lstStyle/>
          <a:p>
            <a:pPr algn="just" eaLnBrk="0" hangingPunct="0"/>
            <a:r>
              <a:rPr lang="it-IT" altLang="it-IT" sz="1600" b="1"/>
              <a:t>Deposito PCT</a:t>
            </a:r>
          </a:p>
        </p:txBody>
      </p:sp>
      <p:sp>
        <p:nvSpPr>
          <p:cNvPr id="45067" name="Text Box 11"/>
          <p:cNvSpPr txBox="1">
            <a:spLocks noChangeArrowheads="1"/>
          </p:cNvSpPr>
          <p:nvPr/>
        </p:nvSpPr>
        <p:spPr bwMode="auto">
          <a:xfrm>
            <a:off x="2474912" y="1593851"/>
            <a:ext cx="1371600" cy="525463"/>
          </a:xfrm>
          <a:prstGeom prst="rect">
            <a:avLst/>
          </a:prstGeom>
          <a:solidFill>
            <a:srgbClr val="FFFFCC"/>
          </a:solidFill>
          <a:ln w="9525">
            <a:solidFill>
              <a:srgbClr val="000000"/>
            </a:solidFill>
            <a:miter lim="800000"/>
            <a:headEnd/>
            <a:tailEnd/>
          </a:ln>
        </p:spPr>
        <p:txBody>
          <a:bodyPr lIns="72000" rIns="72000"/>
          <a:lstStyle/>
          <a:p>
            <a:pPr algn="ctr" eaLnBrk="0" hangingPunct="0"/>
            <a:r>
              <a:rPr lang="it-IT" altLang="it-IT" sz="1400" b="1"/>
              <a:t>Pubblicazione + SR</a:t>
            </a:r>
          </a:p>
        </p:txBody>
      </p:sp>
      <p:sp>
        <p:nvSpPr>
          <p:cNvPr id="45068" name="Text Box 12"/>
          <p:cNvSpPr txBox="1">
            <a:spLocks noChangeArrowheads="1"/>
          </p:cNvSpPr>
          <p:nvPr/>
        </p:nvSpPr>
        <p:spPr bwMode="auto">
          <a:xfrm>
            <a:off x="4189413" y="1171576"/>
            <a:ext cx="1890713" cy="379413"/>
          </a:xfrm>
          <a:prstGeom prst="rect">
            <a:avLst/>
          </a:prstGeom>
          <a:solidFill>
            <a:srgbClr val="FFFF99"/>
          </a:solidFill>
          <a:ln w="9525">
            <a:solidFill>
              <a:srgbClr val="000000"/>
            </a:solidFill>
            <a:miter lim="800000"/>
            <a:headEnd/>
            <a:tailEnd/>
          </a:ln>
        </p:spPr>
        <p:txBody>
          <a:bodyPr/>
          <a:lstStyle/>
          <a:p>
            <a:pPr algn="ctr" eaLnBrk="0" hangingPunct="0"/>
            <a:r>
              <a:rPr lang="it-IT" altLang="it-IT" sz="1600" b="1"/>
              <a:t>Concessione EP</a:t>
            </a:r>
          </a:p>
        </p:txBody>
      </p:sp>
      <p:sp>
        <p:nvSpPr>
          <p:cNvPr id="45069" name="Line 13"/>
          <p:cNvSpPr>
            <a:spLocks noChangeShapeType="1"/>
          </p:cNvSpPr>
          <p:nvPr/>
        </p:nvSpPr>
        <p:spPr bwMode="auto">
          <a:xfrm>
            <a:off x="5994400" y="1928814"/>
            <a:ext cx="0" cy="1138237"/>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it-IT"/>
          </a:p>
        </p:txBody>
      </p:sp>
      <p:sp>
        <p:nvSpPr>
          <p:cNvPr id="45070" name="Text Box 14"/>
          <p:cNvSpPr txBox="1">
            <a:spLocks noChangeArrowheads="1"/>
          </p:cNvSpPr>
          <p:nvPr/>
        </p:nvSpPr>
        <p:spPr bwMode="auto">
          <a:xfrm>
            <a:off x="5408613" y="3067051"/>
            <a:ext cx="1444625" cy="377825"/>
          </a:xfrm>
          <a:prstGeom prst="rect">
            <a:avLst/>
          </a:prstGeom>
          <a:solidFill>
            <a:srgbClr val="FFFFCC"/>
          </a:solidFill>
          <a:ln w="9525">
            <a:solidFill>
              <a:srgbClr val="000000"/>
            </a:solidFill>
            <a:miter lim="800000"/>
            <a:headEnd/>
            <a:tailEnd/>
          </a:ln>
        </p:spPr>
        <p:txBody>
          <a:bodyPr/>
          <a:lstStyle/>
          <a:p>
            <a:pPr algn="ctr" eaLnBrk="0" hangingPunct="0"/>
            <a:r>
              <a:rPr lang="it-IT" altLang="it-IT" sz="1600" b="1"/>
              <a:t>Opposizione</a:t>
            </a:r>
          </a:p>
        </p:txBody>
      </p:sp>
      <p:sp>
        <p:nvSpPr>
          <p:cNvPr id="45071" name="Line 15"/>
          <p:cNvSpPr>
            <a:spLocks noChangeShapeType="1"/>
          </p:cNvSpPr>
          <p:nvPr/>
        </p:nvSpPr>
        <p:spPr bwMode="auto">
          <a:xfrm>
            <a:off x="8054975" y="1928814"/>
            <a:ext cx="0" cy="1138237"/>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it-IT"/>
          </a:p>
        </p:txBody>
      </p:sp>
      <p:sp>
        <p:nvSpPr>
          <p:cNvPr id="45072" name="Text Box 16"/>
          <p:cNvSpPr txBox="1">
            <a:spLocks noChangeArrowheads="1"/>
          </p:cNvSpPr>
          <p:nvPr/>
        </p:nvSpPr>
        <p:spPr bwMode="auto">
          <a:xfrm>
            <a:off x="7539038" y="3067051"/>
            <a:ext cx="1031875" cy="377825"/>
          </a:xfrm>
          <a:prstGeom prst="rect">
            <a:avLst/>
          </a:prstGeom>
          <a:solidFill>
            <a:srgbClr val="FFFFCC"/>
          </a:solidFill>
          <a:ln w="9525">
            <a:solidFill>
              <a:srgbClr val="000000"/>
            </a:solidFill>
            <a:miter lim="800000"/>
            <a:headEnd/>
            <a:tailEnd/>
          </a:ln>
        </p:spPr>
        <p:txBody>
          <a:bodyPr/>
          <a:lstStyle/>
          <a:p>
            <a:pPr algn="ctr" eaLnBrk="0" hangingPunct="0"/>
            <a:r>
              <a:rPr lang="it-IT" altLang="it-IT" sz="1600" b="1"/>
              <a:t>Appello</a:t>
            </a:r>
          </a:p>
          <a:p>
            <a:pPr algn="ctr" eaLnBrk="0" hangingPunct="0"/>
            <a:endParaRPr lang="it-IT" altLang="it-IT" sz="1600" b="1"/>
          </a:p>
        </p:txBody>
      </p:sp>
      <p:sp>
        <p:nvSpPr>
          <p:cNvPr id="45073" name="Line 17"/>
          <p:cNvSpPr>
            <a:spLocks noChangeShapeType="1"/>
          </p:cNvSpPr>
          <p:nvPr/>
        </p:nvSpPr>
        <p:spPr bwMode="auto">
          <a:xfrm>
            <a:off x="7369175" y="1928814"/>
            <a:ext cx="0" cy="947737"/>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45074" name="Text Box 18"/>
          <p:cNvSpPr txBox="1">
            <a:spLocks noChangeArrowheads="1"/>
          </p:cNvSpPr>
          <p:nvPr/>
        </p:nvSpPr>
        <p:spPr bwMode="auto">
          <a:xfrm>
            <a:off x="6399212" y="1171575"/>
            <a:ext cx="1447800" cy="757238"/>
          </a:xfrm>
          <a:prstGeom prst="rect">
            <a:avLst/>
          </a:prstGeom>
          <a:solidFill>
            <a:srgbClr val="FFFF99"/>
          </a:solidFill>
          <a:ln w="9525">
            <a:solidFill>
              <a:srgbClr val="000000"/>
            </a:solidFill>
            <a:miter lim="800000"/>
            <a:headEnd/>
            <a:tailEnd/>
          </a:ln>
        </p:spPr>
        <p:txBody>
          <a:bodyPr/>
          <a:lstStyle/>
          <a:p>
            <a:pPr algn="ctr" eaLnBrk="0" hangingPunct="0"/>
            <a:r>
              <a:rPr lang="it-IT" altLang="it-IT" sz="1600" b="1"/>
              <a:t>Risultato Opposizione</a:t>
            </a:r>
          </a:p>
        </p:txBody>
      </p:sp>
      <p:sp>
        <p:nvSpPr>
          <p:cNvPr id="45075" name="Line 19"/>
          <p:cNvSpPr>
            <a:spLocks noChangeShapeType="1"/>
          </p:cNvSpPr>
          <p:nvPr/>
        </p:nvSpPr>
        <p:spPr bwMode="auto">
          <a:xfrm>
            <a:off x="8913812" y="1741488"/>
            <a:ext cx="0" cy="3695700"/>
          </a:xfrm>
          <a:prstGeom prst="line">
            <a:avLst/>
          </a:prstGeom>
          <a:noFill/>
          <a:ln w="19050">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it-IT"/>
          </a:p>
        </p:txBody>
      </p:sp>
      <p:sp>
        <p:nvSpPr>
          <p:cNvPr id="45076" name="Text Box 20"/>
          <p:cNvSpPr txBox="1">
            <a:spLocks noChangeArrowheads="1"/>
          </p:cNvSpPr>
          <p:nvPr/>
        </p:nvSpPr>
        <p:spPr bwMode="auto">
          <a:xfrm>
            <a:off x="8228012" y="982664"/>
            <a:ext cx="1201738" cy="758825"/>
          </a:xfrm>
          <a:prstGeom prst="rect">
            <a:avLst/>
          </a:prstGeom>
          <a:solidFill>
            <a:srgbClr val="FFFFFF"/>
          </a:solidFill>
          <a:ln w="19050">
            <a:solidFill>
              <a:schemeClr val="tx1"/>
            </a:solidFill>
            <a:miter lim="800000"/>
            <a:headEnd/>
            <a:tailEnd/>
          </a:ln>
        </p:spPr>
        <p:txBody>
          <a:bodyPr/>
          <a:lstStyle/>
          <a:p>
            <a:pPr algn="ctr" eaLnBrk="0" hangingPunct="0"/>
            <a:r>
              <a:rPr lang="it-IT" altLang="it-IT" sz="1600" b="1"/>
              <a:t>Risultato Appello</a:t>
            </a:r>
          </a:p>
        </p:txBody>
      </p:sp>
      <p:sp>
        <p:nvSpPr>
          <p:cNvPr id="45077" name="Line 21"/>
          <p:cNvSpPr>
            <a:spLocks noChangeShapeType="1"/>
          </p:cNvSpPr>
          <p:nvPr/>
        </p:nvSpPr>
        <p:spPr bwMode="auto">
          <a:xfrm>
            <a:off x="1012826" y="2119313"/>
            <a:ext cx="1374775" cy="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5078" name="Line 22"/>
          <p:cNvSpPr>
            <a:spLocks noChangeShapeType="1"/>
          </p:cNvSpPr>
          <p:nvPr/>
        </p:nvSpPr>
        <p:spPr bwMode="auto">
          <a:xfrm>
            <a:off x="1012825" y="2308225"/>
            <a:ext cx="2062162" cy="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5079" name="Line 23"/>
          <p:cNvSpPr>
            <a:spLocks noChangeShapeType="1"/>
          </p:cNvSpPr>
          <p:nvPr/>
        </p:nvSpPr>
        <p:spPr bwMode="auto">
          <a:xfrm>
            <a:off x="3933826" y="2687638"/>
            <a:ext cx="1373187" cy="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useBgFill="1">
        <p:nvSpPr>
          <p:cNvPr id="45080" name="Text Box 24"/>
          <p:cNvSpPr txBox="1">
            <a:spLocks noChangeArrowheads="1"/>
          </p:cNvSpPr>
          <p:nvPr/>
        </p:nvSpPr>
        <p:spPr bwMode="auto">
          <a:xfrm>
            <a:off x="2903537" y="3067051"/>
            <a:ext cx="514350" cy="5683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18</a:t>
            </a:r>
          </a:p>
          <a:p>
            <a:pPr eaLnBrk="0" hangingPunct="0"/>
            <a:r>
              <a:rPr lang="it-IT" altLang="it-IT" sz="1400" b="1"/>
              <a:t>mesi</a:t>
            </a:r>
          </a:p>
        </p:txBody>
      </p:sp>
      <p:sp useBgFill="1">
        <p:nvSpPr>
          <p:cNvPr id="45081" name="Text Box 25"/>
          <p:cNvSpPr txBox="1">
            <a:spLocks noChangeArrowheads="1"/>
          </p:cNvSpPr>
          <p:nvPr/>
        </p:nvSpPr>
        <p:spPr bwMode="auto">
          <a:xfrm>
            <a:off x="2214562" y="3067051"/>
            <a:ext cx="515938" cy="5683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12</a:t>
            </a:r>
          </a:p>
          <a:p>
            <a:pPr eaLnBrk="0" hangingPunct="0"/>
            <a:r>
              <a:rPr lang="it-IT" altLang="it-IT" sz="1400" b="1"/>
              <a:t>mesi</a:t>
            </a:r>
          </a:p>
        </p:txBody>
      </p:sp>
      <p:sp useBgFill="1">
        <p:nvSpPr>
          <p:cNvPr id="45082" name="Text Box 26"/>
          <p:cNvSpPr txBox="1">
            <a:spLocks noChangeArrowheads="1"/>
          </p:cNvSpPr>
          <p:nvPr/>
        </p:nvSpPr>
        <p:spPr bwMode="auto">
          <a:xfrm>
            <a:off x="1452563" y="4597401"/>
            <a:ext cx="2062163" cy="2714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30 mesi dal deposito in IT</a:t>
            </a:r>
          </a:p>
        </p:txBody>
      </p:sp>
      <p:sp useBgFill="1">
        <p:nvSpPr>
          <p:cNvPr id="45083" name="Text Box 27"/>
          <p:cNvSpPr txBox="1">
            <a:spLocks noChangeArrowheads="1"/>
          </p:cNvSpPr>
          <p:nvPr/>
        </p:nvSpPr>
        <p:spPr bwMode="auto">
          <a:xfrm>
            <a:off x="4189413" y="3822701"/>
            <a:ext cx="1020763" cy="2714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sym typeface="Symbol" panose="05050102010706020507" pitchFamily="18" charset="2"/>
              </a:rPr>
              <a:t></a:t>
            </a:r>
            <a:r>
              <a:rPr lang="it-IT" altLang="it-IT" sz="1400" b="1"/>
              <a:t>24/30 mesi</a:t>
            </a:r>
          </a:p>
        </p:txBody>
      </p:sp>
      <p:sp>
        <p:nvSpPr>
          <p:cNvPr id="45084" name="Line 28"/>
          <p:cNvSpPr>
            <a:spLocks noChangeShapeType="1"/>
          </p:cNvSpPr>
          <p:nvPr/>
        </p:nvSpPr>
        <p:spPr bwMode="auto">
          <a:xfrm>
            <a:off x="1185862" y="5557838"/>
            <a:ext cx="3949700" cy="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5085" name="Text Box 29"/>
          <p:cNvSpPr txBox="1">
            <a:spLocks noChangeArrowheads="1"/>
          </p:cNvSpPr>
          <p:nvPr/>
        </p:nvSpPr>
        <p:spPr bwMode="auto">
          <a:xfrm>
            <a:off x="841376" y="5749926"/>
            <a:ext cx="4294187" cy="733425"/>
          </a:xfrm>
          <a:prstGeom prst="rect">
            <a:avLst/>
          </a:prstGeom>
          <a:solidFill>
            <a:srgbClr val="FFFFFF"/>
          </a:solidFill>
          <a:ln w="12700">
            <a:solidFill>
              <a:srgbClr val="000000"/>
            </a:solidFill>
            <a:miter lim="800000"/>
            <a:headEnd/>
            <a:tailEnd/>
          </a:ln>
        </p:spPr>
        <p:txBody>
          <a:bodyPr lIns="90000" tIns="90000" rIns="90000" bIns="90000"/>
          <a:lstStyle/>
          <a:p>
            <a:pPr algn="just" eaLnBrk="0" hangingPunct="0"/>
            <a:r>
              <a:rPr lang="it-IT" altLang="it-IT" sz="1600" b="1"/>
              <a:t>Concessione di un brevetto WO - EP:</a:t>
            </a:r>
          </a:p>
          <a:p>
            <a:pPr algn="just" eaLnBrk="0" hangingPunct="0"/>
            <a:r>
              <a:rPr lang="it-IT" altLang="it-IT" sz="1600" b="1"/>
              <a:t>4 / 5 anni dal deposito in Italia</a:t>
            </a:r>
          </a:p>
        </p:txBody>
      </p:sp>
      <p:sp>
        <p:nvSpPr>
          <p:cNvPr id="45086" name="Line 30"/>
          <p:cNvSpPr>
            <a:spLocks noChangeShapeType="1"/>
          </p:cNvSpPr>
          <p:nvPr/>
        </p:nvSpPr>
        <p:spPr bwMode="auto">
          <a:xfrm>
            <a:off x="1012826" y="5148263"/>
            <a:ext cx="2922587"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5087" name="Text Box 31"/>
          <p:cNvSpPr txBox="1">
            <a:spLocks noChangeArrowheads="1"/>
          </p:cNvSpPr>
          <p:nvPr/>
        </p:nvSpPr>
        <p:spPr bwMode="auto">
          <a:xfrm>
            <a:off x="6165851" y="3822701"/>
            <a:ext cx="2232025" cy="379413"/>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sym typeface="Symbol" panose="05050102010706020507" pitchFamily="18" charset="2"/>
              </a:rPr>
              <a:t></a:t>
            </a:r>
            <a:r>
              <a:rPr lang="it-IT" altLang="it-IT" sz="1400" b="1"/>
              <a:t> 4 anni dalla concessione  EP</a:t>
            </a:r>
          </a:p>
        </p:txBody>
      </p:sp>
      <p:sp>
        <p:nvSpPr>
          <p:cNvPr id="45088" name="Text Box 32"/>
          <p:cNvSpPr txBox="1">
            <a:spLocks noChangeArrowheads="1"/>
          </p:cNvSpPr>
          <p:nvPr/>
        </p:nvSpPr>
        <p:spPr bwMode="auto">
          <a:xfrm>
            <a:off x="5408612" y="5749926"/>
            <a:ext cx="4021138" cy="733425"/>
          </a:xfrm>
          <a:prstGeom prst="rect">
            <a:avLst/>
          </a:prstGeom>
          <a:solidFill>
            <a:srgbClr val="FFFFFF"/>
          </a:solidFill>
          <a:ln w="12700">
            <a:solidFill>
              <a:srgbClr val="000000"/>
            </a:solidFill>
            <a:miter lim="800000"/>
            <a:headEnd/>
            <a:tailEnd/>
          </a:ln>
        </p:spPr>
        <p:txBody>
          <a:bodyPr lIns="90000" tIns="90000" rIns="90000" bIns="90000"/>
          <a:lstStyle/>
          <a:p>
            <a:pPr algn="just" eaLnBrk="0" hangingPunct="0"/>
            <a:r>
              <a:rPr lang="it-IT" altLang="it-IT" sz="1600" b="1"/>
              <a:t>Sentenza definitiva per un brevetto EP: </a:t>
            </a:r>
          </a:p>
          <a:p>
            <a:pPr algn="just" eaLnBrk="0" hangingPunct="0"/>
            <a:r>
              <a:rPr lang="it-IT" altLang="it-IT" sz="1600" b="1"/>
              <a:t>8/9 anni dal deposito in Italia</a:t>
            </a:r>
          </a:p>
        </p:txBody>
      </p:sp>
      <p:sp>
        <p:nvSpPr>
          <p:cNvPr id="45089" name="Line 33"/>
          <p:cNvSpPr>
            <a:spLocks noChangeShapeType="1"/>
          </p:cNvSpPr>
          <p:nvPr/>
        </p:nvSpPr>
        <p:spPr bwMode="auto">
          <a:xfrm>
            <a:off x="3933825" y="982664"/>
            <a:ext cx="0" cy="1893887"/>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it-IT"/>
          </a:p>
        </p:txBody>
      </p:sp>
      <p:sp>
        <p:nvSpPr>
          <p:cNvPr id="45090" name="Text Box 34"/>
          <p:cNvSpPr txBox="1">
            <a:spLocks noChangeArrowheads="1"/>
          </p:cNvSpPr>
          <p:nvPr/>
        </p:nvSpPr>
        <p:spPr bwMode="auto">
          <a:xfrm>
            <a:off x="2559050" y="603251"/>
            <a:ext cx="3435350" cy="379413"/>
          </a:xfrm>
          <a:prstGeom prst="rect">
            <a:avLst/>
          </a:prstGeom>
          <a:solidFill>
            <a:srgbClr val="FFFF99"/>
          </a:solidFill>
          <a:ln w="9525">
            <a:solidFill>
              <a:srgbClr val="000000"/>
            </a:solidFill>
            <a:miter lim="800000"/>
            <a:headEnd/>
            <a:tailEnd/>
          </a:ln>
        </p:spPr>
        <p:txBody>
          <a:bodyPr/>
          <a:lstStyle/>
          <a:p>
            <a:pPr algn="ctr" eaLnBrk="0" hangingPunct="0"/>
            <a:r>
              <a:rPr lang="it-IT" altLang="it-IT" sz="1600" b="1"/>
              <a:t>Ingresso nella fase regionale: EP</a:t>
            </a:r>
          </a:p>
        </p:txBody>
      </p:sp>
      <p:sp useBgFill="1">
        <p:nvSpPr>
          <p:cNvPr id="45091" name="Text Box 35"/>
          <p:cNvSpPr txBox="1">
            <a:spLocks noChangeArrowheads="1"/>
          </p:cNvSpPr>
          <p:nvPr/>
        </p:nvSpPr>
        <p:spPr bwMode="auto">
          <a:xfrm>
            <a:off x="3760787" y="3067051"/>
            <a:ext cx="528638" cy="4746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eaLnBrk="0" hangingPunct="0"/>
            <a:r>
              <a:rPr lang="it-IT" altLang="it-IT" sz="1400" b="1"/>
              <a:t>31 mesi</a:t>
            </a:r>
          </a:p>
        </p:txBody>
      </p:sp>
      <p:sp>
        <p:nvSpPr>
          <p:cNvPr id="45092" name="Line 36"/>
          <p:cNvSpPr>
            <a:spLocks noChangeShapeType="1"/>
          </p:cNvSpPr>
          <p:nvPr/>
        </p:nvSpPr>
        <p:spPr bwMode="auto">
          <a:xfrm>
            <a:off x="3930651" y="3735388"/>
            <a:ext cx="3175" cy="1706562"/>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it-IT"/>
          </a:p>
        </p:txBody>
      </p:sp>
      <p:sp>
        <p:nvSpPr>
          <p:cNvPr id="45093" name="Freeform 37"/>
          <p:cNvSpPr>
            <a:spLocks/>
          </p:cNvSpPr>
          <p:nvPr/>
        </p:nvSpPr>
        <p:spPr bwMode="auto">
          <a:xfrm>
            <a:off x="4405312" y="2687638"/>
            <a:ext cx="401638" cy="1135062"/>
          </a:xfrm>
          <a:custGeom>
            <a:avLst/>
            <a:gdLst>
              <a:gd name="T0" fmla="*/ 95 w 663"/>
              <a:gd name="T1" fmla="*/ 0 h 1704"/>
              <a:gd name="T2" fmla="*/ 95 w 663"/>
              <a:gd name="T3" fmla="*/ 852 h 1704"/>
              <a:gd name="T4" fmla="*/ 663 w 663"/>
              <a:gd name="T5" fmla="*/ 1704 h 1704"/>
            </a:gdLst>
            <a:ahLst/>
            <a:cxnLst>
              <a:cxn ang="0">
                <a:pos x="T0" y="T1"/>
              </a:cxn>
              <a:cxn ang="0">
                <a:pos x="T2" y="T3"/>
              </a:cxn>
              <a:cxn ang="0">
                <a:pos x="T4" y="T5"/>
              </a:cxn>
            </a:cxnLst>
            <a:rect l="0" t="0" r="r" b="b"/>
            <a:pathLst>
              <a:path w="663" h="1704">
                <a:moveTo>
                  <a:pt x="95" y="0"/>
                </a:moveTo>
                <a:cubicBezTo>
                  <a:pt x="47" y="284"/>
                  <a:pt x="0" y="568"/>
                  <a:pt x="95" y="852"/>
                </a:cubicBezTo>
                <a:cubicBezTo>
                  <a:pt x="190" y="1136"/>
                  <a:pt x="426" y="1420"/>
                  <a:pt x="663" y="1704"/>
                </a:cubicBez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5094" name="Line 38"/>
          <p:cNvSpPr>
            <a:spLocks noChangeShapeType="1"/>
          </p:cNvSpPr>
          <p:nvPr/>
        </p:nvSpPr>
        <p:spPr bwMode="auto">
          <a:xfrm>
            <a:off x="5307012" y="2687638"/>
            <a:ext cx="3606800" cy="0"/>
          </a:xfrm>
          <a:prstGeom prst="line">
            <a:avLst/>
          </a:prstGeom>
          <a:noFill/>
          <a:ln w="9525">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45095" name="Freeform 39"/>
          <p:cNvSpPr>
            <a:spLocks/>
          </p:cNvSpPr>
          <p:nvPr/>
        </p:nvSpPr>
        <p:spPr bwMode="auto">
          <a:xfrm>
            <a:off x="6967537" y="2687638"/>
            <a:ext cx="401638" cy="1135062"/>
          </a:xfrm>
          <a:custGeom>
            <a:avLst/>
            <a:gdLst>
              <a:gd name="T0" fmla="*/ 95 w 663"/>
              <a:gd name="T1" fmla="*/ 0 h 1704"/>
              <a:gd name="T2" fmla="*/ 95 w 663"/>
              <a:gd name="T3" fmla="*/ 852 h 1704"/>
              <a:gd name="T4" fmla="*/ 663 w 663"/>
              <a:gd name="T5" fmla="*/ 1704 h 1704"/>
            </a:gdLst>
            <a:ahLst/>
            <a:cxnLst>
              <a:cxn ang="0">
                <a:pos x="T0" y="T1"/>
              </a:cxn>
              <a:cxn ang="0">
                <a:pos x="T2" y="T3"/>
              </a:cxn>
              <a:cxn ang="0">
                <a:pos x="T4" y="T5"/>
              </a:cxn>
            </a:cxnLst>
            <a:rect l="0" t="0" r="r" b="b"/>
            <a:pathLst>
              <a:path w="663" h="1704">
                <a:moveTo>
                  <a:pt x="95" y="0"/>
                </a:moveTo>
                <a:cubicBezTo>
                  <a:pt x="47" y="284"/>
                  <a:pt x="0" y="568"/>
                  <a:pt x="95" y="852"/>
                </a:cubicBezTo>
                <a:cubicBezTo>
                  <a:pt x="190" y="1136"/>
                  <a:pt x="426" y="1420"/>
                  <a:pt x="663" y="1704"/>
                </a:cubicBez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5096" name="Text Box 40"/>
          <p:cNvSpPr txBox="1">
            <a:spLocks noChangeArrowheads="1"/>
          </p:cNvSpPr>
          <p:nvPr/>
        </p:nvSpPr>
        <p:spPr bwMode="auto">
          <a:xfrm>
            <a:off x="5434012" y="4581525"/>
            <a:ext cx="3436938" cy="56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tIns="0" rIns="18000" bIns="0"/>
          <a:lstStyle/>
          <a:p>
            <a:pPr algn="r" eaLnBrk="0" hangingPunct="0"/>
            <a:r>
              <a:rPr lang="it-IT" altLang="it-IT" sz="1400" b="1"/>
              <a:t>Sentenza definitiva per un brevetto EP:</a:t>
            </a:r>
          </a:p>
          <a:p>
            <a:pPr algn="r" eaLnBrk="0" hangingPunct="0"/>
            <a:r>
              <a:rPr lang="it-IT" altLang="it-IT" sz="1400" b="1">
                <a:sym typeface="Symbol" panose="05050102010706020507" pitchFamily="18" charset="2"/>
              </a:rPr>
              <a:t></a:t>
            </a:r>
            <a:r>
              <a:rPr lang="it-IT" altLang="it-IT" sz="1400" b="1"/>
              <a:t> 6/7 anni dal deposito della fase regionale  EP</a:t>
            </a:r>
          </a:p>
        </p:txBody>
      </p:sp>
      <p:sp>
        <p:nvSpPr>
          <p:cNvPr id="45097" name="Line 41"/>
          <p:cNvSpPr>
            <a:spLocks noChangeShapeType="1"/>
          </p:cNvSpPr>
          <p:nvPr/>
        </p:nvSpPr>
        <p:spPr bwMode="auto">
          <a:xfrm>
            <a:off x="3935412" y="5148263"/>
            <a:ext cx="4978400"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5098" name="Line 42"/>
          <p:cNvSpPr>
            <a:spLocks noChangeShapeType="1"/>
          </p:cNvSpPr>
          <p:nvPr/>
        </p:nvSpPr>
        <p:spPr bwMode="auto">
          <a:xfrm>
            <a:off x="5478462" y="5557838"/>
            <a:ext cx="3265488"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5100" name="Rectangle 44"/>
          <p:cNvSpPr>
            <a:spLocks noGrp="1" noChangeArrowheads="1"/>
          </p:cNvSpPr>
          <p:nvPr>
            <p:ph type="title" idx="4294967295"/>
          </p:nvPr>
        </p:nvSpPr>
        <p:spPr>
          <a:xfrm>
            <a:off x="1065212" y="152400"/>
            <a:ext cx="7772400" cy="381000"/>
          </a:xfrm>
          <a:prstGeom prst="rect">
            <a:avLst/>
          </a:prstGeom>
        </p:spPr>
        <p:txBody>
          <a:bodyPr/>
          <a:lstStyle/>
          <a:p>
            <a:r>
              <a:rPr lang="it-IT" altLang="it-IT" sz="2400"/>
              <a:t>Procedura PCT o WO</a:t>
            </a:r>
          </a:p>
        </p:txBody>
      </p:sp>
    </p:spTree>
    <p:extLst>
      <p:ext uri="{BB962C8B-B14F-4D97-AF65-F5344CB8AC3E}">
        <p14:creationId xmlns:p14="http://schemas.microsoft.com/office/powerpoint/2010/main" val="3314256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549276" y="1133476"/>
            <a:ext cx="8707437" cy="5389563"/>
          </a:xfrm>
          <a:noFill/>
          <a:ln/>
        </p:spPr>
        <p:txBody>
          <a:bodyPr/>
          <a:lstStyle/>
          <a:p>
            <a:pPr>
              <a:lnSpc>
                <a:spcPct val="90000"/>
              </a:lnSpc>
              <a:buFontTx/>
              <a:buNone/>
            </a:pPr>
            <a:r>
              <a:rPr lang="it-IT" altLang="it-IT" sz="2200" b="1"/>
              <a:t>Data di primo deposito o data di priorità</a:t>
            </a:r>
          </a:p>
          <a:p>
            <a:pPr>
              <a:lnSpc>
                <a:spcPct val="90000"/>
              </a:lnSpc>
              <a:buFontTx/>
              <a:buNone/>
            </a:pPr>
            <a:r>
              <a:rPr lang="it-IT" altLang="it-IT" sz="2200" b="1"/>
              <a:t>Data di deposito all’estero</a:t>
            </a:r>
            <a:r>
              <a:rPr lang="it-IT" altLang="it-IT" sz="2200"/>
              <a:t> – Entro 12 mesi dal primo deposito</a:t>
            </a:r>
          </a:p>
          <a:p>
            <a:pPr>
              <a:lnSpc>
                <a:spcPct val="90000"/>
              </a:lnSpc>
              <a:buFontTx/>
              <a:buNone/>
            </a:pPr>
            <a:r>
              <a:rPr lang="it-IT" altLang="it-IT" sz="2200" b="1"/>
              <a:t>Data di pubblicazione</a:t>
            </a:r>
            <a:r>
              <a:rPr lang="it-IT" altLang="it-IT" sz="2200"/>
              <a:t> – a 18 mesi circa dal primo deposito</a:t>
            </a:r>
          </a:p>
          <a:p>
            <a:pPr lvl="1">
              <a:lnSpc>
                <a:spcPct val="90000"/>
              </a:lnSpc>
            </a:pPr>
            <a:r>
              <a:rPr lang="it-IT" altLang="it-IT"/>
              <a:t>I diritti esclusivi decorrono provvisoriamente dal momento in cui </a:t>
            </a:r>
          </a:p>
          <a:p>
            <a:pPr lvl="2">
              <a:lnSpc>
                <a:spcPct val="90000"/>
              </a:lnSpc>
            </a:pPr>
            <a:r>
              <a:rPr lang="it-IT" altLang="it-IT" sz="1800"/>
              <a:t>La domanda di brevetto è resa accessibile al pubblico</a:t>
            </a:r>
          </a:p>
          <a:p>
            <a:pPr lvl="2">
              <a:lnSpc>
                <a:spcPct val="90000"/>
              </a:lnSpc>
            </a:pPr>
            <a:r>
              <a:rPr lang="it-IT" altLang="it-IT" sz="1800"/>
              <a:t>La domanda di brevetto viene notificata ad un terzo, completa di descrizione e disegni</a:t>
            </a:r>
          </a:p>
          <a:p>
            <a:pPr lvl="1">
              <a:lnSpc>
                <a:spcPct val="90000"/>
              </a:lnSpc>
            </a:pPr>
            <a:r>
              <a:rPr lang="it-IT" altLang="it-IT"/>
              <a:t>Tra il deposito e la pubblicazione della stessa, l’uso della invenzione brevettata non costituisce illecito</a:t>
            </a:r>
          </a:p>
          <a:p>
            <a:pPr lvl="1">
              <a:lnSpc>
                <a:spcPct val="90000"/>
              </a:lnSpc>
            </a:pPr>
            <a:r>
              <a:rPr lang="it-IT" altLang="it-IT" b="1"/>
              <a:t>Dopo la pubblicazione (o notifica),</a:t>
            </a:r>
            <a:r>
              <a:rPr lang="it-IT" altLang="it-IT"/>
              <a:t> </a:t>
            </a:r>
            <a:r>
              <a:rPr lang="it-IT" altLang="it-IT" b="1"/>
              <a:t>l’uso della invenzione brevettata costituisce illecito – conteggio dei danni</a:t>
            </a:r>
          </a:p>
          <a:p>
            <a:pPr>
              <a:lnSpc>
                <a:spcPct val="90000"/>
              </a:lnSpc>
              <a:buFontTx/>
              <a:buNone/>
            </a:pPr>
            <a:r>
              <a:rPr lang="it-IT" altLang="it-IT" sz="2200" b="1"/>
              <a:t>Data di concessione</a:t>
            </a:r>
          </a:p>
          <a:p>
            <a:pPr lvl="1">
              <a:lnSpc>
                <a:spcPct val="90000"/>
              </a:lnSpc>
            </a:pPr>
            <a:r>
              <a:rPr lang="it-IT" altLang="it-IT" sz="1900"/>
              <a:t>Data in cui diviene definitivo il diritto di esclusiva </a:t>
            </a:r>
          </a:p>
          <a:p>
            <a:pPr>
              <a:lnSpc>
                <a:spcPct val="90000"/>
              </a:lnSpc>
              <a:buFontTx/>
              <a:buNone/>
            </a:pPr>
            <a:r>
              <a:rPr lang="it-IT" altLang="it-IT" sz="2200" b="1"/>
              <a:t>Data di scadenza</a:t>
            </a:r>
          </a:p>
          <a:p>
            <a:pPr lvl="1">
              <a:lnSpc>
                <a:spcPct val="90000"/>
              </a:lnSpc>
            </a:pPr>
            <a:r>
              <a:rPr lang="it-IT" altLang="it-IT" sz="1900"/>
              <a:t>20 anni dalla data di primo deposito nel paese di primo deposito</a:t>
            </a:r>
          </a:p>
          <a:p>
            <a:pPr lvl="1">
              <a:lnSpc>
                <a:spcPct val="90000"/>
              </a:lnSpc>
            </a:pPr>
            <a:r>
              <a:rPr lang="it-IT" altLang="it-IT" sz="1900"/>
              <a:t>20 anni dalla data di deposito all’estero</a:t>
            </a:r>
            <a:endParaRPr lang="en-GB" altLang="it-IT" sz="1900"/>
          </a:p>
        </p:txBody>
      </p:sp>
      <p:sp>
        <p:nvSpPr>
          <p:cNvPr id="47108" name="Rectangle 4"/>
          <p:cNvSpPr>
            <a:spLocks noGrp="1" noChangeArrowheads="1"/>
          </p:cNvSpPr>
          <p:nvPr>
            <p:ph type="title"/>
          </p:nvPr>
        </p:nvSpPr>
        <p:spPr>
          <a:xfrm>
            <a:off x="1751012" y="0"/>
            <a:ext cx="7772400" cy="685800"/>
          </a:xfrm>
        </p:spPr>
        <p:txBody>
          <a:bodyPr/>
          <a:lstStyle/>
          <a:p>
            <a:r>
              <a:rPr lang="it-IT" altLang="it-IT">
                <a:solidFill>
                  <a:schemeClr val="tx1"/>
                </a:solidFill>
                <a:latin typeface="Arial" panose="020B0604020202020204" pitchFamily="34" charset="0"/>
              </a:rPr>
              <a:t>L’importanza delle date</a:t>
            </a:r>
            <a:endParaRPr lang="it-IT" altLang="it-IT"/>
          </a:p>
        </p:txBody>
      </p:sp>
    </p:spTree>
    <p:extLst>
      <p:ext uri="{BB962C8B-B14F-4D97-AF65-F5344CB8AC3E}">
        <p14:creationId xmlns:p14="http://schemas.microsoft.com/office/powerpoint/2010/main" val="33514692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412" y="340836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3"/>
          <p:cNvSpPr>
            <a:spLocks noChangeArrowheads="1"/>
          </p:cNvSpPr>
          <p:nvPr/>
        </p:nvSpPr>
        <p:spPr bwMode="auto">
          <a:xfrm>
            <a:off x="2174875" y="727075"/>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chemeClr val="accent1"/>
              </a:solidFill>
            </a:endParaRPr>
          </a:p>
        </p:txBody>
      </p:sp>
      <p:pic>
        <p:nvPicPr>
          <p:cNvPr id="491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876" y="212725"/>
            <a:ext cx="5553075" cy="62039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7" name="Text Box 5"/>
          <p:cNvSpPr txBox="1">
            <a:spLocks noChangeArrowheads="1"/>
          </p:cNvSpPr>
          <p:nvPr/>
        </p:nvSpPr>
        <p:spPr bwMode="auto">
          <a:xfrm>
            <a:off x="596900" y="4486275"/>
            <a:ext cx="1306512" cy="60939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accent1"/>
                </a:solidFill>
              </a:rPr>
              <a:t>Priorità</a:t>
            </a:r>
          </a:p>
          <a:p>
            <a:pPr eaLnBrk="0" hangingPunct="0">
              <a:lnSpc>
                <a:spcPct val="80000"/>
              </a:lnSpc>
              <a:spcBef>
                <a:spcPct val="50000"/>
              </a:spcBef>
              <a:buSzPct val="100000"/>
            </a:pPr>
            <a:r>
              <a:rPr lang="it-IT" altLang="it-IT" sz="1600" b="1">
                <a:solidFill>
                  <a:schemeClr val="accent1"/>
                </a:solidFill>
              </a:rPr>
              <a:t>04 12 1997</a:t>
            </a:r>
            <a:endParaRPr lang="en-GB" altLang="it-IT" sz="1600" b="1">
              <a:solidFill>
                <a:schemeClr val="accent1"/>
              </a:solidFill>
            </a:endParaRPr>
          </a:p>
        </p:txBody>
      </p:sp>
      <p:sp>
        <p:nvSpPr>
          <p:cNvPr id="49158" name="Oval 6"/>
          <p:cNvSpPr>
            <a:spLocks noChangeArrowheads="1"/>
          </p:cNvSpPr>
          <p:nvPr/>
        </p:nvSpPr>
        <p:spPr bwMode="auto">
          <a:xfrm>
            <a:off x="2627312" y="1708151"/>
            <a:ext cx="655638" cy="479425"/>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chemeClr val="accent1"/>
              </a:solidFill>
            </a:endParaRPr>
          </a:p>
        </p:txBody>
      </p:sp>
      <p:sp>
        <p:nvSpPr>
          <p:cNvPr id="49159" name="Oval 7"/>
          <p:cNvSpPr>
            <a:spLocks noChangeArrowheads="1"/>
          </p:cNvSpPr>
          <p:nvPr/>
        </p:nvSpPr>
        <p:spPr bwMode="auto">
          <a:xfrm>
            <a:off x="2990850" y="4495801"/>
            <a:ext cx="654050" cy="479425"/>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chemeClr val="accent1"/>
              </a:solidFill>
            </a:endParaRPr>
          </a:p>
        </p:txBody>
      </p:sp>
      <p:sp>
        <p:nvSpPr>
          <p:cNvPr id="49160" name="Oval 8"/>
          <p:cNvSpPr>
            <a:spLocks noChangeArrowheads="1"/>
          </p:cNvSpPr>
          <p:nvPr/>
        </p:nvSpPr>
        <p:spPr bwMode="auto">
          <a:xfrm>
            <a:off x="3160713" y="2333626"/>
            <a:ext cx="727075" cy="481013"/>
          </a:xfrm>
          <a:prstGeom prst="ellipse">
            <a:avLst/>
          </a:prstGeom>
          <a:noFill/>
          <a:ln w="38100">
            <a:solidFill>
              <a:srgbClr val="33CCCC"/>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chemeClr val="accent1"/>
              </a:solidFill>
            </a:endParaRPr>
          </a:p>
        </p:txBody>
      </p:sp>
      <p:sp>
        <p:nvSpPr>
          <p:cNvPr id="49161" name="Line 9"/>
          <p:cNvSpPr>
            <a:spLocks noChangeShapeType="1"/>
          </p:cNvSpPr>
          <p:nvPr/>
        </p:nvSpPr>
        <p:spPr bwMode="auto">
          <a:xfrm flipH="1">
            <a:off x="6415087" y="2533650"/>
            <a:ext cx="1474788" cy="0"/>
          </a:xfrm>
          <a:prstGeom prst="line">
            <a:avLst/>
          </a:prstGeom>
          <a:noFill/>
          <a:ln w="25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solidFill>
                <a:schemeClr val="accent1"/>
              </a:solidFill>
            </a:endParaRPr>
          </a:p>
        </p:txBody>
      </p:sp>
      <p:sp>
        <p:nvSpPr>
          <p:cNvPr id="49162" name="Text Box 10"/>
          <p:cNvSpPr txBox="1">
            <a:spLocks noChangeArrowheads="1"/>
          </p:cNvSpPr>
          <p:nvPr/>
        </p:nvSpPr>
        <p:spPr bwMode="auto">
          <a:xfrm>
            <a:off x="7847012" y="2374901"/>
            <a:ext cx="1676400" cy="614363"/>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accent1"/>
                </a:solidFill>
              </a:rPr>
              <a:t>Pubblicazione</a:t>
            </a:r>
          </a:p>
          <a:p>
            <a:pPr eaLnBrk="0" hangingPunct="0">
              <a:lnSpc>
                <a:spcPct val="80000"/>
              </a:lnSpc>
              <a:spcBef>
                <a:spcPct val="50000"/>
              </a:spcBef>
              <a:buSzPct val="100000"/>
            </a:pPr>
            <a:r>
              <a:rPr lang="it-IT" altLang="it-IT" sz="1600" b="1">
                <a:solidFill>
                  <a:schemeClr val="accent1"/>
                </a:solidFill>
              </a:rPr>
              <a:t>17 06 1999</a:t>
            </a:r>
            <a:endParaRPr lang="en-GB" altLang="it-IT" sz="1600" b="1">
              <a:solidFill>
                <a:schemeClr val="accent1"/>
              </a:solidFill>
            </a:endParaRPr>
          </a:p>
        </p:txBody>
      </p:sp>
      <p:sp>
        <p:nvSpPr>
          <p:cNvPr id="49163" name="Oval 11"/>
          <p:cNvSpPr>
            <a:spLocks noChangeArrowheads="1"/>
          </p:cNvSpPr>
          <p:nvPr/>
        </p:nvSpPr>
        <p:spPr bwMode="auto">
          <a:xfrm>
            <a:off x="4964113" y="1893888"/>
            <a:ext cx="1235075" cy="481012"/>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chemeClr val="accent1"/>
              </a:solidFill>
            </a:endParaRPr>
          </a:p>
        </p:txBody>
      </p:sp>
      <p:sp>
        <p:nvSpPr>
          <p:cNvPr id="49164" name="Line 12"/>
          <p:cNvSpPr>
            <a:spLocks noChangeShapeType="1"/>
          </p:cNvSpPr>
          <p:nvPr/>
        </p:nvSpPr>
        <p:spPr bwMode="auto">
          <a:xfrm flipH="1">
            <a:off x="6402388" y="1574800"/>
            <a:ext cx="1452563" cy="0"/>
          </a:xfrm>
          <a:prstGeom prst="line">
            <a:avLst/>
          </a:prstGeom>
          <a:noFill/>
          <a:ln w="2540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solidFill>
                <a:schemeClr val="accent1"/>
              </a:solidFill>
            </a:endParaRPr>
          </a:p>
        </p:txBody>
      </p:sp>
      <p:sp>
        <p:nvSpPr>
          <p:cNvPr id="49165" name="Text Box 13"/>
          <p:cNvSpPr txBox="1">
            <a:spLocks noChangeArrowheads="1"/>
          </p:cNvSpPr>
          <p:nvPr/>
        </p:nvSpPr>
        <p:spPr bwMode="auto">
          <a:xfrm>
            <a:off x="7854951" y="1039814"/>
            <a:ext cx="1450975" cy="775597"/>
          </a:xfrm>
          <a:prstGeom prst="rect">
            <a:avLst/>
          </a:prstGeom>
          <a:noFill/>
          <a:ln w="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200" b="1">
                <a:solidFill>
                  <a:schemeClr val="accent1"/>
                </a:solidFill>
              </a:rPr>
              <a:t>A24C =</a:t>
            </a:r>
          </a:p>
          <a:p>
            <a:pPr eaLnBrk="0" hangingPunct="0">
              <a:lnSpc>
                <a:spcPct val="80000"/>
              </a:lnSpc>
              <a:spcBef>
                <a:spcPct val="50000"/>
              </a:spcBef>
              <a:buSzPct val="100000"/>
            </a:pPr>
            <a:r>
              <a:rPr lang="en-GB" altLang="it-IT" sz="1200" b="1">
                <a:solidFill>
                  <a:schemeClr val="accent1"/>
                </a:solidFill>
              </a:rPr>
              <a:t>MACHINES FOR MAKING CIGARS OR CIGARETTES</a:t>
            </a:r>
          </a:p>
        </p:txBody>
      </p:sp>
      <p:sp>
        <p:nvSpPr>
          <p:cNvPr id="49166" name="Oval 14"/>
          <p:cNvSpPr>
            <a:spLocks noChangeArrowheads="1"/>
          </p:cNvSpPr>
          <p:nvPr/>
        </p:nvSpPr>
        <p:spPr bwMode="auto">
          <a:xfrm>
            <a:off x="5362575" y="1347789"/>
            <a:ext cx="1016000" cy="479425"/>
          </a:xfrm>
          <a:prstGeom prst="ellipse">
            <a:avLst/>
          </a:prstGeom>
          <a:noFill/>
          <a:ln w="31750">
            <a:solidFill>
              <a:srgbClr val="3399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chemeClr val="accent1"/>
              </a:solidFill>
            </a:endParaRPr>
          </a:p>
        </p:txBody>
      </p:sp>
      <p:sp>
        <p:nvSpPr>
          <p:cNvPr id="49167" name="Text Box 15"/>
          <p:cNvSpPr txBox="1">
            <a:spLocks noChangeArrowheads="1"/>
          </p:cNvSpPr>
          <p:nvPr/>
        </p:nvSpPr>
        <p:spPr bwMode="auto">
          <a:xfrm>
            <a:off x="531813" y="1439863"/>
            <a:ext cx="1444625" cy="6143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72000">
            <a:spAutoFit/>
          </a:bodyPr>
          <a:lstStyle/>
          <a:p>
            <a:pPr eaLnBrk="0" hangingPunct="0">
              <a:lnSpc>
                <a:spcPct val="80000"/>
              </a:lnSpc>
              <a:spcBef>
                <a:spcPct val="50000"/>
              </a:spcBef>
              <a:buSzPct val="100000"/>
            </a:pPr>
            <a:r>
              <a:rPr lang="it-IT" altLang="it-IT" sz="1600" b="1">
                <a:solidFill>
                  <a:schemeClr val="accent1"/>
                </a:solidFill>
              </a:rPr>
              <a:t>Concessione</a:t>
            </a:r>
          </a:p>
          <a:p>
            <a:pPr eaLnBrk="0" hangingPunct="0">
              <a:lnSpc>
                <a:spcPct val="80000"/>
              </a:lnSpc>
              <a:spcBef>
                <a:spcPct val="50000"/>
              </a:spcBef>
              <a:buSzPct val="100000"/>
            </a:pPr>
            <a:r>
              <a:rPr lang="it-IT" altLang="it-IT" sz="1600" b="1">
                <a:solidFill>
                  <a:schemeClr val="accent1"/>
                </a:solidFill>
              </a:rPr>
              <a:t>13 03 2002</a:t>
            </a:r>
            <a:endParaRPr lang="en-GB" altLang="it-IT" sz="1600" b="1">
              <a:solidFill>
                <a:schemeClr val="accent1"/>
              </a:solidFill>
            </a:endParaRPr>
          </a:p>
        </p:txBody>
      </p:sp>
      <p:sp>
        <p:nvSpPr>
          <p:cNvPr id="49168" name="Line 16"/>
          <p:cNvSpPr>
            <a:spLocks noChangeShapeType="1"/>
          </p:cNvSpPr>
          <p:nvPr/>
        </p:nvSpPr>
        <p:spPr bwMode="auto">
          <a:xfrm>
            <a:off x="1976438" y="1920875"/>
            <a:ext cx="652463"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solidFill>
                <a:schemeClr val="accent1"/>
              </a:solidFill>
            </a:endParaRPr>
          </a:p>
        </p:txBody>
      </p:sp>
      <p:sp>
        <p:nvSpPr>
          <p:cNvPr id="49169" name="Text Box 17"/>
          <p:cNvSpPr txBox="1">
            <a:spLocks noChangeArrowheads="1"/>
          </p:cNvSpPr>
          <p:nvPr/>
        </p:nvSpPr>
        <p:spPr bwMode="auto">
          <a:xfrm>
            <a:off x="379413" y="2308226"/>
            <a:ext cx="1597025" cy="614363"/>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accent1"/>
                </a:solidFill>
              </a:rPr>
              <a:t>Deposito EP</a:t>
            </a:r>
          </a:p>
          <a:p>
            <a:pPr eaLnBrk="0" hangingPunct="0">
              <a:lnSpc>
                <a:spcPct val="80000"/>
              </a:lnSpc>
              <a:spcBef>
                <a:spcPct val="50000"/>
              </a:spcBef>
              <a:buSzPct val="100000"/>
            </a:pPr>
            <a:r>
              <a:rPr lang="it-IT" altLang="it-IT" sz="1600" b="1">
                <a:solidFill>
                  <a:schemeClr val="accent1"/>
                </a:solidFill>
              </a:rPr>
              <a:t>16 10 1998</a:t>
            </a:r>
            <a:endParaRPr lang="en-GB" altLang="it-IT" sz="1600" b="1">
              <a:solidFill>
                <a:schemeClr val="accent1"/>
              </a:solidFill>
            </a:endParaRPr>
          </a:p>
        </p:txBody>
      </p:sp>
      <p:sp>
        <p:nvSpPr>
          <p:cNvPr id="49170" name="Line 18"/>
          <p:cNvSpPr>
            <a:spLocks noChangeShapeType="1"/>
          </p:cNvSpPr>
          <p:nvPr/>
        </p:nvSpPr>
        <p:spPr bwMode="auto">
          <a:xfrm>
            <a:off x="1976437" y="2547938"/>
            <a:ext cx="1149350" cy="0"/>
          </a:xfrm>
          <a:prstGeom prst="line">
            <a:avLst/>
          </a:prstGeom>
          <a:noFill/>
          <a:ln w="25400">
            <a:solidFill>
              <a:srgbClr val="33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solidFill>
                <a:schemeClr val="accent1"/>
              </a:solidFill>
            </a:endParaRPr>
          </a:p>
        </p:txBody>
      </p:sp>
      <p:sp>
        <p:nvSpPr>
          <p:cNvPr id="49171" name="Line 19"/>
          <p:cNvSpPr>
            <a:spLocks noChangeShapeType="1"/>
          </p:cNvSpPr>
          <p:nvPr/>
        </p:nvSpPr>
        <p:spPr bwMode="auto">
          <a:xfrm>
            <a:off x="1903413" y="4668838"/>
            <a:ext cx="1089025" cy="0"/>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solidFill>
                <a:schemeClr val="accent1"/>
              </a:solidFill>
            </a:endParaRPr>
          </a:p>
        </p:txBody>
      </p:sp>
      <p:sp>
        <p:nvSpPr>
          <p:cNvPr id="49172" name="Text Box 20"/>
          <p:cNvSpPr txBox="1">
            <a:spLocks noChangeArrowheads="1"/>
          </p:cNvSpPr>
          <p:nvPr/>
        </p:nvSpPr>
        <p:spPr bwMode="auto">
          <a:xfrm>
            <a:off x="585787" y="3294063"/>
            <a:ext cx="1377950"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80000"/>
              </a:lnSpc>
              <a:spcBef>
                <a:spcPct val="50000"/>
              </a:spcBef>
              <a:buSzPct val="100000"/>
            </a:pPr>
            <a:r>
              <a:rPr lang="it-IT" altLang="it-IT" sz="1600" b="1">
                <a:solidFill>
                  <a:schemeClr val="accent1"/>
                </a:solidFill>
              </a:rPr>
              <a:t>Titolo</a:t>
            </a:r>
            <a:endParaRPr lang="en-GB" altLang="it-IT" sz="1600" b="1">
              <a:solidFill>
                <a:schemeClr val="accent1"/>
              </a:solidFill>
            </a:endParaRPr>
          </a:p>
        </p:txBody>
      </p:sp>
      <p:sp>
        <p:nvSpPr>
          <p:cNvPr id="49173" name="Line 21"/>
          <p:cNvSpPr>
            <a:spLocks noChangeShapeType="1"/>
          </p:cNvSpPr>
          <p:nvPr/>
        </p:nvSpPr>
        <p:spPr bwMode="auto">
          <a:xfrm>
            <a:off x="1927225" y="3454400"/>
            <a:ext cx="677862" cy="0"/>
          </a:xfrm>
          <a:prstGeom prst="line">
            <a:avLst/>
          </a:prstGeom>
          <a:noFill/>
          <a:ln w="254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solidFill>
                <a:schemeClr val="accent1"/>
              </a:solidFill>
            </a:endParaRPr>
          </a:p>
        </p:txBody>
      </p:sp>
      <p:sp>
        <p:nvSpPr>
          <p:cNvPr id="49174" name="Rectangle 22"/>
          <p:cNvSpPr>
            <a:spLocks noChangeArrowheads="1"/>
          </p:cNvSpPr>
          <p:nvPr/>
        </p:nvSpPr>
        <p:spPr bwMode="auto">
          <a:xfrm>
            <a:off x="2605087" y="3241676"/>
            <a:ext cx="4776788" cy="373063"/>
          </a:xfrm>
          <a:prstGeom prst="rect">
            <a:avLst/>
          </a:prstGeom>
          <a:noFill/>
          <a:ln w="2540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chemeClr val="accent1"/>
              </a:solidFill>
            </a:endParaRPr>
          </a:p>
        </p:txBody>
      </p:sp>
      <p:sp>
        <p:nvSpPr>
          <p:cNvPr id="49175" name="Oval 23"/>
          <p:cNvSpPr>
            <a:spLocks noChangeArrowheads="1"/>
          </p:cNvSpPr>
          <p:nvPr/>
        </p:nvSpPr>
        <p:spPr bwMode="auto">
          <a:xfrm>
            <a:off x="7102475" y="760414"/>
            <a:ext cx="292100" cy="293687"/>
          </a:xfrm>
          <a:prstGeom prst="ellipse">
            <a:avLst/>
          </a:prstGeom>
          <a:noFill/>
          <a:ln w="25400">
            <a:solidFill>
              <a:schemeClr val="accent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chemeClr val="accent1"/>
              </a:solidFill>
            </a:endParaRPr>
          </a:p>
        </p:txBody>
      </p:sp>
      <p:sp>
        <p:nvSpPr>
          <p:cNvPr id="49176" name="Freeform 24"/>
          <p:cNvSpPr>
            <a:spLocks/>
          </p:cNvSpPr>
          <p:nvPr/>
        </p:nvSpPr>
        <p:spPr bwMode="auto">
          <a:xfrm>
            <a:off x="3282950" y="906464"/>
            <a:ext cx="3941762" cy="987425"/>
          </a:xfrm>
          <a:custGeom>
            <a:avLst/>
            <a:gdLst>
              <a:gd name="T0" fmla="*/ 0 w 2608"/>
              <a:gd name="T1" fmla="*/ 592 h 592"/>
              <a:gd name="T2" fmla="*/ 384 w 2608"/>
              <a:gd name="T3" fmla="*/ 144 h 592"/>
              <a:gd name="T4" fmla="*/ 1296 w 2608"/>
              <a:gd name="T5" fmla="*/ 16 h 592"/>
              <a:gd name="T6" fmla="*/ 2048 w 2608"/>
              <a:gd name="T7" fmla="*/ 240 h 592"/>
              <a:gd name="T8" fmla="*/ 2376 w 2608"/>
              <a:gd name="T9" fmla="*/ 264 h 592"/>
              <a:gd name="T10" fmla="*/ 2608 w 2608"/>
              <a:gd name="T11" fmla="*/ 96 h 592"/>
            </a:gdLst>
            <a:ahLst/>
            <a:cxnLst>
              <a:cxn ang="0">
                <a:pos x="T0" y="T1"/>
              </a:cxn>
              <a:cxn ang="0">
                <a:pos x="T2" y="T3"/>
              </a:cxn>
              <a:cxn ang="0">
                <a:pos x="T4" y="T5"/>
              </a:cxn>
              <a:cxn ang="0">
                <a:pos x="T6" y="T7"/>
              </a:cxn>
              <a:cxn ang="0">
                <a:pos x="T8" y="T9"/>
              </a:cxn>
              <a:cxn ang="0">
                <a:pos x="T10" y="T11"/>
              </a:cxn>
            </a:cxnLst>
            <a:rect l="0" t="0" r="r" b="b"/>
            <a:pathLst>
              <a:path w="2608" h="592">
                <a:moveTo>
                  <a:pt x="0" y="592"/>
                </a:moveTo>
                <a:cubicBezTo>
                  <a:pt x="64" y="517"/>
                  <a:pt x="168" y="240"/>
                  <a:pt x="384" y="144"/>
                </a:cubicBezTo>
                <a:cubicBezTo>
                  <a:pt x="600" y="48"/>
                  <a:pt x="1019" y="0"/>
                  <a:pt x="1296" y="16"/>
                </a:cubicBezTo>
                <a:lnTo>
                  <a:pt x="2048" y="240"/>
                </a:lnTo>
                <a:lnTo>
                  <a:pt x="2376" y="264"/>
                </a:lnTo>
                <a:cubicBezTo>
                  <a:pt x="2469" y="240"/>
                  <a:pt x="2560" y="131"/>
                  <a:pt x="2608" y="96"/>
                </a:cubicBezTo>
              </a:path>
            </a:pathLst>
          </a:custGeom>
          <a:noFill/>
          <a:ln w="19050" cap="flat" cmpd="sng">
            <a:solidFill>
              <a:schemeClr val="accent2"/>
            </a:solidFill>
            <a:prstDash val="solid"/>
            <a:round/>
            <a:headEn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solidFill>
                <a:schemeClr val="accent1"/>
              </a:solidFill>
            </a:endParaRPr>
          </a:p>
        </p:txBody>
      </p:sp>
      <p:sp>
        <p:nvSpPr>
          <p:cNvPr id="49177" name="Text Box 25"/>
          <p:cNvSpPr txBox="1">
            <a:spLocks noChangeArrowheads="1"/>
          </p:cNvSpPr>
          <p:nvPr/>
        </p:nvSpPr>
        <p:spPr bwMode="auto">
          <a:xfrm>
            <a:off x="7878762" y="3175001"/>
            <a:ext cx="1377950" cy="250530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72000">
            <a:spAutoFit/>
          </a:bodyPr>
          <a:lstStyle/>
          <a:p>
            <a:pPr eaLnBrk="0" hangingPunct="0">
              <a:lnSpc>
                <a:spcPct val="80000"/>
              </a:lnSpc>
              <a:spcBef>
                <a:spcPct val="50000"/>
              </a:spcBef>
              <a:buSzPct val="100000"/>
            </a:pPr>
            <a:r>
              <a:rPr lang="it-IT" altLang="it-IT" sz="1600" b="1">
                <a:solidFill>
                  <a:schemeClr val="accent1"/>
                </a:solidFill>
              </a:rPr>
              <a:t>B1 = Brevetto Concesso </a:t>
            </a:r>
          </a:p>
          <a:p>
            <a:pPr eaLnBrk="0" hangingPunct="0">
              <a:lnSpc>
                <a:spcPct val="80000"/>
              </a:lnSpc>
              <a:spcBef>
                <a:spcPct val="50000"/>
              </a:spcBef>
              <a:buSzPct val="100000"/>
            </a:pPr>
            <a:r>
              <a:rPr lang="it-IT" altLang="it-IT" sz="1600" b="1">
                <a:solidFill>
                  <a:schemeClr val="accent1"/>
                </a:solidFill>
              </a:rPr>
              <a:t>A1 = Domanda di Brevetto con S.R.</a:t>
            </a:r>
          </a:p>
          <a:p>
            <a:pPr eaLnBrk="0" hangingPunct="0">
              <a:lnSpc>
                <a:spcPct val="80000"/>
              </a:lnSpc>
              <a:spcBef>
                <a:spcPct val="50000"/>
              </a:spcBef>
              <a:buSzPct val="100000"/>
            </a:pPr>
            <a:r>
              <a:rPr lang="it-IT" altLang="it-IT" sz="1600" b="1">
                <a:solidFill>
                  <a:schemeClr val="accent1"/>
                </a:solidFill>
              </a:rPr>
              <a:t>A2 = Domanda di Brevetto senza S.R. </a:t>
            </a:r>
            <a:endParaRPr lang="en-GB" altLang="it-IT" sz="1600" b="1">
              <a:solidFill>
                <a:schemeClr val="accent1"/>
              </a:solidFill>
            </a:endParaRPr>
          </a:p>
        </p:txBody>
      </p:sp>
      <p:sp>
        <p:nvSpPr>
          <p:cNvPr id="49178" name="Oval 26"/>
          <p:cNvSpPr>
            <a:spLocks noChangeArrowheads="1"/>
          </p:cNvSpPr>
          <p:nvPr/>
        </p:nvSpPr>
        <p:spPr bwMode="auto">
          <a:xfrm>
            <a:off x="5749925" y="2374901"/>
            <a:ext cx="654050" cy="479425"/>
          </a:xfrm>
          <a:prstGeom prst="ellipse">
            <a:avLst/>
          </a:prstGeom>
          <a:noFill/>
          <a:ln w="38100">
            <a:solidFill>
              <a:srgbClr val="FFCC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chemeClr val="accent1"/>
              </a:solidFill>
            </a:endParaRPr>
          </a:p>
        </p:txBody>
      </p:sp>
      <p:sp>
        <p:nvSpPr>
          <p:cNvPr id="49179" name="Line 27"/>
          <p:cNvSpPr>
            <a:spLocks noChangeShapeType="1"/>
          </p:cNvSpPr>
          <p:nvPr/>
        </p:nvSpPr>
        <p:spPr bwMode="auto">
          <a:xfrm>
            <a:off x="6269037" y="2133600"/>
            <a:ext cx="3073400" cy="0"/>
          </a:xfrm>
          <a:prstGeom prst="line">
            <a:avLst/>
          </a:prstGeom>
          <a:noFill/>
          <a:ln w="317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solidFill>
                <a:schemeClr val="accent1"/>
              </a:solidFill>
            </a:endParaRPr>
          </a:p>
        </p:txBody>
      </p:sp>
    </p:spTree>
    <p:extLst>
      <p:ext uri="{BB962C8B-B14F-4D97-AF65-F5344CB8AC3E}">
        <p14:creationId xmlns:p14="http://schemas.microsoft.com/office/powerpoint/2010/main" val="973408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039937" y="-523875"/>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481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4401" y="134939"/>
            <a:ext cx="5210175" cy="6484937"/>
          </a:xfrm>
          <a:prstGeom prst="rect">
            <a:avLst/>
          </a:prstGeom>
          <a:noFill/>
          <a:extLst>
            <a:ext uri="{909E8E84-426E-40DD-AFC4-6F175D3DCCD1}">
              <a14:hiddenFill xmlns:a14="http://schemas.microsoft.com/office/drawing/2010/main">
                <a:solidFill>
                  <a:srgbClr val="FFFFFF"/>
                </a:solidFill>
              </a14:hiddenFill>
            </a:ext>
          </a:extLst>
        </p:spPr>
      </p:pic>
      <p:sp>
        <p:nvSpPr>
          <p:cNvPr id="48132" name="Text Box 4"/>
          <p:cNvSpPr txBox="1">
            <a:spLocks noChangeArrowheads="1"/>
          </p:cNvSpPr>
          <p:nvPr/>
        </p:nvSpPr>
        <p:spPr bwMode="auto">
          <a:xfrm>
            <a:off x="285749" y="3640138"/>
            <a:ext cx="1379538"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80000"/>
              </a:lnSpc>
              <a:spcBef>
                <a:spcPct val="50000"/>
              </a:spcBef>
              <a:buSzPct val="100000"/>
            </a:pPr>
            <a:r>
              <a:rPr lang="it-IT" altLang="it-IT" sz="1600" b="1">
                <a:solidFill>
                  <a:srgbClr val="339933"/>
                </a:solidFill>
              </a:rPr>
              <a:t>Titolo</a:t>
            </a:r>
            <a:endParaRPr lang="en-GB" altLang="it-IT" sz="1600" b="1">
              <a:solidFill>
                <a:srgbClr val="339933"/>
              </a:solidFill>
            </a:endParaRPr>
          </a:p>
        </p:txBody>
      </p:sp>
      <p:sp>
        <p:nvSpPr>
          <p:cNvPr id="48133" name="Line 5"/>
          <p:cNvSpPr>
            <a:spLocks noChangeShapeType="1"/>
          </p:cNvSpPr>
          <p:nvPr/>
        </p:nvSpPr>
        <p:spPr bwMode="auto">
          <a:xfrm>
            <a:off x="1628776" y="3800475"/>
            <a:ext cx="676275" cy="0"/>
          </a:xfrm>
          <a:prstGeom prst="line">
            <a:avLst/>
          </a:prstGeom>
          <a:noFill/>
          <a:ln w="254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134" name="Rectangle 6"/>
          <p:cNvSpPr>
            <a:spLocks noChangeArrowheads="1"/>
          </p:cNvSpPr>
          <p:nvPr/>
        </p:nvSpPr>
        <p:spPr bwMode="auto">
          <a:xfrm>
            <a:off x="2328863" y="3721100"/>
            <a:ext cx="5053013" cy="374650"/>
          </a:xfrm>
          <a:prstGeom prst="rect">
            <a:avLst/>
          </a:prstGeom>
          <a:noFill/>
          <a:ln w="2540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35" name="Text Box 7"/>
          <p:cNvSpPr txBox="1">
            <a:spLocks noChangeArrowheads="1"/>
          </p:cNvSpPr>
          <p:nvPr/>
        </p:nvSpPr>
        <p:spPr bwMode="auto">
          <a:xfrm>
            <a:off x="295275" y="4535488"/>
            <a:ext cx="1377951"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80000"/>
              </a:lnSpc>
              <a:spcBef>
                <a:spcPct val="50000"/>
              </a:spcBef>
              <a:buSzPct val="100000"/>
            </a:pPr>
            <a:r>
              <a:rPr lang="it-IT" altLang="it-IT" sz="1600" b="1">
                <a:solidFill>
                  <a:srgbClr val="339933"/>
                </a:solidFill>
              </a:rPr>
              <a:t>Abstract</a:t>
            </a:r>
            <a:endParaRPr lang="en-GB" altLang="it-IT" sz="1600" b="1">
              <a:solidFill>
                <a:srgbClr val="339933"/>
              </a:solidFill>
            </a:endParaRPr>
          </a:p>
        </p:txBody>
      </p:sp>
      <p:sp>
        <p:nvSpPr>
          <p:cNvPr id="48136" name="Line 8"/>
          <p:cNvSpPr>
            <a:spLocks noChangeShapeType="1"/>
          </p:cNvSpPr>
          <p:nvPr/>
        </p:nvSpPr>
        <p:spPr bwMode="auto">
          <a:xfrm>
            <a:off x="1636713" y="4695825"/>
            <a:ext cx="677863" cy="0"/>
          </a:xfrm>
          <a:prstGeom prst="line">
            <a:avLst/>
          </a:prstGeom>
          <a:noFill/>
          <a:ln w="254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137" name="Rectangle 9"/>
          <p:cNvSpPr>
            <a:spLocks noChangeArrowheads="1"/>
          </p:cNvSpPr>
          <p:nvPr/>
        </p:nvSpPr>
        <p:spPr bwMode="auto">
          <a:xfrm>
            <a:off x="2336800" y="4343400"/>
            <a:ext cx="5054600" cy="2185988"/>
          </a:xfrm>
          <a:prstGeom prst="rect">
            <a:avLst/>
          </a:prstGeom>
          <a:noFill/>
          <a:ln w="2540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38" name="Text Box 10"/>
          <p:cNvSpPr txBox="1">
            <a:spLocks noChangeArrowheads="1"/>
          </p:cNvSpPr>
          <p:nvPr/>
        </p:nvSpPr>
        <p:spPr bwMode="auto">
          <a:xfrm>
            <a:off x="1025526" y="1812925"/>
            <a:ext cx="1277937" cy="60939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tx2"/>
                </a:solidFill>
              </a:rPr>
              <a:t>Priorità</a:t>
            </a:r>
          </a:p>
          <a:p>
            <a:pPr eaLnBrk="0" hangingPunct="0">
              <a:lnSpc>
                <a:spcPct val="80000"/>
              </a:lnSpc>
              <a:spcBef>
                <a:spcPct val="50000"/>
              </a:spcBef>
              <a:buSzPct val="100000"/>
            </a:pPr>
            <a:r>
              <a:rPr lang="it-IT" altLang="it-IT" sz="1600" b="1">
                <a:solidFill>
                  <a:schemeClr val="tx2"/>
                </a:solidFill>
              </a:rPr>
              <a:t>04 12 1997</a:t>
            </a:r>
            <a:endParaRPr lang="en-GB" altLang="it-IT" sz="1600" b="1">
              <a:solidFill>
                <a:schemeClr val="tx2"/>
              </a:solidFill>
            </a:endParaRPr>
          </a:p>
        </p:txBody>
      </p:sp>
      <p:sp>
        <p:nvSpPr>
          <p:cNvPr id="48139" name="Oval 11"/>
          <p:cNvSpPr>
            <a:spLocks noChangeArrowheads="1"/>
          </p:cNvSpPr>
          <p:nvPr/>
        </p:nvSpPr>
        <p:spPr bwMode="auto">
          <a:xfrm>
            <a:off x="3417887" y="1643063"/>
            <a:ext cx="808038" cy="417512"/>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40" name="Line 12"/>
          <p:cNvSpPr>
            <a:spLocks noChangeShapeType="1"/>
          </p:cNvSpPr>
          <p:nvPr/>
        </p:nvSpPr>
        <p:spPr bwMode="auto">
          <a:xfrm flipV="1">
            <a:off x="2305051" y="1952626"/>
            <a:ext cx="1133475" cy="303213"/>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141" name="Text Box 13"/>
          <p:cNvSpPr txBox="1">
            <a:spLocks noChangeArrowheads="1"/>
          </p:cNvSpPr>
          <p:nvPr/>
        </p:nvSpPr>
        <p:spPr bwMode="auto">
          <a:xfrm>
            <a:off x="7534276" y="2089151"/>
            <a:ext cx="1684337" cy="1249363"/>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tx2"/>
                </a:solidFill>
              </a:rPr>
              <a:t>WO 9929191</a:t>
            </a:r>
          </a:p>
          <a:p>
            <a:pPr eaLnBrk="0" hangingPunct="0">
              <a:lnSpc>
                <a:spcPct val="80000"/>
              </a:lnSpc>
              <a:spcBef>
                <a:spcPct val="50000"/>
              </a:spcBef>
              <a:buSzPct val="100000"/>
            </a:pPr>
            <a:endParaRPr lang="it-IT" altLang="it-IT" sz="1600" b="1">
              <a:solidFill>
                <a:schemeClr val="tx2"/>
              </a:solidFill>
            </a:endParaRPr>
          </a:p>
          <a:p>
            <a:pPr eaLnBrk="0" hangingPunct="0">
              <a:lnSpc>
                <a:spcPct val="80000"/>
              </a:lnSpc>
              <a:spcBef>
                <a:spcPct val="50000"/>
              </a:spcBef>
              <a:buSzPct val="100000"/>
            </a:pPr>
            <a:r>
              <a:rPr lang="it-IT" altLang="it-IT" sz="1600" b="1">
                <a:solidFill>
                  <a:schemeClr val="tx2"/>
                </a:solidFill>
              </a:rPr>
              <a:t>Pubblicazione</a:t>
            </a:r>
          </a:p>
          <a:p>
            <a:pPr eaLnBrk="0" hangingPunct="0">
              <a:lnSpc>
                <a:spcPct val="80000"/>
              </a:lnSpc>
              <a:spcBef>
                <a:spcPct val="50000"/>
              </a:spcBef>
              <a:buSzPct val="100000"/>
            </a:pPr>
            <a:r>
              <a:rPr lang="it-IT" altLang="it-IT" sz="1600" b="1">
                <a:solidFill>
                  <a:schemeClr val="tx2"/>
                </a:solidFill>
              </a:rPr>
              <a:t>17 06 1999</a:t>
            </a:r>
            <a:endParaRPr lang="en-GB" altLang="it-IT" sz="1600" b="1">
              <a:solidFill>
                <a:schemeClr val="tx2"/>
              </a:solidFill>
            </a:endParaRPr>
          </a:p>
        </p:txBody>
      </p:sp>
      <p:sp>
        <p:nvSpPr>
          <p:cNvPr id="48142" name="Line 14"/>
          <p:cNvSpPr>
            <a:spLocks noChangeShapeType="1"/>
          </p:cNvSpPr>
          <p:nvPr/>
        </p:nvSpPr>
        <p:spPr bwMode="auto">
          <a:xfrm flipH="1" flipV="1">
            <a:off x="7259637" y="1019176"/>
            <a:ext cx="630238" cy="1065213"/>
          </a:xfrm>
          <a:prstGeom prst="line">
            <a:avLst/>
          </a:prstGeom>
          <a:noFill/>
          <a:ln w="25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143" name="Oval 15"/>
          <p:cNvSpPr>
            <a:spLocks noChangeArrowheads="1"/>
          </p:cNvSpPr>
          <p:nvPr/>
        </p:nvSpPr>
        <p:spPr bwMode="auto">
          <a:xfrm>
            <a:off x="6043613" y="330201"/>
            <a:ext cx="1304925" cy="936625"/>
          </a:xfrm>
          <a:prstGeom prst="ellipse">
            <a:avLst/>
          </a:prstGeom>
          <a:noFill/>
          <a:ln w="38100">
            <a:solidFill>
              <a:srgbClr val="FFCC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44" name="Oval 16"/>
          <p:cNvSpPr>
            <a:spLocks noChangeArrowheads="1"/>
          </p:cNvSpPr>
          <p:nvPr/>
        </p:nvSpPr>
        <p:spPr bwMode="auto">
          <a:xfrm>
            <a:off x="3705226" y="1254126"/>
            <a:ext cx="727075" cy="373063"/>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45" name="Text Box 17"/>
          <p:cNvSpPr txBox="1">
            <a:spLocks noChangeArrowheads="1"/>
          </p:cNvSpPr>
          <p:nvPr/>
        </p:nvSpPr>
        <p:spPr bwMode="auto">
          <a:xfrm>
            <a:off x="608013" y="1012826"/>
            <a:ext cx="1687513" cy="614363"/>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1600" b="1">
                <a:solidFill>
                  <a:schemeClr val="tx2"/>
                </a:solidFill>
              </a:rPr>
              <a:t>Deposito PCT </a:t>
            </a:r>
          </a:p>
          <a:p>
            <a:pPr eaLnBrk="0" hangingPunct="0">
              <a:lnSpc>
                <a:spcPct val="80000"/>
              </a:lnSpc>
              <a:spcBef>
                <a:spcPct val="50000"/>
              </a:spcBef>
              <a:buSzPct val="100000"/>
            </a:pPr>
            <a:r>
              <a:rPr lang="it-IT" altLang="it-IT" sz="1600" b="1">
                <a:solidFill>
                  <a:schemeClr val="tx2"/>
                </a:solidFill>
              </a:rPr>
              <a:t>16 10 1998</a:t>
            </a:r>
            <a:endParaRPr lang="en-GB" altLang="it-IT" sz="1600" b="1">
              <a:solidFill>
                <a:schemeClr val="tx2"/>
              </a:solidFill>
            </a:endParaRPr>
          </a:p>
        </p:txBody>
      </p:sp>
      <p:sp>
        <p:nvSpPr>
          <p:cNvPr id="48146" name="Line 18"/>
          <p:cNvSpPr>
            <a:spLocks noChangeShapeType="1"/>
          </p:cNvSpPr>
          <p:nvPr/>
        </p:nvSpPr>
        <p:spPr bwMode="auto">
          <a:xfrm>
            <a:off x="2281237" y="1447800"/>
            <a:ext cx="1466850" cy="0"/>
          </a:xfrm>
          <a:prstGeom prst="line">
            <a:avLst/>
          </a:prstGeom>
          <a:noFill/>
          <a:ln w="25400">
            <a:solidFill>
              <a:srgbClr val="33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2758405166"/>
      </p:ext>
    </p:extLst>
  </p:cSld>
  <p:clrMapOvr>
    <a:masterClrMapping/>
  </p:clrMapOvr>
  <p:transition>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6" y="995363"/>
            <a:ext cx="4351337" cy="54467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179" name="Object 3"/>
          <p:cNvGraphicFramePr>
            <a:graphicFrameLocks noChangeAspect="1"/>
          </p:cNvGraphicFramePr>
          <p:nvPr/>
        </p:nvGraphicFramePr>
        <p:xfrm>
          <a:off x="5105400" y="1828800"/>
          <a:ext cx="3867150" cy="1790700"/>
        </p:xfrm>
        <a:graphic>
          <a:graphicData uri="http://schemas.openxmlformats.org/presentationml/2006/ole">
            <mc:AlternateContent xmlns:mc="http://schemas.openxmlformats.org/markup-compatibility/2006">
              <mc:Choice xmlns:v="urn:schemas-microsoft-com:vml" Requires="v">
                <p:oleObj spid="_x0000_s12345" name="Immagine bitmap" r:id="rId4" imgW="3866667" imgH="1790476" progId="Paint.Picture">
                  <p:embed/>
                </p:oleObj>
              </mc:Choice>
              <mc:Fallback>
                <p:oleObj name="Immagine bitmap" r:id="rId4" imgW="3866667" imgH="179047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828800"/>
                        <a:ext cx="38671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0" name="Object 4"/>
          <p:cNvGraphicFramePr>
            <a:graphicFrameLocks noChangeAspect="1"/>
          </p:cNvGraphicFramePr>
          <p:nvPr/>
        </p:nvGraphicFramePr>
        <p:xfrm>
          <a:off x="5122862" y="3667126"/>
          <a:ext cx="4019550" cy="1743075"/>
        </p:xfrm>
        <a:graphic>
          <a:graphicData uri="http://schemas.openxmlformats.org/presentationml/2006/ole">
            <mc:AlternateContent xmlns:mc="http://schemas.openxmlformats.org/markup-compatibility/2006">
              <mc:Choice xmlns:v="urn:schemas-microsoft-com:vml" Requires="v">
                <p:oleObj spid="_x0000_s12346" name="Immagine bitmap" r:id="rId6" imgW="4019048" imgH="1743318" progId="Paint.Picture">
                  <p:embed/>
                </p:oleObj>
              </mc:Choice>
              <mc:Fallback>
                <p:oleObj name="Immagine bitmap" r:id="rId6" imgW="4019048" imgH="1743318"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2862" y="3667126"/>
                        <a:ext cx="401955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1" name="Oval 5"/>
          <p:cNvSpPr>
            <a:spLocks noChangeArrowheads="1"/>
          </p:cNvSpPr>
          <p:nvPr/>
        </p:nvSpPr>
        <p:spPr bwMode="auto">
          <a:xfrm>
            <a:off x="1204912" y="3725863"/>
            <a:ext cx="1498600" cy="627062"/>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0182" name="Oval 6"/>
          <p:cNvSpPr>
            <a:spLocks noChangeArrowheads="1"/>
          </p:cNvSpPr>
          <p:nvPr/>
        </p:nvSpPr>
        <p:spPr bwMode="auto">
          <a:xfrm>
            <a:off x="727075" y="3803651"/>
            <a:ext cx="381000" cy="379413"/>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0183" name="Oval 7"/>
          <p:cNvSpPr>
            <a:spLocks noChangeArrowheads="1"/>
          </p:cNvSpPr>
          <p:nvPr/>
        </p:nvSpPr>
        <p:spPr bwMode="auto">
          <a:xfrm>
            <a:off x="5027613" y="4191001"/>
            <a:ext cx="347663" cy="327025"/>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0184" name="Oval 8"/>
          <p:cNvSpPr>
            <a:spLocks noChangeArrowheads="1"/>
          </p:cNvSpPr>
          <p:nvPr/>
        </p:nvSpPr>
        <p:spPr bwMode="auto">
          <a:xfrm>
            <a:off x="3995737" y="3913189"/>
            <a:ext cx="647700" cy="606425"/>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0185" name="Rectangle 9"/>
          <p:cNvSpPr>
            <a:spLocks noChangeArrowheads="1"/>
          </p:cNvSpPr>
          <p:nvPr/>
        </p:nvSpPr>
        <p:spPr bwMode="auto">
          <a:xfrm>
            <a:off x="1830388" y="228600"/>
            <a:ext cx="7693025" cy="482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it-IT" altLang="it-IT" sz="3200" b="1"/>
              <a:t>Il rapporto di Ricerca – Search Report</a:t>
            </a:r>
            <a:endParaRPr lang="en-GB" altLang="it-IT" sz="3200" b="1"/>
          </a:p>
        </p:txBody>
      </p:sp>
      <p:sp>
        <p:nvSpPr>
          <p:cNvPr id="50186" name="Rectangle 10"/>
          <p:cNvSpPr>
            <a:spLocks noChangeArrowheads="1"/>
          </p:cNvSpPr>
          <p:nvPr/>
        </p:nvSpPr>
        <p:spPr bwMode="auto">
          <a:xfrm>
            <a:off x="2914650" y="102235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0187" name="Oval 11"/>
          <p:cNvSpPr>
            <a:spLocks noChangeArrowheads="1"/>
          </p:cNvSpPr>
          <p:nvPr/>
        </p:nvSpPr>
        <p:spPr bwMode="auto">
          <a:xfrm>
            <a:off x="5027612" y="4572001"/>
            <a:ext cx="381000" cy="327025"/>
          </a:xfrm>
          <a:prstGeom prst="ellipse">
            <a:avLst/>
          </a:prstGeom>
          <a:noFill/>
          <a:ln w="25400">
            <a:solidFill>
              <a:srgbClr val="FF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0188" name="Oval 12"/>
          <p:cNvSpPr>
            <a:spLocks noChangeArrowheads="1"/>
          </p:cNvSpPr>
          <p:nvPr/>
        </p:nvSpPr>
        <p:spPr bwMode="auto">
          <a:xfrm>
            <a:off x="4068763" y="4833938"/>
            <a:ext cx="320675" cy="233362"/>
          </a:xfrm>
          <a:prstGeom prst="ellipse">
            <a:avLst/>
          </a:prstGeom>
          <a:noFill/>
          <a:ln w="25400">
            <a:solidFill>
              <a:srgbClr val="FF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0189" name="Oval 13"/>
          <p:cNvSpPr>
            <a:spLocks noChangeArrowheads="1"/>
          </p:cNvSpPr>
          <p:nvPr/>
        </p:nvSpPr>
        <p:spPr bwMode="auto">
          <a:xfrm>
            <a:off x="4079876" y="5473701"/>
            <a:ext cx="346075" cy="354013"/>
          </a:xfrm>
          <a:prstGeom prst="ellipse">
            <a:avLst/>
          </a:prstGeom>
          <a:noFill/>
          <a:ln w="25400">
            <a:solidFill>
              <a:srgbClr val="FF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0190" name="Oval 14"/>
          <p:cNvSpPr>
            <a:spLocks noChangeArrowheads="1"/>
          </p:cNvSpPr>
          <p:nvPr/>
        </p:nvSpPr>
        <p:spPr bwMode="auto">
          <a:xfrm>
            <a:off x="714375" y="4749800"/>
            <a:ext cx="381000" cy="381000"/>
          </a:xfrm>
          <a:prstGeom prst="ellipse">
            <a:avLst/>
          </a:prstGeom>
          <a:noFill/>
          <a:ln w="25400">
            <a:solidFill>
              <a:srgbClr val="FF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0191" name="Oval 15"/>
          <p:cNvSpPr>
            <a:spLocks noChangeArrowheads="1"/>
          </p:cNvSpPr>
          <p:nvPr/>
        </p:nvSpPr>
        <p:spPr bwMode="auto">
          <a:xfrm>
            <a:off x="714375" y="5443538"/>
            <a:ext cx="381000" cy="381000"/>
          </a:xfrm>
          <a:prstGeom prst="ellipse">
            <a:avLst/>
          </a:prstGeom>
          <a:noFill/>
          <a:ln w="25400">
            <a:solidFill>
              <a:srgbClr val="FF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it-IT" altLang="it-IT">
              <a:solidFill>
                <a:srgbClr val="CC0000"/>
              </a:solidFill>
            </a:endParaRPr>
          </a:p>
        </p:txBody>
      </p:sp>
      <p:sp>
        <p:nvSpPr>
          <p:cNvPr id="50192" name="Oval 16"/>
          <p:cNvSpPr>
            <a:spLocks noChangeArrowheads="1"/>
          </p:cNvSpPr>
          <p:nvPr/>
        </p:nvSpPr>
        <p:spPr bwMode="auto">
          <a:xfrm>
            <a:off x="3379788" y="1120776"/>
            <a:ext cx="1235075" cy="479425"/>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0193" name="Line 17"/>
          <p:cNvSpPr>
            <a:spLocks noChangeShapeType="1"/>
          </p:cNvSpPr>
          <p:nvPr/>
        </p:nvSpPr>
        <p:spPr bwMode="auto">
          <a:xfrm>
            <a:off x="439738" y="1360488"/>
            <a:ext cx="2867025" cy="0"/>
          </a:xfrm>
          <a:prstGeom prst="line">
            <a:avLst/>
          </a:prstGeom>
          <a:noFill/>
          <a:ln w="317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1152727098"/>
      </p:ext>
    </p:extLst>
  </p:cSld>
  <p:clrMapOvr>
    <a:masterClrMapping/>
  </p:clrMapOvr>
  <p:transition>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0951" y="1360488"/>
            <a:ext cx="7291387" cy="5175250"/>
          </a:xfrm>
          <a:noFill/>
          <a:ln/>
        </p:spPr>
      </p:pic>
      <p:sp>
        <p:nvSpPr>
          <p:cNvPr id="46083" name="Text Box 3"/>
          <p:cNvSpPr txBox="1">
            <a:spLocks noChangeArrowheads="1"/>
          </p:cNvSpPr>
          <p:nvPr/>
        </p:nvSpPr>
        <p:spPr bwMode="auto">
          <a:xfrm>
            <a:off x="2916238" y="1055689"/>
            <a:ext cx="434022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buSzPct val="100000"/>
            </a:pPr>
            <a:r>
              <a:rPr lang="en-GB" altLang="it-IT" sz="1200" b="1">
                <a:solidFill>
                  <a:srgbClr val="000080"/>
                </a:solidFill>
                <a:latin typeface="Verdana" panose="020B0604030504040204" pitchFamily="34" charset="0"/>
              </a:rPr>
              <a:t>PCT Statistical Indicators</a:t>
            </a:r>
            <a:r>
              <a:rPr lang="en-GB" altLang="it-IT" sz="1200" b="1">
                <a:solidFill>
                  <a:schemeClr val="tx2"/>
                </a:solidFill>
                <a:latin typeface="Verdana" panose="020B0604030504040204" pitchFamily="34" charset="0"/>
              </a:rPr>
              <a:t> </a:t>
            </a:r>
            <a:r>
              <a:rPr lang="it-IT" altLang="it-IT" sz="1200" b="1">
                <a:solidFill>
                  <a:schemeClr val="tx2"/>
                </a:solidFill>
                <a:latin typeface="Verdana" panose="020B0604030504040204" pitchFamily="34" charset="0"/>
              </a:rPr>
              <a:t>- </a:t>
            </a:r>
            <a:r>
              <a:rPr lang="en-GB" altLang="it-IT" sz="1200" b="1">
                <a:solidFill>
                  <a:srgbClr val="000066"/>
                </a:solidFill>
                <a:latin typeface="Verdana" panose="020B0604030504040204" pitchFamily="34" charset="0"/>
              </a:rPr>
              <a:t>update October 2005</a:t>
            </a:r>
            <a:r>
              <a:rPr lang="en-GB" altLang="it-IT" sz="1200" b="1">
                <a:solidFill>
                  <a:schemeClr val="tx2"/>
                </a:solidFill>
                <a:latin typeface="Verdana" panose="020B0604030504040204" pitchFamily="34" charset="0"/>
              </a:rPr>
              <a:t> </a:t>
            </a:r>
          </a:p>
        </p:txBody>
      </p:sp>
      <p:sp>
        <p:nvSpPr>
          <p:cNvPr id="46084" name="Oval 4"/>
          <p:cNvSpPr>
            <a:spLocks noChangeArrowheads="1"/>
          </p:cNvSpPr>
          <p:nvPr/>
        </p:nvSpPr>
        <p:spPr bwMode="auto">
          <a:xfrm>
            <a:off x="8231187" y="4322435"/>
            <a:ext cx="259766" cy="562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46085" name="Oval 5"/>
          <p:cNvSpPr>
            <a:spLocks noChangeArrowheads="1"/>
          </p:cNvSpPr>
          <p:nvPr/>
        </p:nvSpPr>
        <p:spPr bwMode="auto">
          <a:xfrm>
            <a:off x="1125538" y="4490711"/>
            <a:ext cx="828675" cy="562630"/>
          </a:xfrm>
          <a:prstGeom prst="ellipse">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46086" name="Oval 6"/>
          <p:cNvSpPr>
            <a:spLocks noChangeArrowheads="1"/>
          </p:cNvSpPr>
          <p:nvPr/>
        </p:nvSpPr>
        <p:spPr bwMode="auto">
          <a:xfrm>
            <a:off x="1125538" y="5214611"/>
            <a:ext cx="828675" cy="562630"/>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46087" name="Oval 7"/>
          <p:cNvSpPr>
            <a:spLocks noChangeArrowheads="1"/>
          </p:cNvSpPr>
          <p:nvPr/>
        </p:nvSpPr>
        <p:spPr bwMode="auto">
          <a:xfrm>
            <a:off x="1073150" y="2038817"/>
            <a:ext cx="1382712" cy="562630"/>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46088" name="Rectangle 8"/>
          <p:cNvSpPr>
            <a:spLocks noChangeArrowheads="1"/>
          </p:cNvSpPr>
          <p:nvPr/>
        </p:nvSpPr>
        <p:spPr bwMode="auto">
          <a:xfrm>
            <a:off x="2684462" y="0"/>
            <a:ext cx="683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it-IT" sz="3600" b="1"/>
              <a:t>PCT International Applications</a:t>
            </a:r>
            <a:endParaRPr lang="en-GB" altLang="it-IT" sz="3600" b="1"/>
          </a:p>
        </p:txBody>
      </p:sp>
      <p:sp>
        <p:nvSpPr>
          <p:cNvPr id="46089" name="Oval 9"/>
          <p:cNvSpPr>
            <a:spLocks noChangeArrowheads="1"/>
          </p:cNvSpPr>
          <p:nvPr/>
        </p:nvSpPr>
        <p:spPr bwMode="auto">
          <a:xfrm>
            <a:off x="7826376" y="4503411"/>
            <a:ext cx="828675" cy="562630"/>
          </a:xfrm>
          <a:prstGeom prst="ellipse">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46090" name="Oval 10"/>
          <p:cNvSpPr>
            <a:spLocks noChangeArrowheads="1"/>
          </p:cNvSpPr>
          <p:nvPr/>
        </p:nvSpPr>
        <p:spPr bwMode="auto">
          <a:xfrm>
            <a:off x="7826376" y="5228898"/>
            <a:ext cx="828675" cy="562630"/>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46091" name="Oval 11"/>
          <p:cNvSpPr>
            <a:spLocks noChangeArrowheads="1"/>
          </p:cNvSpPr>
          <p:nvPr/>
        </p:nvSpPr>
        <p:spPr bwMode="auto">
          <a:xfrm>
            <a:off x="7496176" y="2051517"/>
            <a:ext cx="1381125" cy="562630"/>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Tree>
    <p:extLst>
      <p:ext uri="{BB962C8B-B14F-4D97-AF65-F5344CB8AC3E}">
        <p14:creationId xmlns:p14="http://schemas.microsoft.com/office/powerpoint/2010/main" val="7799380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2" name="Rectangle 28"/>
          <p:cNvSpPr>
            <a:spLocks noChangeArrowheads="1"/>
          </p:cNvSpPr>
          <p:nvPr/>
        </p:nvSpPr>
        <p:spPr bwMode="auto">
          <a:xfrm>
            <a:off x="1217613" y="152400"/>
            <a:ext cx="7693025" cy="4762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buSzPct val="100000"/>
            </a:pPr>
            <a:r>
              <a:rPr lang="it-IT" altLang="it-IT" sz="2800" b="1">
                <a:solidFill>
                  <a:schemeClr val="accent1"/>
                </a:solidFill>
              </a:rPr>
              <a:t>Quanto costa brevettare ?  IT</a:t>
            </a:r>
            <a:endParaRPr lang="en-GB" altLang="it-IT" sz="2800" b="1">
              <a:solidFill>
                <a:schemeClr val="accent1"/>
              </a:solidFill>
            </a:endParaRPr>
          </a:p>
        </p:txBody>
      </p:sp>
      <p:sp>
        <p:nvSpPr>
          <p:cNvPr id="52254" name="Line 30"/>
          <p:cNvSpPr>
            <a:spLocks noChangeShapeType="1"/>
          </p:cNvSpPr>
          <p:nvPr/>
        </p:nvSpPr>
        <p:spPr bwMode="auto">
          <a:xfrm>
            <a:off x="912812" y="5029200"/>
            <a:ext cx="8229600" cy="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grpSp>
        <p:nvGrpSpPr>
          <p:cNvPr id="52255" name="Group 31"/>
          <p:cNvGrpSpPr>
            <a:grpSpLocks/>
          </p:cNvGrpSpPr>
          <p:nvPr/>
        </p:nvGrpSpPr>
        <p:grpSpPr bwMode="auto">
          <a:xfrm>
            <a:off x="742950" y="5016501"/>
            <a:ext cx="550862" cy="568325"/>
            <a:chOff x="240" y="3057"/>
            <a:chExt cx="227" cy="341"/>
          </a:xfrm>
        </p:grpSpPr>
        <p:sp>
          <p:nvSpPr>
            <p:cNvPr id="52256" name="Line 32"/>
            <p:cNvSpPr>
              <a:spLocks noChangeShapeType="1"/>
            </p:cNvSpPr>
            <p:nvPr/>
          </p:nvSpPr>
          <p:spPr bwMode="auto">
            <a:xfrm>
              <a:off x="354" y="3057"/>
              <a:ext cx="0" cy="1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2257" name="Text Box 33"/>
            <p:cNvSpPr txBox="1">
              <a:spLocks noChangeArrowheads="1"/>
            </p:cNvSpPr>
            <p:nvPr/>
          </p:nvSpPr>
          <p:spPr bwMode="auto">
            <a:xfrm>
              <a:off x="240" y="3170"/>
              <a:ext cx="227" cy="228"/>
            </a:xfrm>
            <a:prstGeom prst="rect">
              <a:avLst/>
            </a:prstGeom>
            <a:solidFill>
              <a:srgbClr val="FFFFFF"/>
            </a:solidFill>
            <a:ln w="9525">
              <a:solidFill>
                <a:schemeClr val="accent1"/>
              </a:solidFill>
              <a:miter lim="800000"/>
              <a:headEnd/>
              <a:tailEnd/>
            </a:ln>
          </p:spPr>
          <p:txBody>
            <a:bodyPr/>
            <a:lstStyle/>
            <a:p>
              <a:pPr eaLnBrk="0" hangingPunct="0"/>
              <a:r>
                <a:rPr lang="it-IT" altLang="it-IT" sz="1200">
                  <a:solidFill>
                    <a:schemeClr val="accent1"/>
                  </a:solidFill>
                </a:rPr>
                <a:t>0</a:t>
              </a:r>
            </a:p>
          </p:txBody>
        </p:sp>
      </p:grpSp>
      <p:grpSp>
        <p:nvGrpSpPr>
          <p:cNvPr id="52258" name="Group 34"/>
          <p:cNvGrpSpPr>
            <a:grpSpLocks/>
          </p:cNvGrpSpPr>
          <p:nvPr/>
        </p:nvGrpSpPr>
        <p:grpSpPr bwMode="auto">
          <a:xfrm>
            <a:off x="1487487" y="5016501"/>
            <a:ext cx="554038" cy="568325"/>
            <a:chOff x="922" y="3057"/>
            <a:chExt cx="227" cy="341"/>
          </a:xfrm>
        </p:grpSpPr>
        <p:sp>
          <p:nvSpPr>
            <p:cNvPr id="52259" name="Line 35"/>
            <p:cNvSpPr>
              <a:spLocks noChangeShapeType="1"/>
            </p:cNvSpPr>
            <p:nvPr/>
          </p:nvSpPr>
          <p:spPr bwMode="auto">
            <a:xfrm>
              <a:off x="1035" y="3057"/>
              <a:ext cx="0" cy="1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2260" name="Text Box 36"/>
            <p:cNvSpPr txBox="1">
              <a:spLocks noChangeArrowheads="1"/>
            </p:cNvSpPr>
            <p:nvPr/>
          </p:nvSpPr>
          <p:spPr bwMode="auto">
            <a:xfrm>
              <a:off x="922" y="3170"/>
              <a:ext cx="227" cy="228"/>
            </a:xfrm>
            <a:prstGeom prst="rect">
              <a:avLst/>
            </a:prstGeom>
            <a:solidFill>
              <a:srgbClr val="FFFFFF"/>
            </a:solidFill>
            <a:ln w="9525">
              <a:solidFill>
                <a:schemeClr val="accent1"/>
              </a:solidFill>
              <a:miter lim="800000"/>
              <a:headEnd/>
              <a:tailEnd/>
            </a:ln>
          </p:spPr>
          <p:txBody>
            <a:bodyPr/>
            <a:lstStyle/>
            <a:p>
              <a:pPr eaLnBrk="0" hangingPunct="0"/>
              <a:r>
                <a:rPr lang="it-IT" altLang="it-IT" sz="1200">
                  <a:solidFill>
                    <a:schemeClr val="accent1"/>
                  </a:solidFill>
                </a:rPr>
                <a:t>6</a:t>
              </a:r>
            </a:p>
          </p:txBody>
        </p:sp>
      </p:grpSp>
      <p:grpSp>
        <p:nvGrpSpPr>
          <p:cNvPr id="52261" name="Group 37"/>
          <p:cNvGrpSpPr>
            <a:grpSpLocks/>
          </p:cNvGrpSpPr>
          <p:nvPr/>
        </p:nvGrpSpPr>
        <p:grpSpPr bwMode="auto">
          <a:xfrm>
            <a:off x="2286000" y="5016501"/>
            <a:ext cx="550862" cy="568325"/>
            <a:chOff x="1603" y="3057"/>
            <a:chExt cx="227" cy="341"/>
          </a:xfrm>
        </p:grpSpPr>
        <p:sp>
          <p:nvSpPr>
            <p:cNvPr id="52262" name="Line 38"/>
            <p:cNvSpPr>
              <a:spLocks noChangeShapeType="1"/>
            </p:cNvSpPr>
            <p:nvPr/>
          </p:nvSpPr>
          <p:spPr bwMode="auto">
            <a:xfrm>
              <a:off x="1717" y="3057"/>
              <a:ext cx="0" cy="1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2263" name="Text Box 39"/>
            <p:cNvSpPr txBox="1">
              <a:spLocks noChangeArrowheads="1"/>
            </p:cNvSpPr>
            <p:nvPr/>
          </p:nvSpPr>
          <p:spPr bwMode="auto">
            <a:xfrm>
              <a:off x="1603" y="3170"/>
              <a:ext cx="227" cy="228"/>
            </a:xfrm>
            <a:prstGeom prst="rect">
              <a:avLst/>
            </a:prstGeom>
            <a:solidFill>
              <a:srgbClr val="FFFFFF"/>
            </a:solidFill>
            <a:ln w="9525">
              <a:solidFill>
                <a:schemeClr val="accent1"/>
              </a:solidFill>
              <a:miter lim="800000"/>
              <a:headEnd/>
              <a:tailEnd/>
            </a:ln>
          </p:spPr>
          <p:txBody>
            <a:bodyPr/>
            <a:lstStyle/>
            <a:p>
              <a:pPr eaLnBrk="0" hangingPunct="0"/>
              <a:r>
                <a:rPr lang="it-IT" altLang="it-IT" sz="1200">
                  <a:solidFill>
                    <a:schemeClr val="accent1"/>
                  </a:solidFill>
                </a:rPr>
                <a:t>12</a:t>
              </a:r>
            </a:p>
          </p:txBody>
        </p:sp>
      </p:grpSp>
      <p:grpSp>
        <p:nvGrpSpPr>
          <p:cNvPr id="52264" name="Group 40"/>
          <p:cNvGrpSpPr>
            <a:grpSpLocks/>
          </p:cNvGrpSpPr>
          <p:nvPr/>
        </p:nvGrpSpPr>
        <p:grpSpPr bwMode="auto">
          <a:xfrm>
            <a:off x="3084513" y="5016501"/>
            <a:ext cx="550863" cy="568325"/>
            <a:chOff x="2285" y="3057"/>
            <a:chExt cx="227" cy="341"/>
          </a:xfrm>
        </p:grpSpPr>
        <p:sp>
          <p:nvSpPr>
            <p:cNvPr id="52265" name="Line 41"/>
            <p:cNvSpPr>
              <a:spLocks noChangeShapeType="1"/>
            </p:cNvSpPr>
            <p:nvPr/>
          </p:nvSpPr>
          <p:spPr bwMode="auto">
            <a:xfrm>
              <a:off x="2398" y="3057"/>
              <a:ext cx="0" cy="1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2266" name="Text Box 42"/>
            <p:cNvSpPr txBox="1">
              <a:spLocks noChangeArrowheads="1"/>
            </p:cNvSpPr>
            <p:nvPr/>
          </p:nvSpPr>
          <p:spPr bwMode="auto">
            <a:xfrm>
              <a:off x="2285" y="3170"/>
              <a:ext cx="227" cy="228"/>
            </a:xfrm>
            <a:prstGeom prst="rect">
              <a:avLst/>
            </a:prstGeom>
            <a:solidFill>
              <a:srgbClr val="FFFFFF"/>
            </a:solidFill>
            <a:ln w="9525">
              <a:solidFill>
                <a:schemeClr val="accent1"/>
              </a:solidFill>
              <a:miter lim="800000"/>
              <a:headEnd/>
              <a:tailEnd/>
            </a:ln>
          </p:spPr>
          <p:txBody>
            <a:bodyPr/>
            <a:lstStyle/>
            <a:p>
              <a:pPr eaLnBrk="0" hangingPunct="0"/>
              <a:r>
                <a:rPr lang="it-IT" altLang="it-IT" sz="1200">
                  <a:solidFill>
                    <a:schemeClr val="accent1"/>
                  </a:solidFill>
                </a:rPr>
                <a:t>18</a:t>
              </a:r>
            </a:p>
          </p:txBody>
        </p:sp>
      </p:grpSp>
      <p:grpSp>
        <p:nvGrpSpPr>
          <p:cNvPr id="52267" name="Group 43"/>
          <p:cNvGrpSpPr>
            <a:grpSpLocks/>
          </p:cNvGrpSpPr>
          <p:nvPr/>
        </p:nvGrpSpPr>
        <p:grpSpPr bwMode="auto">
          <a:xfrm>
            <a:off x="3940175" y="5016501"/>
            <a:ext cx="550862" cy="568325"/>
            <a:chOff x="2355" y="3057"/>
            <a:chExt cx="227" cy="341"/>
          </a:xfrm>
        </p:grpSpPr>
        <p:sp>
          <p:nvSpPr>
            <p:cNvPr id="52268" name="Line 44"/>
            <p:cNvSpPr>
              <a:spLocks noChangeShapeType="1"/>
            </p:cNvSpPr>
            <p:nvPr/>
          </p:nvSpPr>
          <p:spPr bwMode="auto">
            <a:xfrm>
              <a:off x="2469" y="3057"/>
              <a:ext cx="0" cy="1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2269" name="Text Box 45"/>
            <p:cNvSpPr txBox="1">
              <a:spLocks noChangeArrowheads="1"/>
            </p:cNvSpPr>
            <p:nvPr/>
          </p:nvSpPr>
          <p:spPr bwMode="auto">
            <a:xfrm>
              <a:off x="2355" y="3170"/>
              <a:ext cx="227" cy="228"/>
            </a:xfrm>
            <a:prstGeom prst="rect">
              <a:avLst/>
            </a:prstGeom>
            <a:solidFill>
              <a:srgbClr val="FFFFFF"/>
            </a:solidFill>
            <a:ln w="9525">
              <a:solidFill>
                <a:schemeClr val="accent1"/>
              </a:solidFill>
              <a:miter lim="800000"/>
              <a:headEnd/>
              <a:tailEnd/>
            </a:ln>
          </p:spPr>
          <p:txBody>
            <a:bodyPr/>
            <a:lstStyle/>
            <a:p>
              <a:pPr eaLnBrk="0" hangingPunct="0"/>
              <a:r>
                <a:rPr lang="it-IT" altLang="it-IT" sz="1200">
                  <a:solidFill>
                    <a:schemeClr val="accent1"/>
                  </a:solidFill>
                </a:rPr>
                <a:t>24</a:t>
              </a:r>
            </a:p>
          </p:txBody>
        </p:sp>
      </p:grpSp>
      <p:grpSp>
        <p:nvGrpSpPr>
          <p:cNvPr id="52270" name="Group 46"/>
          <p:cNvGrpSpPr>
            <a:grpSpLocks/>
          </p:cNvGrpSpPr>
          <p:nvPr/>
        </p:nvGrpSpPr>
        <p:grpSpPr bwMode="auto">
          <a:xfrm>
            <a:off x="4752975" y="5016501"/>
            <a:ext cx="550862" cy="568325"/>
            <a:chOff x="2653" y="3057"/>
            <a:chExt cx="227" cy="341"/>
          </a:xfrm>
        </p:grpSpPr>
        <p:sp>
          <p:nvSpPr>
            <p:cNvPr id="52271" name="Line 47"/>
            <p:cNvSpPr>
              <a:spLocks noChangeShapeType="1"/>
            </p:cNvSpPr>
            <p:nvPr/>
          </p:nvSpPr>
          <p:spPr bwMode="auto">
            <a:xfrm>
              <a:off x="2766" y="3057"/>
              <a:ext cx="0" cy="1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2272" name="Text Box 48"/>
            <p:cNvSpPr txBox="1">
              <a:spLocks noChangeArrowheads="1"/>
            </p:cNvSpPr>
            <p:nvPr/>
          </p:nvSpPr>
          <p:spPr bwMode="auto">
            <a:xfrm>
              <a:off x="2653" y="3170"/>
              <a:ext cx="227" cy="228"/>
            </a:xfrm>
            <a:prstGeom prst="rect">
              <a:avLst/>
            </a:prstGeom>
            <a:solidFill>
              <a:srgbClr val="FFFFFF"/>
            </a:solidFill>
            <a:ln w="9525">
              <a:solidFill>
                <a:schemeClr val="accent1"/>
              </a:solidFill>
              <a:miter lim="800000"/>
              <a:headEnd/>
              <a:tailEnd/>
            </a:ln>
          </p:spPr>
          <p:txBody>
            <a:bodyPr/>
            <a:lstStyle/>
            <a:p>
              <a:pPr eaLnBrk="0" hangingPunct="0"/>
              <a:r>
                <a:rPr lang="it-IT" altLang="it-IT" sz="1200">
                  <a:solidFill>
                    <a:schemeClr val="accent1"/>
                  </a:solidFill>
                </a:rPr>
                <a:t>30</a:t>
              </a:r>
            </a:p>
          </p:txBody>
        </p:sp>
      </p:grpSp>
      <p:grpSp>
        <p:nvGrpSpPr>
          <p:cNvPr id="52273" name="Group 49"/>
          <p:cNvGrpSpPr>
            <a:grpSpLocks/>
          </p:cNvGrpSpPr>
          <p:nvPr/>
        </p:nvGrpSpPr>
        <p:grpSpPr bwMode="auto">
          <a:xfrm>
            <a:off x="5551488" y="5019676"/>
            <a:ext cx="550863" cy="569913"/>
            <a:chOff x="2653" y="3057"/>
            <a:chExt cx="227" cy="341"/>
          </a:xfrm>
        </p:grpSpPr>
        <p:sp>
          <p:nvSpPr>
            <p:cNvPr id="52274" name="Line 50"/>
            <p:cNvSpPr>
              <a:spLocks noChangeShapeType="1"/>
            </p:cNvSpPr>
            <p:nvPr/>
          </p:nvSpPr>
          <p:spPr bwMode="auto">
            <a:xfrm>
              <a:off x="2766" y="3057"/>
              <a:ext cx="0" cy="1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2275" name="Text Box 51"/>
            <p:cNvSpPr txBox="1">
              <a:spLocks noChangeArrowheads="1"/>
            </p:cNvSpPr>
            <p:nvPr/>
          </p:nvSpPr>
          <p:spPr bwMode="auto">
            <a:xfrm>
              <a:off x="2653" y="3170"/>
              <a:ext cx="227" cy="228"/>
            </a:xfrm>
            <a:prstGeom prst="rect">
              <a:avLst/>
            </a:prstGeom>
            <a:solidFill>
              <a:srgbClr val="FFFFFF"/>
            </a:solidFill>
            <a:ln w="9525">
              <a:solidFill>
                <a:schemeClr val="accent1"/>
              </a:solidFill>
              <a:miter lim="800000"/>
              <a:headEnd/>
              <a:tailEnd/>
            </a:ln>
          </p:spPr>
          <p:txBody>
            <a:bodyPr/>
            <a:lstStyle/>
            <a:p>
              <a:pPr eaLnBrk="0" hangingPunct="0"/>
              <a:r>
                <a:rPr lang="it-IT" altLang="it-IT" sz="1200">
                  <a:solidFill>
                    <a:schemeClr val="accent1"/>
                  </a:solidFill>
                </a:rPr>
                <a:t>36</a:t>
              </a:r>
            </a:p>
          </p:txBody>
        </p:sp>
      </p:grpSp>
      <p:grpSp>
        <p:nvGrpSpPr>
          <p:cNvPr id="52276" name="Group 52"/>
          <p:cNvGrpSpPr>
            <a:grpSpLocks/>
          </p:cNvGrpSpPr>
          <p:nvPr/>
        </p:nvGrpSpPr>
        <p:grpSpPr bwMode="auto">
          <a:xfrm>
            <a:off x="6640512" y="5019676"/>
            <a:ext cx="782638" cy="569913"/>
            <a:chOff x="3949" y="3059"/>
            <a:chExt cx="323" cy="341"/>
          </a:xfrm>
        </p:grpSpPr>
        <p:sp>
          <p:nvSpPr>
            <p:cNvPr id="52277" name="Line 53"/>
            <p:cNvSpPr>
              <a:spLocks noChangeShapeType="1"/>
            </p:cNvSpPr>
            <p:nvPr/>
          </p:nvSpPr>
          <p:spPr bwMode="auto">
            <a:xfrm>
              <a:off x="4062" y="3059"/>
              <a:ext cx="1" cy="1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2278" name="Text Box 54"/>
            <p:cNvSpPr txBox="1">
              <a:spLocks noChangeArrowheads="1"/>
            </p:cNvSpPr>
            <p:nvPr/>
          </p:nvSpPr>
          <p:spPr bwMode="auto">
            <a:xfrm>
              <a:off x="3949" y="3172"/>
              <a:ext cx="323" cy="228"/>
            </a:xfrm>
            <a:prstGeom prst="rect">
              <a:avLst/>
            </a:prstGeom>
            <a:solidFill>
              <a:srgbClr val="FFFFFF"/>
            </a:solidFill>
            <a:ln w="9525">
              <a:solidFill>
                <a:schemeClr val="accent1"/>
              </a:solidFill>
              <a:miter lim="800000"/>
              <a:headEnd/>
              <a:tailEnd/>
            </a:ln>
          </p:spPr>
          <p:txBody>
            <a:bodyPr/>
            <a:lstStyle/>
            <a:p>
              <a:pPr eaLnBrk="0" hangingPunct="0"/>
              <a:r>
                <a:rPr lang="it-IT" altLang="it-IT" sz="1200">
                  <a:solidFill>
                    <a:schemeClr val="accent1"/>
                  </a:solidFill>
                </a:rPr>
                <a:t>+ 4</a:t>
              </a:r>
            </a:p>
          </p:txBody>
        </p:sp>
      </p:grpSp>
      <p:sp>
        <p:nvSpPr>
          <p:cNvPr id="52279" name="Line 55"/>
          <p:cNvSpPr>
            <a:spLocks noChangeShapeType="1"/>
          </p:cNvSpPr>
          <p:nvPr/>
        </p:nvSpPr>
        <p:spPr bwMode="auto">
          <a:xfrm flipH="1">
            <a:off x="8075612" y="5029200"/>
            <a:ext cx="0" cy="2286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solidFill>
                <a:schemeClr val="accent1"/>
              </a:solidFill>
            </a:endParaRPr>
          </a:p>
        </p:txBody>
      </p:sp>
      <p:sp>
        <p:nvSpPr>
          <p:cNvPr id="52280" name="Text Box 56"/>
          <p:cNvSpPr txBox="1">
            <a:spLocks noChangeArrowheads="1"/>
          </p:cNvSpPr>
          <p:nvPr/>
        </p:nvSpPr>
        <p:spPr bwMode="auto">
          <a:xfrm>
            <a:off x="7874001" y="5221288"/>
            <a:ext cx="782637" cy="381000"/>
          </a:xfrm>
          <a:prstGeom prst="rect">
            <a:avLst/>
          </a:prstGeom>
          <a:solidFill>
            <a:srgbClr val="FFFFFF"/>
          </a:solidFill>
          <a:ln w="9525">
            <a:solidFill>
              <a:schemeClr val="accent1"/>
            </a:solidFill>
            <a:miter lim="800000"/>
            <a:headEnd/>
            <a:tailEnd/>
          </a:ln>
        </p:spPr>
        <p:txBody>
          <a:bodyPr/>
          <a:lstStyle/>
          <a:p>
            <a:pPr eaLnBrk="0" hangingPunct="0"/>
            <a:r>
              <a:rPr lang="it-IT" altLang="it-IT" sz="1200">
                <a:solidFill>
                  <a:schemeClr val="accent1"/>
                </a:solidFill>
              </a:rPr>
              <a:t>+ 5</a:t>
            </a:r>
          </a:p>
        </p:txBody>
      </p:sp>
      <p:sp>
        <p:nvSpPr>
          <p:cNvPr id="52281" name="Line 57"/>
          <p:cNvSpPr>
            <a:spLocks noChangeShapeType="1"/>
          </p:cNvSpPr>
          <p:nvPr/>
        </p:nvSpPr>
        <p:spPr bwMode="auto">
          <a:xfrm>
            <a:off x="8132762" y="5683251"/>
            <a:ext cx="0" cy="879475"/>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solidFill>
                <a:schemeClr val="accent1"/>
              </a:solidFill>
            </a:endParaRPr>
          </a:p>
        </p:txBody>
      </p:sp>
      <p:sp>
        <p:nvSpPr>
          <p:cNvPr id="52284" name="Text Box 60"/>
          <p:cNvSpPr txBox="1">
            <a:spLocks noChangeArrowheads="1"/>
          </p:cNvSpPr>
          <p:nvPr/>
        </p:nvSpPr>
        <p:spPr bwMode="auto">
          <a:xfrm>
            <a:off x="2208212" y="5791200"/>
            <a:ext cx="3556000" cy="527050"/>
          </a:xfrm>
          <a:prstGeom prst="rect">
            <a:avLst/>
          </a:prstGeom>
          <a:solidFill>
            <a:srgbClr val="FFFFFF"/>
          </a:solidFill>
          <a:ln w="9525">
            <a:solidFill>
              <a:schemeClr val="accent1"/>
            </a:solidFill>
            <a:miter lim="800000"/>
            <a:headEnd/>
            <a:tailEnd/>
          </a:ln>
        </p:spPr>
        <p:txBody>
          <a:bodyPr>
            <a:spAutoFit/>
          </a:bodyPr>
          <a:lstStyle/>
          <a:p>
            <a:pPr eaLnBrk="0" hangingPunct="0"/>
            <a:r>
              <a:rPr lang="it-IT" altLang="it-IT" sz="1400" b="1">
                <a:solidFill>
                  <a:schemeClr val="accent1"/>
                </a:solidFill>
                <a:latin typeface="Verdana" panose="020B0604030504040204" pitchFamily="34" charset="0"/>
              </a:rPr>
              <a:t>Tasse di mantenimento brevetto crescenti a partire dal 5to anno</a:t>
            </a:r>
          </a:p>
        </p:txBody>
      </p:sp>
      <p:sp>
        <p:nvSpPr>
          <p:cNvPr id="52285" name="Line 61"/>
          <p:cNvSpPr>
            <a:spLocks noChangeShapeType="1"/>
          </p:cNvSpPr>
          <p:nvPr/>
        </p:nvSpPr>
        <p:spPr bwMode="auto">
          <a:xfrm flipV="1">
            <a:off x="5789612" y="6019800"/>
            <a:ext cx="2133600" cy="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solidFill>
                <a:schemeClr val="accent1"/>
              </a:solidFill>
            </a:endParaRPr>
          </a:p>
        </p:txBody>
      </p:sp>
      <p:sp>
        <p:nvSpPr>
          <p:cNvPr id="52287" name="Text Box 63"/>
          <p:cNvSpPr txBox="1">
            <a:spLocks noChangeArrowheads="1"/>
          </p:cNvSpPr>
          <p:nvPr/>
        </p:nvSpPr>
        <p:spPr bwMode="auto">
          <a:xfrm>
            <a:off x="379412" y="4522789"/>
            <a:ext cx="2743200" cy="377825"/>
          </a:xfrm>
          <a:prstGeom prst="rect">
            <a:avLst/>
          </a:prstGeom>
          <a:solidFill>
            <a:srgbClr val="FFFFFF"/>
          </a:solidFill>
          <a:ln w="9525">
            <a:solidFill>
              <a:schemeClr val="accent1"/>
            </a:solidFill>
            <a:miter lim="800000"/>
            <a:headEnd/>
            <a:tailEnd/>
          </a:ln>
        </p:spPr>
        <p:txBody>
          <a:bodyPr/>
          <a:lstStyle/>
          <a:p>
            <a:pPr algn="just" eaLnBrk="0" hangingPunct="0"/>
            <a:r>
              <a:rPr lang="it-IT" altLang="it-IT" sz="1600" b="1">
                <a:solidFill>
                  <a:schemeClr val="accent1"/>
                </a:solidFill>
              </a:rPr>
              <a:t>€ 4000 ca. per descrizione</a:t>
            </a:r>
          </a:p>
        </p:txBody>
      </p:sp>
      <p:sp>
        <p:nvSpPr>
          <p:cNvPr id="52288" name="Text Box 64"/>
          <p:cNvSpPr txBox="1">
            <a:spLocks noChangeArrowheads="1"/>
          </p:cNvSpPr>
          <p:nvPr/>
        </p:nvSpPr>
        <p:spPr bwMode="auto">
          <a:xfrm>
            <a:off x="669926" y="3962401"/>
            <a:ext cx="1919287" cy="377825"/>
          </a:xfrm>
          <a:prstGeom prst="rect">
            <a:avLst/>
          </a:prstGeom>
          <a:solidFill>
            <a:srgbClr val="FFFFFF"/>
          </a:solidFill>
          <a:ln w="9525">
            <a:solidFill>
              <a:schemeClr val="accent1"/>
            </a:solidFill>
            <a:miter lim="800000"/>
            <a:headEnd/>
            <a:tailEnd/>
          </a:ln>
        </p:spPr>
        <p:txBody>
          <a:bodyPr/>
          <a:lstStyle/>
          <a:p>
            <a:pPr algn="just" eaLnBrk="0" hangingPunct="0"/>
            <a:r>
              <a:rPr lang="it-IT" altLang="it-IT" sz="1600" b="1">
                <a:solidFill>
                  <a:schemeClr val="accent1"/>
                </a:solidFill>
              </a:rPr>
              <a:t>Tassa di deposito</a:t>
            </a:r>
          </a:p>
        </p:txBody>
      </p:sp>
      <p:sp>
        <p:nvSpPr>
          <p:cNvPr id="52289" name="Line 65"/>
          <p:cNvSpPr>
            <a:spLocks noChangeShapeType="1"/>
          </p:cNvSpPr>
          <p:nvPr/>
        </p:nvSpPr>
        <p:spPr bwMode="auto">
          <a:xfrm flipV="1">
            <a:off x="911225" y="4895851"/>
            <a:ext cx="0" cy="106363"/>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solidFill>
                <a:schemeClr val="accent1"/>
              </a:solidFill>
            </a:endParaRPr>
          </a:p>
        </p:txBody>
      </p:sp>
      <p:sp>
        <p:nvSpPr>
          <p:cNvPr id="52290" name="Line 66"/>
          <p:cNvSpPr>
            <a:spLocks noChangeShapeType="1"/>
          </p:cNvSpPr>
          <p:nvPr/>
        </p:nvSpPr>
        <p:spPr bwMode="auto">
          <a:xfrm flipV="1">
            <a:off x="900112" y="4349750"/>
            <a:ext cx="0" cy="173038"/>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solidFill>
                <a:schemeClr val="accent1"/>
              </a:solidFill>
            </a:endParaRPr>
          </a:p>
        </p:txBody>
      </p:sp>
      <p:pic>
        <p:nvPicPr>
          <p:cNvPr id="52293" name="Picture 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812" y="606426"/>
            <a:ext cx="6324600" cy="4283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2262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07" name="Group 59"/>
          <p:cNvGraphicFramePr>
            <a:graphicFrameLocks noGrp="1"/>
          </p:cNvGraphicFramePr>
          <p:nvPr>
            <p:ph type="body" idx="1"/>
          </p:nvPr>
        </p:nvGraphicFramePr>
        <p:xfrm>
          <a:off x="836613" y="3276600"/>
          <a:ext cx="7713663" cy="2316480"/>
        </p:xfrm>
        <a:graphic>
          <a:graphicData uri="http://schemas.openxmlformats.org/drawingml/2006/table">
            <a:tbl>
              <a:tblPr/>
              <a:tblGrid>
                <a:gridCol w="973138"/>
                <a:gridCol w="4640262"/>
                <a:gridCol w="2100263"/>
              </a:tblGrid>
              <a:tr h="0">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WO</a:t>
                      </a:r>
                      <a:endParaRPr kumimoji="0" lang="en-GB" altLang="it-IT" sz="2000" b="1"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Deposito</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€ 7.</a:t>
                      </a: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000</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EP da Deposito a Concessione</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€ 23.500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US da Deposito a Concessione</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9.500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JP da Deposito a Concessione</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€ 11.500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CN da Deposito a Concessione</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€ 4.800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ahoma" panose="020B0604030504040204" pitchFamily="34" charset="0"/>
                          <a:cs typeface="Times New Roman" panose="02020603050405020304" pitchFamily="18" charset="0"/>
                        </a:rPr>
                        <a:t>Totale</a:t>
                      </a:r>
                      <a:endParaRPr kumimoji="0" lang="en-GB" altLang="it-IT" sz="2000" b="1" i="0" u="none" strike="noStrike" cap="none" normalizeH="0" baseline="0" smtClean="0">
                        <a:ln>
                          <a:noFill/>
                        </a:ln>
                        <a:solidFill>
                          <a:schemeClr val="tx1"/>
                        </a:solidFill>
                        <a:effectLst/>
                        <a:latin typeface="Tahom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smtClean="0">
                          <a:ln>
                            <a:noFill/>
                          </a:ln>
                          <a:solidFill>
                            <a:schemeClr val="tx1"/>
                          </a:solidFill>
                          <a:effectLst/>
                          <a:latin typeface="Verdana" panose="020B0604030504040204" pitchFamily="34" charset="0"/>
                        </a:rPr>
                        <a:t>€ 56.300</a:t>
                      </a:r>
                      <a:endParaRPr kumimoji="0" lang="en-GB" altLang="it-IT" sz="18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80" name="Text Box 32"/>
          <p:cNvSpPr txBox="1">
            <a:spLocks noChangeArrowheads="1"/>
          </p:cNvSpPr>
          <p:nvPr/>
        </p:nvSpPr>
        <p:spPr bwMode="auto">
          <a:xfrm>
            <a:off x="620712" y="5629276"/>
            <a:ext cx="89027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b="1">
                <a:latin typeface="Tahoma" panose="020B0604030504040204" pitchFamily="34" charset="0"/>
              </a:rPr>
              <a:t>IT+EP 				Totale € 3.500 + 23.500 = € 27.000</a:t>
            </a:r>
          </a:p>
          <a:p>
            <a:pPr>
              <a:spcBef>
                <a:spcPct val="50000"/>
              </a:spcBef>
            </a:pPr>
            <a:r>
              <a:rPr lang="it-IT" altLang="it-IT" b="1">
                <a:latin typeface="Tahoma" panose="020B0604030504040204" pitchFamily="34" charset="0"/>
              </a:rPr>
              <a:t>IT+WO			Totale € 3.500 + 56.300 = € 59.800</a:t>
            </a:r>
            <a:endParaRPr lang="en-GB" altLang="it-IT" b="1">
              <a:latin typeface="Tahoma" panose="020B0604030504040204" pitchFamily="34" charset="0"/>
            </a:endParaRPr>
          </a:p>
        </p:txBody>
      </p:sp>
      <p:sp>
        <p:nvSpPr>
          <p:cNvPr id="53281" name="Line 33"/>
          <p:cNvSpPr>
            <a:spLocks noChangeShapeType="1"/>
          </p:cNvSpPr>
          <p:nvPr/>
        </p:nvSpPr>
        <p:spPr bwMode="auto">
          <a:xfrm>
            <a:off x="1855788" y="5908675"/>
            <a:ext cx="2309813"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82" name="Line 34"/>
          <p:cNvSpPr>
            <a:spLocks noChangeShapeType="1"/>
          </p:cNvSpPr>
          <p:nvPr/>
        </p:nvSpPr>
        <p:spPr bwMode="auto">
          <a:xfrm>
            <a:off x="1903412" y="6324600"/>
            <a:ext cx="2178050"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aphicFrame>
        <p:nvGraphicFramePr>
          <p:cNvPr id="53306" name="Group 58"/>
          <p:cNvGraphicFramePr>
            <a:graphicFrameLocks noGrp="1"/>
          </p:cNvGraphicFramePr>
          <p:nvPr/>
        </p:nvGraphicFramePr>
        <p:xfrm>
          <a:off x="833437" y="1143000"/>
          <a:ext cx="7729538" cy="2072640"/>
        </p:xfrm>
        <a:graphic>
          <a:graphicData uri="http://schemas.openxmlformats.org/drawingml/2006/table">
            <a:tbl>
              <a:tblPr/>
              <a:tblGrid>
                <a:gridCol w="971550"/>
                <a:gridCol w="4641850"/>
                <a:gridCol w="2116138"/>
              </a:tblGrid>
              <a:tr h="0">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EP</a:t>
                      </a:r>
                      <a:endParaRPr kumimoji="0" lang="en-GB" altLang="it-IT" sz="2000" b="1"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Deposito</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€ 5.</a:t>
                      </a: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000</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Azioni ufficiali + Tassa Concessione brevetto</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€ 8.500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17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Regolarizzazioni</a:t>
                      </a:r>
                    </a:p>
                    <a:p>
                      <a:pPr marL="342900" marR="0" lvl="0" indent="-342900" algn="l" defTabSz="760413"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rPr>
                        <a:t>IT-FR-GB-DE-CH-TR</a:t>
                      </a:r>
                      <a:endParaRPr kumimoji="0" lang="en-GB" altLang="it-IT" sz="1600" b="0"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smtClean="0">
                          <a:ln>
                            <a:noFill/>
                          </a:ln>
                          <a:solidFill>
                            <a:schemeClr val="tx1"/>
                          </a:solidFill>
                          <a:effectLst/>
                          <a:latin typeface="Verdana" panose="020B0604030504040204" pitchFamily="34" charset="0"/>
                        </a:rPr>
                        <a:t>€ 10.000</a:t>
                      </a:r>
                      <a:endParaRPr kumimoji="0" lang="en-GB" altLang="it-IT" sz="16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760413"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ahoma" panose="020B0604030504040204" pitchFamily="34" charset="0"/>
                          <a:cs typeface="Times New Roman" panose="02020603050405020304" pitchFamily="18" charset="0"/>
                        </a:rPr>
                        <a:t>Totale</a:t>
                      </a:r>
                      <a:endParaRPr kumimoji="0" lang="en-GB" altLang="it-IT" sz="2000" b="1" i="0" u="none" strike="noStrike" cap="none" normalizeH="0" baseline="0" smtClean="0">
                        <a:ln>
                          <a:noFill/>
                        </a:ln>
                        <a:solidFill>
                          <a:schemeClr val="tx1"/>
                        </a:solidFill>
                        <a:effectLst/>
                        <a:latin typeface="Tahoma" panose="020B060403050404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760413">
                        <a:spcBef>
                          <a:spcPct val="20000"/>
                        </a:spcBef>
                        <a:defRPr sz="2800">
                          <a:solidFill>
                            <a:schemeClr val="tx1"/>
                          </a:solidFill>
                          <a:latin typeface="Times New Roman" panose="02020603050405020304" pitchFamily="18" charset="0"/>
                        </a:defRPr>
                      </a:lvl1pPr>
                      <a:lvl2pPr marL="742950" indent="-361950" defTabSz="760413">
                        <a:spcBef>
                          <a:spcPct val="20000"/>
                        </a:spcBef>
                        <a:defRPr sz="2400">
                          <a:solidFill>
                            <a:schemeClr val="tx1"/>
                          </a:solidFill>
                          <a:latin typeface="Times New Roman" panose="02020603050405020304" pitchFamily="18" charset="0"/>
                        </a:defRPr>
                      </a:lvl2pPr>
                      <a:lvl3pPr marL="760413" defTabSz="760413">
                        <a:spcBef>
                          <a:spcPct val="20000"/>
                        </a:spcBef>
                        <a:defRPr sz="2000">
                          <a:solidFill>
                            <a:schemeClr val="tx1"/>
                          </a:solidFill>
                          <a:latin typeface="Times New Roman" panose="02020603050405020304" pitchFamily="18" charset="0"/>
                        </a:defRPr>
                      </a:lvl3pPr>
                      <a:lvl4pPr marL="1141413" defTabSz="760413">
                        <a:spcBef>
                          <a:spcPct val="20000"/>
                        </a:spcBef>
                        <a:defRPr>
                          <a:solidFill>
                            <a:schemeClr val="tx1"/>
                          </a:solidFill>
                          <a:latin typeface="Times New Roman" panose="02020603050405020304" pitchFamily="18" charset="0"/>
                        </a:defRPr>
                      </a:lvl4pPr>
                      <a:lvl5pPr marL="1520825" defTabSz="760413">
                        <a:spcBef>
                          <a:spcPct val="20000"/>
                        </a:spcBef>
                        <a:defRPr>
                          <a:solidFill>
                            <a:schemeClr val="tx1"/>
                          </a:solidFill>
                          <a:latin typeface="Times New Roman" panose="02020603050405020304" pitchFamily="18" charset="0"/>
                        </a:defRPr>
                      </a:lvl5pPr>
                      <a:lvl6pPr marL="1978025" defTabSz="760413" fontAlgn="base">
                        <a:spcBef>
                          <a:spcPct val="20000"/>
                        </a:spcBef>
                        <a:spcAft>
                          <a:spcPct val="0"/>
                        </a:spcAft>
                        <a:defRPr>
                          <a:solidFill>
                            <a:schemeClr val="tx1"/>
                          </a:solidFill>
                          <a:latin typeface="Times New Roman" panose="02020603050405020304" pitchFamily="18" charset="0"/>
                        </a:defRPr>
                      </a:lvl6pPr>
                      <a:lvl7pPr marL="2435225" defTabSz="760413" fontAlgn="base">
                        <a:spcBef>
                          <a:spcPct val="20000"/>
                        </a:spcBef>
                        <a:spcAft>
                          <a:spcPct val="0"/>
                        </a:spcAft>
                        <a:defRPr>
                          <a:solidFill>
                            <a:schemeClr val="tx1"/>
                          </a:solidFill>
                          <a:latin typeface="Times New Roman" panose="02020603050405020304" pitchFamily="18" charset="0"/>
                        </a:defRPr>
                      </a:lvl7pPr>
                      <a:lvl8pPr marL="2892425" defTabSz="760413" fontAlgn="base">
                        <a:spcBef>
                          <a:spcPct val="20000"/>
                        </a:spcBef>
                        <a:spcAft>
                          <a:spcPct val="0"/>
                        </a:spcAft>
                        <a:defRPr>
                          <a:solidFill>
                            <a:schemeClr val="tx1"/>
                          </a:solidFill>
                          <a:latin typeface="Times New Roman" panose="02020603050405020304" pitchFamily="18" charset="0"/>
                        </a:defRPr>
                      </a:lvl8pPr>
                      <a:lvl9pPr marL="3349625" defTabSz="760413"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760413"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Verdana" panose="020B0604030504040204" pitchFamily="34" charset="0"/>
                        </a:rPr>
                        <a:t>€</a:t>
                      </a:r>
                      <a:r>
                        <a:rPr kumimoji="0" lang="it-IT" altLang="it-IT" sz="2000" b="1" i="0" u="none" strike="noStrike" cap="none" normalizeH="0" baseline="0" smtClean="0">
                          <a:ln>
                            <a:noFill/>
                          </a:ln>
                          <a:solidFill>
                            <a:schemeClr val="tx1"/>
                          </a:solidFill>
                          <a:effectLst/>
                          <a:latin typeface="Tahoma" panose="020B0604030504040204" pitchFamily="34" charset="0"/>
                        </a:rPr>
                        <a:t> 23.500</a:t>
                      </a:r>
                      <a:endParaRPr kumimoji="0" lang="en-GB" altLang="it-IT" sz="2000" b="1" i="0" u="none" strike="noStrike" cap="none" normalizeH="0" baseline="0" smtClean="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305" name="Rectangle 57"/>
          <p:cNvSpPr>
            <a:spLocks noChangeArrowheads="1"/>
          </p:cNvSpPr>
          <p:nvPr/>
        </p:nvSpPr>
        <p:spPr bwMode="auto">
          <a:xfrm>
            <a:off x="3198812" y="152401"/>
            <a:ext cx="6324600" cy="5355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spcBef>
                <a:spcPct val="20000"/>
              </a:spcBef>
              <a:buSzPct val="100000"/>
            </a:pPr>
            <a:r>
              <a:rPr lang="it-IT" altLang="it-IT" sz="3200" b="1"/>
              <a:t>Quanto costa brevettare ? </a:t>
            </a:r>
            <a:endParaRPr lang="en-GB" altLang="it-IT" sz="3200" b="1"/>
          </a:p>
        </p:txBody>
      </p:sp>
    </p:spTree>
    <p:extLst>
      <p:ext uri="{BB962C8B-B14F-4D97-AF65-F5344CB8AC3E}">
        <p14:creationId xmlns:p14="http://schemas.microsoft.com/office/powerpoint/2010/main" val="2150348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dirty="0" smtClean="0"/>
              <a:t>L’idea è alla base del brevetto, tuttavia…</a:t>
            </a:r>
          </a:p>
          <a:p>
            <a:endParaRPr lang="it-IT" dirty="0"/>
          </a:p>
          <a:p>
            <a:r>
              <a:rPr lang="it-IT" dirty="0" smtClean="0"/>
              <a:t>                                          Le idee </a:t>
            </a:r>
            <a:r>
              <a:rPr lang="it-IT" dirty="0" smtClean="0">
                <a:solidFill>
                  <a:schemeClr val="accent1"/>
                </a:solidFill>
              </a:rPr>
              <a:t>NON SONO </a:t>
            </a:r>
            <a:r>
              <a:rPr lang="it-IT" dirty="0" smtClean="0"/>
              <a:t>brevettabili.</a:t>
            </a:r>
          </a:p>
          <a:p>
            <a:endParaRPr lang="it-IT" dirty="0"/>
          </a:p>
          <a:p>
            <a:r>
              <a:rPr lang="it-IT" dirty="0" smtClean="0"/>
              <a:t>                                    Dall’idea si procede verso </a:t>
            </a:r>
            <a:r>
              <a:rPr lang="it-IT" dirty="0" smtClean="0">
                <a:solidFill>
                  <a:schemeClr val="accent1"/>
                </a:solidFill>
              </a:rPr>
              <a:t>l’INVENZIONE</a:t>
            </a:r>
          </a:p>
          <a:p>
            <a:r>
              <a:rPr lang="it-IT" dirty="0"/>
              <a:t> </a:t>
            </a:r>
            <a:r>
              <a:rPr lang="it-IT" dirty="0" smtClean="0"/>
              <a:t>                                   che deve risolvere tecnicamente un </a:t>
            </a:r>
            <a:r>
              <a:rPr lang="it-IT" dirty="0" smtClean="0">
                <a:solidFill>
                  <a:schemeClr val="accent1"/>
                </a:solidFill>
              </a:rPr>
              <a:t>PROBLEMA</a:t>
            </a:r>
          </a:p>
          <a:p>
            <a:endParaRPr lang="it-IT" dirty="0">
              <a:solidFill>
                <a:schemeClr val="accent1"/>
              </a:solidFill>
            </a:endParaRPr>
          </a:p>
          <a:p>
            <a:endParaRPr lang="it-IT" dirty="0" smtClean="0">
              <a:solidFill>
                <a:schemeClr val="accent1"/>
              </a:solidFill>
            </a:endParaRPr>
          </a:p>
          <a:p>
            <a:r>
              <a:rPr lang="it-IT" dirty="0" smtClean="0"/>
              <a:t>Esempio: dall’idea di </a:t>
            </a:r>
            <a:r>
              <a:rPr lang="it-IT" dirty="0" smtClean="0">
                <a:solidFill>
                  <a:schemeClr val="accent1"/>
                </a:solidFill>
              </a:rPr>
              <a:t>catturare i topi </a:t>
            </a:r>
            <a:r>
              <a:rPr lang="it-IT" dirty="0" smtClean="0"/>
              <a:t>(non brevettabile) discende l’invenzione della </a:t>
            </a:r>
            <a:r>
              <a:rPr lang="it-IT" dirty="0" smtClean="0">
                <a:solidFill>
                  <a:schemeClr val="accent1"/>
                </a:solidFill>
              </a:rPr>
              <a:t>trappola per i topi </a:t>
            </a:r>
            <a:r>
              <a:rPr lang="it-IT" dirty="0" smtClean="0"/>
              <a:t>(brevettabile in quanto soluzione tecnica di un problema)</a:t>
            </a:r>
            <a:endParaRPr lang="it-IT" dirty="0"/>
          </a:p>
        </p:txBody>
      </p:sp>
      <p:sp>
        <p:nvSpPr>
          <p:cNvPr id="3" name="Title 2"/>
          <p:cNvSpPr>
            <a:spLocks noGrp="1"/>
          </p:cNvSpPr>
          <p:nvPr>
            <p:ph type="title"/>
          </p:nvPr>
        </p:nvSpPr>
        <p:spPr/>
        <p:txBody>
          <a:bodyPr/>
          <a:lstStyle/>
          <a:p>
            <a:r>
              <a:rPr lang="it-IT" dirty="0" smtClean="0"/>
              <a:t>Prima del brevetto: l’idea</a:t>
            </a:r>
            <a:endParaRPr lang="it-IT" dirty="0"/>
          </a:p>
        </p:txBody>
      </p:sp>
      <p:pic>
        <p:nvPicPr>
          <p:cNvPr id="6146" name="Picture 2" descr="http://ipwatchdog.com/images/stick-figure-light-bul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85" y="1645990"/>
            <a:ext cx="19050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163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751012" y="0"/>
            <a:ext cx="7772400" cy="1143000"/>
          </a:xfrm>
        </p:spPr>
        <p:txBody>
          <a:bodyPr/>
          <a:lstStyle/>
          <a:p>
            <a:r>
              <a:rPr lang="it-IT" altLang="it-IT">
                <a:latin typeface="Arial" panose="020B0604020202020204" pitchFamily="34" charset="0"/>
              </a:rPr>
              <a:t>Quanto costa non brevettare?</a:t>
            </a:r>
          </a:p>
        </p:txBody>
      </p:sp>
      <p:sp>
        <p:nvSpPr>
          <p:cNvPr id="54275" name="Rectangle 3"/>
          <p:cNvSpPr>
            <a:spLocks noGrp="1" noChangeArrowheads="1"/>
          </p:cNvSpPr>
          <p:nvPr>
            <p:ph type="body" idx="1"/>
          </p:nvPr>
        </p:nvSpPr>
        <p:spPr>
          <a:xfrm>
            <a:off x="760412" y="1981200"/>
            <a:ext cx="8382000" cy="4114800"/>
          </a:xfrm>
        </p:spPr>
        <p:txBody>
          <a:bodyPr/>
          <a:lstStyle/>
          <a:p>
            <a:pPr>
              <a:buFontTx/>
              <a:buNone/>
            </a:pPr>
            <a:r>
              <a:rPr lang="it-IT" altLang="it-IT" dirty="0">
                <a:solidFill>
                  <a:schemeClr val="accent1"/>
                </a:solidFill>
              </a:rPr>
              <a:t>Dite voi: ……</a:t>
            </a:r>
          </a:p>
          <a:p>
            <a:pPr algn="ctr">
              <a:buFontTx/>
              <a:buNone/>
            </a:pPr>
            <a:r>
              <a:rPr lang="it-IT" altLang="it-IT" dirty="0">
                <a:solidFill>
                  <a:schemeClr val="accent1"/>
                </a:solidFill>
              </a:rPr>
              <a:t>Caso Polaroid vs Kodak:</a:t>
            </a:r>
          </a:p>
          <a:p>
            <a:r>
              <a:rPr lang="it-IT" altLang="it-IT" dirty="0">
                <a:solidFill>
                  <a:schemeClr val="accent1"/>
                </a:solidFill>
              </a:rPr>
              <a:t> 925 milioni $ di risarcimento</a:t>
            </a:r>
          </a:p>
          <a:p>
            <a:r>
              <a:rPr lang="it-IT" altLang="it-IT" dirty="0">
                <a:solidFill>
                  <a:schemeClr val="accent1"/>
                </a:solidFill>
              </a:rPr>
              <a:t> Licenziamento di 700 dipendenti</a:t>
            </a:r>
          </a:p>
          <a:p>
            <a:r>
              <a:rPr lang="it-IT" altLang="it-IT" dirty="0">
                <a:solidFill>
                  <a:schemeClr val="accent1"/>
                </a:solidFill>
              </a:rPr>
              <a:t> Chiusura di uno stabilimento da 1,5 miliardi $</a:t>
            </a:r>
          </a:p>
          <a:p>
            <a:r>
              <a:rPr lang="it-IT" altLang="it-IT" dirty="0">
                <a:solidFill>
                  <a:schemeClr val="accent1"/>
                </a:solidFill>
              </a:rPr>
              <a:t> Riacquisto di prodotti per 500 milioni $</a:t>
            </a:r>
          </a:p>
          <a:p>
            <a:endParaRPr lang="it-IT" altLang="it-IT" dirty="0">
              <a:solidFill>
                <a:schemeClr val="accent1"/>
              </a:solidFill>
            </a:endParaRPr>
          </a:p>
        </p:txBody>
      </p:sp>
    </p:spTree>
    <p:extLst>
      <p:ext uri="{BB962C8B-B14F-4D97-AF65-F5344CB8AC3E}">
        <p14:creationId xmlns:p14="http://schemas.microsoft.com/office/powerpoint/2010/main" val="42811025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accent1"/>
                </a:solidFill>
              </a:rPr>
              <a:t>Brevettare IoT</a:t>
            </a:r>
            <a:br>
              <a:rPr lang="it-IT" dirty="0" smtClean="0">
                <a:solidFill>
                  <a:schemeClr val="accent1"/>
                </a:solidFill>
              </a:rPr>
            </a:br>
            <a:endParaRPr lang="it-IT" dirty="0">
              <a:solidFill>
                <a:schemeClr val="accent1"/>
              </a:solidFill>
            </a:endParaRPr>
          </a:p>
        </p:txBody>
      </p:sp>
      <p:sp>
        <p:nvSpPr>
          <p:cNvPr id="3" name="Content Placeholder 2"/>
          <p:cNvSpPr>
            <a:spLocks noGrp="1"/>
          </p:cNvSpPr>
          <p:nvPr>
            <p:ph idx="1"/>
          </p:nvPr>
        </p:nvSpPr>
        <p:spPr/>
        <p:txBody>
          <a:bodyPr/>
          <a:lstStyle/>
          <a:p>
            <a:endParaRPr lang="it-IT"/>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91</a:t>
            </a:fld>
            <a:endParaRPr lang="it-IT" altLang="it-IT"/>
          </a:p>
        </p:txBody>
      </p:sp>
    </p:spTree>
    <p:extLst>
      <p:ext uri="{BB962C8B-B14F-4D97-AF65-F5344CB8AC3E}">
        <p14:creationId xmlns:p14="http://schemas.microsoft.com/office/powerpoint/2010/main" val="38282641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accent1"/>
                </a:solidFill>
              </a:rPr>
              <a:t>Lo sfruttamento commerciale </a:t>
            </a:r>
            <a:br>
              <a:rPr lang="it-IT" dirty="0" smtClean="0">
                <a:solidFill>
                  <a:schemeClr val="accent1"/>
                </a:solidFill>
              </a:rPr>
            </a:br>
            <a:r>
              <a:rPr lang="it-IT" dirty="0" smtClean="0">
                <a:solidFill>
                  <a:schemeClr val="accent1"/>
                </a:solidFill>
              </a:rPr>
              <a:t>di un brevetto </a:t>
            </a:r>
            <a:endParaRPr lang="it-IT" dirty="0">
              <a:solidFill>
                <a:schemeClr val="accent1"/>
              </a:solidFill>
            </a:endParaRPr>
          </a:p>
        </p:txBody>
      </p:sp>
      <p:sp>
        <p:nvSpPr>
          <p:cNvPr id="3" name="Content Placeholder 2"/>
          <p:cNvSpPr>
            <a:spLocks noGrp="1"/>
          </p:cNvSpPr>
          <p:nvPr>
            <p:ph idx="1"/>
          </p:nvPr>
        </p:nvSpPr>
        <p:spPr/>
        <p:txBody>
          <a:bodyPr/>
          <a:lstStyle/>
          <a:p>
            <a:endParaRPr lang="it-IT"/>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92</a:t>
            </a:fld>
            <a:endParaRPr lang="it-IT" altLang="it-IT"/>
          </a:p>
        </p:txBody>
      </p:sp>
    </p:spTree>
    <p:extLst>
      <p:ext uri="{BB962C8B-B14F-4D97-AF65-F5344CB8AC3E}">
        <p14:creationId xmlns:p14="http://schemas.microsoft.com/office/powerpoint/2010/main" val="32676568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accent1"/>
                </a:solidFill>
              </a:rPr>
              <a:t>La collaborazione industria-università</a:t>
            </a:r>
            <a:br>
              <a:rPr lang="it-IT" dirty="0" smtClean="0">
                <a:solidFill>
                  <a:schemeClr val="accent1"/>
                </a:solidFill>
              </a:rPr>
            </a:br>
            <a:r>
              <a:rPr lang="it-IT" dirty="0" smtClean="0">
                <a:solidFill>
                  <a:schemeClr val="accent1"/>
                </a:solidFill>
              </a:rPr>
              <a:t>nella brevettazione</a:t>
            </a:r>
            <a:endParaRPr lang="it-IT" dirty="0">
              <a:solidFill>
                <a:schemeClr val="accent1"/>
              </a:solidFill>
            </a:endParaRPr>
          </a:p>
        </p:txBody>
      </p:sp>
      <p:sp>
        <p:nvSpPr>
          <p:cNvPr id="3" name="Content Placeholder 2"/>
          <p:cNvSpPr>
            <a:spLocks noGrp="1"/>
          </p:cNvSpPr>
          <p:nvPr>
            <p:ph idx="1"/>
          </p:nvPr>
        </p:nvSpPr>
        <p:spPr/>
        <p:txBody>
          <a:bodyPr/>
          <a:lstStyle/>
          <a:p>
            <a:endParaRPr lang="it-IT"/>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93</a:t>
            </a:fld>
            <a:endParaRPr lang="it-IT" altLang="it-IT"/>
          </a:p>
        </p:txBody>
      </p:sp>
    </p:spTree>
    <p:extLst>
      <p:ext uri="{BB962C8B-B14F-4D97-AF65-F5344CB8AC3E}">
        <p14:creationId xmlns:p14="http://schemas.microsoft.com/office/powerpoint/2010/main" val="17872729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accent1"/>
                </a:solidFill>
              </a:rPr>
              <a:t>Le fonti interessanti </a:t>
            </a:r>
            <a:endParaRPr lang="it-IT" dirty="0">
              <a:solidFill>
                <a:schemeClr val="accent1"/>
              </a:solidFill>
            </a:endParaRPr>
          </a:p>
        </p:txBody>
      </p:sp>
      <p:sp>
        <p:nvSpPr>
          <p:cNvPr id="3" name="Content Placeholder 2"/>
          <p:cNvSpPr>
            <a:spLocks noGrp="1"/>
          </p:cNvSpPr>
          <p:nvPr>
            <p:ph idx="1"/>
          </p:nvPr>
        </p:nvSpPr>
        <p:spPr/>
        <p:txBody>
          <a:bodyPr/>
          <a:lstStyle/>
          <a:p>
            <a:r>
              <a:rPr lang="it-IT" dirty="0" smtClean="0"/>
              <a:t>IPR HelpDesk</a:t>
            </a:r>
            <a:endParaRPr lang="it-IT" dirty="0"/>
          </a:p>
        </p:txBody>
      </p:sp>
      <p:sp>
        <p:nvSpPr>
          <p:cNvPr id="4" name="Slide Number Placeholder 3"/>
          <p:cNvSpPr>
            <a:spLocks noGrp="1"/>
          </p:cNvSpPr>
          <p:nvPr>
            <p:ph type="sldNum" sz="quarter" idx="12"/>
          </p:nvPr>
        </p:nvSpPr>
        <p:spPr/>
        <p:txBody>
          <a:bodyPr/>
          <a:lstStyle/>
          <a:p>
            <a:fld id="{81DA32A8-F5AD-4D37-9749-B70BEC7FD058}" type="slidenum">
              <a:rPr lang="it-IT" altLang="it-IT" smtClean="0"/>
              <a:pPr/>
              <a:t>94</a:t>
            </a:fld>
            <a:endParaRPr lang="it-IT" altLang="it-IT"/>
          </a:p>
        </p:txBody>
      </p:sp>
    </p:spTree>
    <p:extLst>
      <p:ext uri="{BB962C8B-B14F-4D97-AF65-F5344CB8AC3E}">
        <p14:creationId xmlns:p14="http://schemas.microsoft.com/office/powerpoint/2010/main" val="25592497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65212" y="609600"/>
            <a:ext cx="7772400" cy="5410200"/>
          </a:xfrm>
        </p:spPr>
        <p:txBody>
          <a:bodyPr/>
          <a:lstStyle/>
          <a:p>
            <a:r>
              <a:rPr lang="it-IT" altLang="it-IT"/>
              <a:t>Grazie della vostra attenzione!!!</a:t>
            </a:r>
          </a:p>
        </p:txBody>
      </p:sp>
    </p:spTree>
    <p:extLst>
      <p:ext uri="{BB962C8B-B14F-4D97-AF65-F5344CB8AC3E}">
        <p14:creationId xmlns:p14="http://schemas.microsoft.com/office/powerpoint/2010/main" val="11124913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65212" y="609600"/>
            <a:ext cx="7772400" cy="5410200"/>
          </a:xfrm>
        </p:spPr>
        <p:txBody>
          <a:bodyPr/>
          <a:lstStyle/>
          <a:p>
            <a:r>
              <a:rPr lang="it-IT" altLang="it-IT"/>
              <a:t>Grazie della vostra attenzione!!!</a:t>
            </a:r>
          </a:p>
        </p:txBody>
      </p:sp>
    </p:spTree>
    <p:extLst>
      <p:ext uri="{BB962C8B-B14F-4D97-AF65-F5344CB8AC3E}">
        <p14:creationId xmlns:p14="http://schemas.microsoft.com/office/powerpoint/2010/main" val="24774267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it-IT"/>
          </a:p>
        </p:txBody>
      </p:sp>
      <p:sp>
        <p:nvSpPr>
          <p:cNvPr id="3" name="Title 2"/>
          <p:cNvSpPr>
            <a:spLocks noGrp="1"/>
          </p:cNvSpPr>
          <p:nvPr>
            <p:ph type="title"/>
          </p:nvPr>
        </p:nvSpPr>
        <p:spPr/>
        <p:txBody>
          <a:bodyPr/>
          <a:lstStyle/>
          <a:p>
            <a:endParaRPr lang="it-IT"/>
          </a:p>
        </p:txBody>
      </p:sp>
    </p:spTree>
    <p:extLst>
      <p:ext uri="{BB962C8B-B14F-4D97-AF65-F5344CB8AC3E}">
        <p14:creationId xmlns:p14="http://schemas.microsoft.com/office/powerpoint/2010/main" val="56244182"/>
      </p:ext>
    </p:extLst>
  </p:cSld>
  <p:clrMapOvr>
    <a:masterClrMapping/>
  </p:clrMapOvr>
  <p:transition spd="med">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it-IT"/>
          </a:p>
        </p:txBody>
      </p:sp>
      <p:sp>
        <p:nvSpPr>
          <p:cNvPr id="3" name="Title 2"/>
          <p:cNvSpPr>
            <a:spLocks noGrp="1"/>
          </p:cNvSpPr>
          <p:nvPr>
            <p:ph type="title"/>
          </p:nvPr>
        </p:nvSpPr>
        <p:spPr/>
        <p:txBody>
          <a:bodyPr/>
          <a:lstStyle/>
          <a:p>
            <a:endParaRPr lang="it-IT"/>
          </a:p>
        </p:txBody>
      </p:sp>
    </p:spTree>
    <p:extLst>
      <p:ext uri="{BB962C8B-B14F-4D97-AF65-F5344CB8AC3E}">
        <p14:creationId xmlns:p14="http://schemas.microsoft.com/office/powerpoint/2010/main" val="1869012183"/>
      </p:ext>
    </p:extLst>
  </p:cSld>
  <p:clrMapOvr>
    <a:masterClrMapping/>
  </p:clrMapOvr>
  <p:transition spd="med">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it-IT" dirty="0" smtClean="0"/>
              <a:t>Thanks</a:t>
            </a:r>
            <a:endParaRPr lang="it-IT" dirty="0"/>
          </a:p>
        </p:txBody>
      </p:sp>
    </p:spTree>
    <p:extLst>
      <p:ext uri="{BB962C8B-B14F-4D97-AF65-F5344CB8AC3E}">
        <p14:creationId xmlns:p14="http://schemas.microsoft.com/office/powerpoint/2010/main" val="4082909296"/>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Reply_SpA_-_PPT_Template_-_Black">
  <a:themeElements>
    <a:clrScheme name="GREEN PALETTE_max">
      <a:dk1>
        <a:srgbClr val="000000"/>
      </a:dk1>
      <a:lt1>
        <a:srgbClr val="FFFFFF"/>
      </a:lt1>
      <a:dk2>
        <a:srgbClr val="FFFFFF"/>
      </a:dk2>
      <a:lt2>
        <a:srgbClr val="D8D8D8"/>
      </a:lt2>
      <a:accent1>
        <a:srgbClr val="2FB457"/>
      </a:accent1>
      <a:accent2>
        <a:srgbClr val="009600"/>
      </a:accent2>
      <a:accent3>
        <a:srgbClr val="006600"/>
      </a:accent3>
      <a:accent4>
        <a:srgbClr val="2DB13D"/>
      </a:accent4>
      <a:accent5>
        <a:srgbClr val="3ABE30"/>
      </a:accent5>
      <a:accent6>
        <a:srgbClr val="00CC99"/>
      </a:accent6>
      <a:hlink>
        <a:srgbClr val="00FF00"/>
      </a:hlink>
      <a:folHlink>
        <a:srgbClr val="A5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it-IT" sz="20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it-IT" sz="2000" b="0" i="0" u="none" strike="noStrike" cap="none" normalizeH="0" baseline="0">
            <a:ln>
              <a:noFill/>
            </a:ln>
            <a:solidFill>
              <a:schemeClr val="tx1"/>
            </a:solidFill>
            <a:effectLst/>
            <a:latin typeface="Arial" pitchFamily="-110" charset="0"/>
          </a:defRPr>
        </a:defPPr>
      </a:lstStyle>
    </a:lnDef>
  </a:objectDefaults>
  <a:extraClrSchemeLst>
    <a:extraClrScheme>
      <a:clrScheme name="Tema di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i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i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i Offi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i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i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i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i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i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a di Office 13">
        <a:dk1>
          <a:srgbClr val="004A54"/>
        </a:dk1>
        <a:lt1>
          <a:srgbClr val="FFFFFF"/>
        </a:lt1>
        <a:dk2>
          <a:srgbClr val="E8B402"/>
        </a:dk2>
        <a:lt2>
          <a:srgbClr val="808080"/>
        </a:lt2>
        <a:accent1>
          <a:srgbClr val="AAC9CE"/>
        </a:accent1>
        <a:accent2>
          <a:srgbClr val="30BF5B"/>
        </a:accent2>
        <a:accent3>
          <a:srgbClr val="FFFFFF"/>
        </a:accent3>
        <a:accent4>
          <a:srgbClr val="003E46"/>
        </a:accent4>
        <a:accent5>
          <a:srgbClr val="D2E1E3"/>
        </a:accent5>
        <a:accent6>
          <a:srgbClr val="2AAD52"/>
        </a:accent6>
        <a:hlink>
          <a:srgbClr val="0090A4"/>
        </a:hlink>
        <a:folHlink>
          <a:srgbClr val="F6E62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Reply_SpA_-_PPT_Template_-_Black</Template>
  <TotalTime>8725</TotalTime>
  <Words>4497</Words>
  <Application>Microsoft Office PowerPoint</Application>
  <PresentationFormat>Custom</PresentationFormat>
  <Paragraphs>780</Paragraphs>
  <Slides>99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99</vt:i4>
      </vt:variant>
    </vt:vector>
  </HeadingPairs>
  <TitlesOfParts>
    <vt:vector size="109" baseType="lpstr">
      <vt:lpstr>MS PGothic</vt:lpstr>
      <vt:lpstr>Arial</vt:lpstr>
      <vt:lpstr>Lucida Sans Unicode</vt:lpstr>
      <vt:lpstr>Symbol</vt:lpstr>
      <vt:lpstr>Tahoma</vt:lpstr>
      <vt:lpstr>Times New Roman</vt:lpstr>
      <vt:lpstr>Verdana</vt:lpstr>
      <vt:lpstr>Reply_SpA_-_PPT_Template_-_Black</vt:lpstr>
      <vt:lpstr>Fotografia di MS Photo Editor 3.0</vt:lpstr>
      <vt:lpstr>Immagine bitmap</vt:lpstr>
      <vt:lpstr>PowerPoint Presentation</vt:lpstr>
      <vt:lpstr>Agenda</vt:lpstr>
      <vt:lpstr>PowerPoint Presentation</vt:lpstr>
      <vt:lpstr>PowerPoint Presentation</vt:lpstr>
      <vt:lpstr>Reply Offer Matrix</vt:lpstr>
      <vt:lpstr>Intellectual Property Rights (IPR)</vt:lpstr>
      <vt:lpstr>Intellectual Property  Proprietà Intellettuale</vt:lpstr>
      <vt:lpstr>Che cosa è un brevetto</vt:lpstr>
      <vt:lpstr>Prima del brevetto: l’idea</vt:lpstr>
      <vt:lpstr>US Patent No. 6,655,077 titled “Trap for a mouse”</vt:lpstr>
      <vt:lpstr>Che cosa è un brevetto</vt:lpstr>
      <vt:lpstr>Quando una invenzioneè brevettabile</vt:lpstr>
      <vt:lpstr>Quando una invenzione è brevettabile</vt:lpstr>
      <vt:lpstr>Quando una invenzione è nuova</vt:lpstr>
      <vt:lpstr>Quando una invenzione è originale</vt:lpstr>
      <vt:lpstr>Quando vale la pena di tutelare una idea con un brevetto</vt:lpstr>
      <vt:lpstr>Cosa tutela il brevetto</vt:lpstr>
      <vt:lpstr>Cosa fare quando si presentano nuove idee e nuovi progetti</vt:lpstr>
      <vt:lpstr>Le ricerche di fattibilità</vt:lpstr>
      <vt:lpstr>Le ricerche di brevettabilità</vt:lpstr>
      <vt:lpstr>La sorveglianza della concorrenza</vt:lpstr>
      <vt:lpstr>Le banche dati brevettuali</vt:lpstr>
      <vt:lpstr>Depatisnet</vt:lpstr>
      <vt:lpstr>WIPO - Patentscope</vt:lpstr>
      <vt:lpstr>USPTO</vt:lpstr>
      <vt:lpstr>Dove conviene brevettare</vt:lpstr>
      <vt:lpstr>Brevetto Europeo</vt:lpstr>
      <vt:lpstr>How much does a European patent cost? </vt:lpstr>
      <vt:lpstr>Quando vale la pena di brevettare in termini economici</vt:lpstr>
      <vt:lpstr>Il Brevetto per Invenzione</vt:lpstr>
      <vt:lpstr>Il Brevetto per Invenzione</vt:lpstr>
      <vt:lpstr>Il Brevetto per Invenzione</vt:lpstr>
      <vt:lpstr>Il Brevetto per Invenzione</vt:lpstr>
      <vt:lpstr>La procedura di brevettazione</vt:lpstr>
      <vt:lpstr>La procedura di brevettazione</vt:lpstr>
      <vt:lpstr>PowerPoint Presentation</vt:lpstr>
      <vt:lpstr>EPO Patent origin</vt:lpstr>
      <vt:lpstr>PowerPoint Presentation</vt:lpstr>
      <vt:lpstr>L’importanza delle date</vt:lpstr>
      <vt:lpstr>Brevettare un risultato di ricerca</vt:lpstr>
      <vt:lpstr>La vita di un brevetto</vt:lpstr>
      <vt:lpstr>Come valorizzare un brevetto</vt:lpstr>
      <vt:lpstr>Opzioni di valorizzazione</vt:lpstr>
      <vt:lpstr>L’esperienza REPLY</vt:lpstr>
      <vt:lpstr>Sfruttare un brevetto in un prodotto</vt:lpstr>
      <vt:lpstr>PowerPoint Presentation</vt:lpstr>
      <vt:lpstr>PowerPoint Presentation</vt:lpstr>
      <vt:lpstr>An example: 1-Click™ by Amazon</vt:lpstr>
      <vt:lpstr>PowerPoint Presentation</vt:lpstr>
      <vt:lpstr>PowerPoint Presentation</vt:lpstr>
      <vt:lpstr>Grazie per l’attenzione</vt:lpstr>
      <vt:lpstr>PowerPoint Presentation</vt:lpstr>
      <vt:lpstr>Le procedure</vt:lpstr>
      <vt:lpstr>Procedura EP</vt:lpstr>
      <vt:lpstr>Procedura PCT o WO</vt:lpstr>
      <vt:lpstr>L’importanza delle date</vt:lpstr>
      <vt:lpstr>PowerPoint Presentation</vt:lpstr>
      <vt:lpstr>PowerPoint Presentation</vt:lpstr>
      <vt:lpstr>PowerPoint Presentation</vt:lpstr>
      <vt:lpstr>PowerPoint Presentation</vt:lpstr>
      <vt:lpstr>PowerPoint Presentation</vt:lpstr>
      <vt:lpstr>PowerPoint Presentation</vt:lpstr>
      <vt:lpstr>Quanto costa non brevettare?</vt:lpstr>
      <vt:lpstr>I Marchi</vt:lpstr>
      <vt:lpstr>I requisiti di registrabilità</vt:lpstr>
      <vt:lpstr>Classificazione Internazionale dei Prodotti</vt:lpstr>
      <vt:lpstr>Classificazione Internazionale dei Servizi</vt:lpstr>
      <vt:lpstr>La durata dei Marchi</vt:lpstr>
      <vt:lpstr>Le banche dati dei marchi</vt:lpstr>
      <vt:lpstr>Di cosa abbiamo già parlato:</vt:lpstr>
      <vt:lpstr>Di cosa parliamo ora:</vt:lpstr>
      <vt:lpstr>Il Brevetto per Invenzione</vt:lpstr>
      <vt:lpstr>Il Brevetto per Invenzione</vt:lpstr>
      <vt:lpstr>Il Brevetto per Invenzione</vt:lpstr>
      <vt:lpstr>Il Brevetto per Invenzione</vt:lpstr>
      <vt:lpstr>Il Brevetto per Invenzione</vt:lpstr>
      <vt:lpstr>La procedura di brevettazione</vt:lpstr>
      <vt:lpstr>La procedura di brevettazione</vt:lpstr>
      <vt:lpstr>Le convenzioni:</vt:lpstr>
      <vt:lpstr>Le procedure</vt:lpstr>
      <vt:lpstr>Procedura EP</vt:lpstr>
      <vt:lpstr>Procedura PCT o WO</vt:lpstr>
      <vt:lpstr>L’importanza delle date</vt:lpstr>
      <vt:lpstr>PowerPoint Presentation</vt:lpstr>
      <vt:lpstr>PowerPoint Presentation</vt:lpstr>
      <vt:lpstr>PowerPoint Presentation</vt:lpstr>
      <vt:lpstr>PowerPoint Presentation</vt:lpstr>
      <vt:lpstr>PowerPoint Presentation</vt:lpstr>
      <vt:lpstr>PowerPoint Presentation</vt:lpstr>
      <vt:lpstr>Quanto costa non brevettare?</vt:lpstr>
      <vt:lpstr>Brevettare IoT </vt:lpstr>
      <vt:lpstr>Lo sfruttamento commerciale  di un brevetto </vt:lpstr>
      <vt:lpstr>La collaborazione industria-università nella brevettazione</vt:lpstr>
      <vt:lpstr>Le fonti interessanti </vt:lpstr>
      <vt:lpstr>Grazie della vostra attenzione!!!</vt:lpstr>
      <vt:lpstr>Grazie della vostra attenzione!!!</vt:lpstr>
      <vt:lpstr>PowerPoint Presentation</vt:lpstr>
      <vt:lpstr>PowerPoint Presentation</vt:lpstr>
      <vt:lpstr>PowerPoint Presentation</vt:lpstr>
    </vt:vector>
  </TitlesOfParts>
  <Company>HP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Macchetto Luca</dc:creator>
  <cp:lastModifiedBy>Griva Maurizio</cp:lastModifiedBy>
  <cp:revision>325</cp:revision>
  <cp:lastPrinted>2006-12-11T11:56:39Z</cp:lastPrinted>
  <dcterms:created xsi:type="dcterms:W3CDTF">2012-03-09T17:32:22Z</dcterms:created>
  <dcterms:modified xsi:type="dcterms:W3CDTF">2015-03-04T14:31:14Z</dcterms:modified>
</cp:coreProperties>
</file>