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300" r:id="rId3"/>
    <p:sldId id="301" r:id="rId4"/>
    <p:sldId id="304" r:id="rId5"/>
    <p:sldId id="305" r:id="rId6"/>
    <p:sldId id="306" r:id="rId7"/>
    <p:sldId id="308" r:id="rId8"/>
    <p:sldId id="258" r:id="rId9"/>
    <p:sldId id="259" r:id="rId10"/>
    <p:sldId id="260" r:id="rId11"/>
    <p:sldId id="261" r:id="rId12"/>
    <p:sldId id="262" r:id="rId13"/>
    <p:sldId id="263" r:id="rId14"/>
    <p:sldId id="264" r:id="rId15"/>
    <p:sldId id="265" r:id="rId16"/>
    <p:sldId id="266" r:id="rId17"/>
    <p:sldId id="267" r:id="rId18"/>
    <p:sldId id="296" r:id="rId19"/>
    <p:sldId id="297" r:id="rId20"/>
    <p:sldId id="299" r:id="rId21"/>
    <p:sldId id="269" r:id="rId22"/>
    <p:sldId id="270" r:id="rId23"/>
    <p:sldId id="271" r:id="rId24"/>
    <p:sldId id="272" r:id="rId25"/>
    <p:sldId id="298" r:id="rId26"/>
    <p:sldId id="413" r:id="rId27"/>
    <p:sldId id="414" r:id="rId28"/>
    <p:sldId id="416" r:id="rId29"/>
    <p:sldId id="415" r:id="rId30"/>
    <p:sldId id="417" r:id="rId31"/>
    <p:sldId id="418" r:id="rId32"/>
    <p:sldId id="419" r:id="rId33"/>
    <p:sldId id="420" r:id="rId34"/>
    <p:sldId id="421" r:id="rId35"/>
    <p:sldId id="422" r:id="rId36"/>
    <p:sldId id="423" r:id="rId37"/>
    <p:sldId id="273" r:id="rId38"/>
    <p:sldId id="275" r:id="rId39"/>
    <p:sldId id="309" r:id="rId40"/>
    <p:sldId id="310" r:id="rId41"/>
    <p:sldId id="277" r:id="rId42"/>
    <p:sldId id="278" r:id="rId43"/>
    <p:sldId id="279" r:id="rId44"/>
    <p:sldId id="280" r:id="rId45"/>
    <p:sldId id="312" r:id="rId46"/>
    <p:sldId id="282" r:id="rId47"/>
    <p:sldId id="283" r:id="rId48"/>
    <p:sldId id="313" r:id="rId49"/>
    <p:sldId id="316" r:id="rId50"/>
    <p:sldId id="317" r:id="rId51"/>
    <p:sldId id="318" r:id="rId52"/>
    <p:sldId id="319" r:id="rId53"/>
    <p:sldId id="314" r:id="rId54"/>
    <p:sldId id="315" r:id="rId55"/>
    <p:sldId id="295" r:id="rId56"/>
    <p:sldId id="289" r:id="rId57"/>
    <p:sldId id="290" r:id="rId58"/>
    <p:sldId id="291" r:id="rId59"/>
    <p:sldId id="292" r:id="rId60"/>
    <p:sldId id="293" r:id="rId61"/>
    <p:sldId id="294"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172" y="-320"/>
      </p:cViewPr>
      <p:guideLst>
        <p:guide orient="horz" pos="2160"/>
        <p:guide pos="3840"/>
      </p:guideLst>
    </p:cSldViewPr>
  </p:slideViewPr>
  <p:notesTextViewPr>
    <p:cViewPr>
      <p:scale>
        <a:sx n="1" d="1"/>
        <a:sy n="1" d="1"/>
      </p:scale>
      <p:origin x="0" y="0"/>
    </p:cViewPr>
  </p:notesTextViewPr>
  <p:sorterViewPr>
    <p:cViewPr>
      <p:scale>
        <a:sx n="120" d="100"/>
        <a:sy n="120" d="100"/>
      </p:scale>
      <p:origin x="0" y="265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ECA60-BB0C-4779-B7CB-0087DF6B3AB7}" type="datetimeFigureOut">
              <a:rPr lang="it-IT" smtClean="0"/>
              <a:t>02/11/2016</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8B0C4-C83F-4B8F-8075-6A93E16602CF}" type="slidenum">
              <a:rPr lang="it-IT" smtClean="0"/>
              <a:t>‹N›</a:t>
            </a:fld>
            <a:endParaRPr lang="it-IT"/>
          </a:p>
        </p:txBody>
      </p:sp>
    </p:spTree>
    <p:extLst>
      <p:ext uri="{BB962C8B-B14F-4D97-AF65-F5344CB8AC3E}">
        <p14:creationId xmlns:p14="http://schemas.microsoft.com/office/powerpoint/2010/main" val="207113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5222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4C2F937-FB23-41E8-876C-85A6FCE76616}" type="slidenum">
              <a:rPr lang="it-IT" altLang="it-IT" sz="1200" smtClean="0">
                <a:solidFill>
                  <a:srgbClr val="000000"/>
                </a:solidFill>
              </a:rPr>
              <a:pPr eaLnBrk="1" hangingPunct="1">
                <a:defRPr/>
              </a:pPr>
              <a:t>3</a:t>
            </a:fld>
            <a:endParaRPr lang="it-IT" altLang="it-IT" sz="12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18"/>
          <p:cNvSpPr txBox="1">
            <a:spLocks noGrp="1" noChangeArrowheads="1"/>
          </p:cNvSpPr>
          <p:nvPr/>
        </p:nvSpPr>
        <p:spPr bwMode="auto">
          <a:xfrm>
            <a:off x="3883852" y="8683364"/>
            <a:ext cx="2953328" cy="441626"/>
          </a:xfrm>
          <a:prstGeom prst="rect">
            <a:avLst/>
          </a:prstGeom>
          <a:noFill/>
          <a:ln w="9525">
            <a:noFill/>
            <a:round/>
            <a:headEnd/>
            <a:tailEnd/>
          </a:ln>
        </p:spPr>
        <p:txBody>
          <a:bodyPr lIns="86949" tIns="45213" rIns="86949" bIns="45213" anchor="b"/>
          <a:lstStyle/>
          <a:p>
            <a:pPr algn="r" defTabSz="433388">
              <a:lnSpc>
                <a:spcPct val="93000"/>
              </a:lnSpc>
              <a:tabLst>
                <a:tab pos="700088" algn="l"/>
                <a:tab pos="1398588" algn="l"/>
                <a:tab pos="2098675" algn="l"/>
                <a:tab pos="2797175" algn="l"/>
              </a:tabLst>
            </a:pPr>
            <a:fld id="{0D2384F8-73B0-41D4-B84B-BABC2946E434}" type="slidenum">
              <a:rPr lang="en-US" sz="1200">
                <a:solidFill>
                  <a:srgbClr val="000000"/>
                </a:solidFill>
                <a:latin typeface="Calibri" pitchFamily="34" charset="0"/>
                <a:cs typeface="DejaVu Sans" pitchFamily="34" charset="0"/>
              </a:rPr>
              <a:pPr algn="r" defTabSz="433388">
                <a:lnSpc>
                  <a:spcPct val="93000"/>
                </a:lnSpc>
                <a:tabLst>
                  <a:tab pos="700088" algn="l"/>
                  <a:tab pos="1398588" algn="l"/>
                  <a:tab pos="2098675" algn="l"/>
                  <a:tab pos="2797175" algn="l"/>
                </a:tabLst>
              </a:pPr>
              <a:t>5</a:t>
            </a:fld>
            <a:endParaRPr lang="en-US" sz="1200">
              <a:solidFill>
                <a:srgbClr val="000000"/>
              </a:solidFill>
              <a:latin typeface="Calibri" pitchFamily="34" charset="0"/>
              <a:cs typeface="DejaVu Sans" pitchFamily="34" charset="0"/>
            </a:endParaRPr>
          </a:p>
        </p:txBody>
      </p:sp>
      <p:sp>
        <p:nvSpPr>
          <p:cNvPr id="182275" name="Text Box 1"/>
          <p:cNvSpPr txBox="1">
            <a:spLocks noChangeArrowheads="1"/>
          </p:cNvSpPr>
          <p:nvPr/>
        </p:nvSpPr>
        <p:spPr bwMode="auto">
          <a:xfrm>
            <a:off x="3883851" y="8683363"/>
            <a:ext cx="2958133" cy="444551"/>
          </a:xfrm>
          <a:prstGeom prst="rect">
            <a:avLst/>
          </a:prstGeom>
          <a:noFill/>
          <a:ln w="9525">
            <a:noFill/>
            <a:round/>
            <a:headEnd/>
            <a:tailEnd/>
          </a:ln>
        </p:spPr>
        <p:txBody>
          <a:bodyPr lIns="86949" tIns="45213" rIns="86949" bIns="45213" anchor="b"/>
          <a:lstStyle/>
          <a:p>
            <a:pPr algn="r" defTabSz="433388">
              <a:lnSpc>
                <a:spcPct val="93000"/>
              </a:lnSpc>
              <a:tabLst>
                <a:tab pos="0" algn="l"/>
                <a:tab pos="431800" algn="l"/>
                <a:tab pos="866775" algn="l"/>
                <a:tab pos="1300163" algn="l"/>
                <a:tab pos="1735138" algn="l"/>
                <a:tab pos="2168525" algn="l"/>
                <a:tab pos="2601913" algn="l"/>
                <a:tab pos="3036888" algn="l"/>
                <a:tab pos="3470275" algn="l"/>
                <a:tab pos="3905250" algn="l"/>
                <a:tab pos="4338638" algn="l"/>
                <a:tab pos="4773613" algn="l"/>
                <a:tab pos="5207000" algn="l"/>
                <a:tab pos="5640388" algn="l"/>
                <a:tab pos="6075363" algn="l"/>
                <a:tab pos="6508750" algn="l"/>
                <a:tab pos="6943725" algn="l"/>
                <a:tab pos="7377113" algn="l"/>
                <a:tab pos="7810500" algn="l"/>
                <a:tab pos="8245475" algn="l"/>
                <a:tab pos="8678863" algn="l"/>
              </a:tabLst>
            </a:pPr>
            <a:fld id="{4C596EB0-F9E7-4BEF-A51D-36689ED9B7C8}" type="slidenum">
              <a:rPr lang="en-US" sz="1200">
                <a:solidFill>
                  <a:srgbClr val="000000"/>
                </a:solidFill>
                <a:latin typeface="Calibri" pitchFamily="34" charset="0"/>
                <a:cs typeface="DejaVu Sans" pitchFamily="34" charset="0"/>
              </a:rPr>
              <a:pPr algn="r" defTabSz="433388">
                <a:lnSpc>
                  <a:spcPct val="93000"/>
                </a:lnSpc>
                <a:tabLst>
                  <a:tab pos="0" algn="l"/>
                  <a:tab pos="431800" algn="l"/>
                  <a:tab pos="866775" algn="l"/>
                  <a:tab pos="1300163" algn="l"/>
                  <a:tab pos="1735138" algn="l"/>
                  <a:tab pos="2168525" algn="l"/>
                  <a:tab pos="2601913" algn="l"/>
                  <a:tab pos="3036888" algn="l"/>
                  <a:tab pos="3470275" algn="l"/>
                  <a:tab pos="3905250" algn="l"/>
                  <a:tab pos="4338638" algn="l"/>
                  <a:tab pos="4773613" algn="l"/>
                  <a:tab pos="5207000" algn="l"/>
                  <a:tab pos="5640388" algn="l"/>
                  <a:tab pos="6075363" algn="l"/>
                  <a:tab pos="6508750" algn="l"/>
                  <a:tab pos="6943725" algn="l"/>
                  <a:tab pos="7377113" algn="l"/>
                  <a:tab pos="7810500" algn="l"/>
                  <a:tab pos="8245475" algn="l"/>
                  <a:tab pos="8678863" algn="l"/>
                </a:tabLst>
              </a:pPr>
              <a:t>5</a:t>
            </a:fld>
            <a:endParaRPr lang="en-US" sz="1200">
              <a:solidFill>
                <a:srgbClr val="000000"/>
              </a:solidFill>
              <a:latin typeface="Calibri" pitchFamily="34" charset="0"/>
              <a:cs typeface="DejaVu Sans" pitchFamily="34" charset="0"/>
            </a:endParaRPr>
          </a:p>
        </p:txBody>
      </p:sp>
      <p:sp>
        <p:nvSpPr>
          <p:cNvPr id="182276" name="Text Box 2"/>
          <p:cNvSpPr txBox="1">
            <a:spLocks noChangeArrowheads="1"/>
          </p:cNvSpPr>
          <p:nvPr/>
        </p:nvSpPr>
        <p:spPr bwMode="auto">
          <a:xfrm>
            <a:off x="2142926" y="656591"/>
            <a:ext cx="2573752" cy="3243466"/>
          </a:xfrm>
          <a:prstGeom prst="rect">
            <a:avLst/>
          </a:prstGeom>
          <a:solidFill>
            <a:srgbClr val="FFFFFF"/>
          </a:solidFill>
          <a:ln w="9360">
            <a:solidFill>
              <a:srgbClr val="000000"/>
            </a:solidFill>
            <a:miter lim="800000"/>
            <a:headEnd/>
            <a:tailEnd/>
          </a:ln>
        </p:spPr>
        <p:txBody>
          <a:bodyPr wrap="none" lIns="88340" tIns="44170" rIns="88340" bIns="44170" anchor="ctr"/>
          <a:lstStyle/>
          <a:p>
            <a:pPr defTabSz="433388"/>
            <a:endParaRPr lang="it-IT" sz="2300">
              <a:latin typeface="Calibri" pitchFamily="34" charset="0"/>
              <a:cs typeface="DejaVu Sans" pitchFamily="34" charset="0"/>
            </a:endParaRPr>
          </a:p>
        </p:txBody>
      </p:sp>
      <p:sp>
        <p:nvSpPr>
          <p:cNvPr id="182277" name="Rectangle 3"/>
          <p:cNvSpPr>
            <a:spLocks noGrp="1" noChangeArrowheads="1"/>
          </p:cNvSpPr>
          <p:nvPr>
            <p:ph type="body"/>
          </p:nvPr>
        </p:nvSpPr>
        <p:spPr>
          <a:xfrm>
            <a:off x="687082" y="4341682"/>
            <a:ext cx="5467822" cy="4100396"/>
          </a:xfrm>
          <a:noFill/>
          <a:ln/>
        </p:spPr>
        <p:txBody>
          <a:bodyPr wrap="none" anchor="ctr"/>
          <a:lstStyle/>
          <a:p>
            <a:pPr>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18"/>
          <p:cNvSpPr txBox="1">
            <a:spLocks noGrp="1" noChangeArrowheads="1"/>
          </p:cNvSpPr>
          <p:nvPr/>
        </p:nvSpPr>
        <p:spPr bwMode="auto">
          <a:xfrm>
            <a:off x="3883852" y="8683364"/>
            <a:ext cx="2953328" cy="441626"/>
          </a:xfrm>
          <a:prstGeom prst="rect">
            <a:avLst/>
          </a:prstGeom>
          <a:noFill/>
          <a:ln w="9525">
            <a:noFill/>
            <a:round/>
            <a:headEnd/>
            <a:tailEnd/>
          </a:ln>
        </p:spPr>
        <p:txBody>
          <a:bodyPr lIns="86949" tIns="45213" rIns="86949" bIns="45213" anchor="b"/>
          <a:lstStyle/>
          <a:p>
            <a:pPr algn="r" defTabSz="433388">
              <a:lnSpc>
                <a:spcPct val="93000"/>
              </a:lnSpc>
              <a:tabLst>
                <a:tab pos="700088" algn="l"/>
                <a:tab pos="1398588" algn="l"/>
                <a:tab pos="2098675" algn="l"/>
                <a:tab pos="2797175" algn="l"/>
              </a:tabLst>
            </a:pPr>
            <a:fld id="{57C29975-F7B4-45E6-9E9E-2CA5650B827B}" type="slidenum">
              <a:rPr lang="en-US" sz="1200">
                <a:solidFill>
                  <a:srgbClr val="000000"/>
                </a:solidFill>
                <a:latin typeface="Calibri" pitchFamily="34" charset="0"/>
                <a:cs typeface="DejaVu Sans" pitchFamily="34" charset="0"/>
              </a:rPr>
              <a:pPr algn="r" defTabSz="433388">
                <a:lnSpc>
                  <a:spcPct val="93000"/>
                </a:lnSpc>
                <a:tabLst>
                  <a:tab pos="700088" algn="l"/>
                  <a:tab pos="1398588" algn="l"/>
                  <a:tab pos="2098675" algn="l"/>
                  <a:tab pos="2797175" algn="l"/>
                </a:tabLst>
              </a:pPr>
              <a:t>6</a:t>
            </a:fld>
            <a:endParaRPr lang="en-US" sz="1200">
              <a:solidFill>
                <a:srgbClr val="000000"/>
              </a:solidFill>
              <a:latin typeface="Calibri" pitchFamily="34" charset="0"/>
              <a:cs typeface="DejaVu Sans" pitchFamily="34" charset="0"/>
            </a:endParaRPr>
          </a:p>
        </p:txBody>
      </p:sp>
      <p:sp>
        <p:nvSpPr>
          <p:cNvPr id="183299" name="Text Box 1"/>
          <p:cNvSpPr txBox="1">
            <a:spLocks noChangeArrowheads="1"/>
          </p:cNvSpPr>
          <p:nvPr/>
        </p:nvSpPr>
        <p:spPr bwMode="auto">
          <a:xfrm>
            <a:off x="3883851" y="8683363"/>
            <a:ext cx="2958133" cy="444551"/>
          </a:xfrm>
          <a:prstGeom prst="rect">
            <a:avLst/>
          </a:prstGeom>
          <a:noFill/>
          <a:ln w="9525">
            <a:noFill/>
            <a:round/>
            <a:headEnd/>
            <a:tailEnd/>
          </a:ln>
        </p:spPr>
        <p:txBody>
          <a:bodyPr lIns="86949" tIns="45213" rIns="86949" bIns="45213" anchor="b"/>
          <a:lstStyle/>
          <a:p>
            <a:pPr algn="r" defTabSz="433388">
              <a:lnSpc>
                <a:spcPct val="93000"/>
              </a:lnSpc>
              <a:tabLst>
                <a:tab pos="0" algn="l"/>
                <a:tab pos="431800" algn="l"/>
                <a:tab pos="866775" algn="l"/>
                <a:tab pos="1300163" algn="l"/>
                <a:tab pos="1735138" algn="l"/>
                <a:tab pos="2168525" algn="l"/>
                <a:tab pos="2601913" algn="l"/>
                <a:tab pos="3036888" algn="l"/>
                <a:tab pos="3470275" algn="l"/>
                <a:tab pos="3905250" algn="l"/>
                <a:tab pos="4338638" algn="l"/>
                <a:tab pos="4773613" algn="l"/>
                <a:tab pos="5207000" algn="l"/>
                <a:tab pos="5640388" algn="l"/>
                <a:tab pos="6075363" algn="l"/>
                <a:tab pos="6508750" algn="l"/>
                <a:tab pos="6943725" algn="l"/>
                <a:tab pos="7377113" algn="l"/>
                <a:tab pos="7810500" algn="l"/>
                <a:tab pos="8245475" algn="l"/>
                <a:tab pos="8678863" algn="l"/>
              </a:tabLst>
            </a:pPr>
            <a:fld id="{87A078F5-3398-4F84-9FEC-8806247A65E7}" type="slidenum">
              <a:rPr lang="en-US" sz="1200">
                <a:solidFill>
                  <a:srgbClr val="000000"/>
                </a:solidFill>
                <a:latin typeface="Calibri" pitchFamily="34" charset="0"/>
                <a:cs typeface="DejaVu Sans" pitchFamily="34" charset="0"/>
              </a:rPr>
              <a:pPr algn="r" defTabSz="433388">
                <a:lnSpc>
                  <a:spcPct val="93000"/>
                </a:lnSpc>
                <a:tabLst>
                  <a:tab pos="0" algn="l"/>
                  <a:tab pos="431800" algn="l"/>
                  <a:tab pos="866775" algn="l"/>
                  <a:tab pos="1300163" algn="l"/>
                  <a:tab pos="1735138" algn="l"/>
                  <a:tab pos="2168525" algn="l"/>
                  <a:tab pos="2601913" algn="l"/>
                  <a:tab pos="3036888" algn="l"/>
                  <a:tab pos="3470275" algn="l"/>
                  <a:tab pos="3905250" algn="l"/>
                  <a:tab pos="4338638" algn="l"/>
                  <a:tab pos="4773613" algn="l"/>
                  <a:tab pos="5207000" algn="l"/>
                  <a:tab pos="5640388" algn="l"/>
                  <a:tab pos="6075363" algn="l"/>
                  <a:tab pos="6508750" algn="l"/>
                  <a:tab pos="6943725" algn="l"/>
                  <a:tab pos="7377113" algn="l"/>
                  <a:tab pos="7810500" algn="l"/>
                  <a:tab pos="8245475" algn="l"/>
                  <a:tab pos="8678863" algn="l"/>
                </a:tabLst>
              </a:pPr>
              <a:t>6</a:t>
            </a:fld>
            <a:endParaRPr lang="en-US" sz="1200">
              <a:solidFill>
                <a:srgbClr val="000000"/>
              </a:solidFill>
              <a:latin typeface="Calibri" pitchFamily="34" charset="0"/>
              <a:cs typeface="DejaVu Sans" pitchFamily="34" charset="0"/>
            </a:endParaRPr>
          </a:p>
        </p:txBody>
      </p:sp>
      <p:sp>
        <p:nvSpPr>
          <p:cNvPr id="183300" name="Text Box 2"/>
          <p:cNvSpPr txBox="1">
            <a:spLocks noChangeArrowheads="1"/>
          </p:cNvSpPr>
          <p:nvPr/>
        </p:nvSpPr>
        <p:spPr bwMode="auto">
          <a:xfrm>
            <a:off x="2142926" y="656591"/>
            <a:ext cx="2573752" cy="3243466"/>
          </a:xfrm>
          <a:prstGeom prst="rect">
            <a:avLst/>
          </a:prstGeom>
          <a:solidFill>
            <a:srgbClr val="FFFFFF"/>
          </a:solidFill>
          <a:ln w="9360">
            <a:solidFill>
              <a:srgbClr val="000000"/>
            </a:solidFill>
            <a:miter lim="800000"/>
            <a:headEnd/>
            <a:tailEnd/>
          </a:ln>
        </p:spPr>
        <p:txBody>
          <a:bodyPr wrap="none" lIns="88340" tIns="44170" rIns="88340" bIns="44170" anchor="ctr"/>
          <a:lstStyle/>
          <a:p>
            <a:pPr defTabSz="433388"/>
            <a:endParaRPr lang="it-IT" sz="2300">
              <a:latin typeface="Calibri" pitchFamily="34" charset="0"/>
              <a:cs typeface="DejaVu Sans" pitchFamily="34" charset="0"/>
            </a:endParaRPr>
          </a:p>
        </p:txBody>
      </p:sp>
      <p:sp>
        <p:nvSpPr>
          <p:cNvPr id="183301" name="Rectangle 3"/>
          <p:cNvSpPr>
            <a:spLocks noGrp="1" noChangeArrowheads="1"/>
          </p:cNvSpPr>
          <p:nvPr>
            <p:ph type="body"/>
          </p:nvPr>
        </p:nvSpPr>
        <p:spPr>
          <a:xfrm>
            <a:off x="687082" y="4341682"/>
            <a:ext cx="5467822" cy="4100396"/>
          </a:xfrm>
          <a:noFill/>
          <a:ln/>
        </p:spPr>
        <p:txBody>
          <a:bodyPr wrap="none" anchor="ctr"/>
          <a:lstStyle/>
          <a:p>
            <a:pPr>
              <a:spcBef>
                <a:spcPct val="0"/>
              </a:spcBef>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0"/>
          <p:cNvSpPr>
            <a:spLocks noGrp="1" noChangeArrowheads="1"/>
          </p:cNvSpPr>
          <p:nvPr>
            <p:ph type="sldNum" sz="quarter"/>
          </p:nvPr>
        </p:nvSpPr>
        <p:spPr/>
        <p:txBody>
          <a:bodyPr/>
          <a:lstStyle/>
          <a:p>
            <a:pPr>
              <a:buFont typeface="Times New Roman" pitchFamily="18" charset="0"/>
              <a:buNone/>
              <a:defRPr/>
            </a:pPr>
            <a:fld id="{D5B0A172-AB85-40C9-9A02-DA5B2B7E1CEC}" type="slidenum">
              <a:rPr lang="en-US" smtClean="0"/>
              <a:pPr>
                <a:buFont typeface="Times New Roman" pitchFamily="18" charset="0"/>
                <a:buNone/>
                <a:defRPr/>
              </a:pPr>
              <a:t>37</a:t>
            </a:fld>
            <a:endParaRPr lang="en-US" smtClean="0"/>
          </a:p>
        </p:txBody>
      </p:sp>
      <p:sp>
        <p:nvSpPr>
          <p:cNvPr id="58371" name="Text Box 1"/>
          <p:cNvSpPr txBox="1">
            <a:spLocks noChangeArrowheads="1"/>
          </p:cNvSpPr>
          <p:nvPr/>
        </p:nvSpPr>
        <p:spPr bwMode="auto">
          <a:xfrm>
            <a:off x="1010603" y="685838"/>
            <a:ext cx="4836796" cy="3429182"/>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itchFamily="18" charset="0"/>
                <a:cs typeface="Arial" charset="0"/>
              </a:defRPr>
            </a:lvl1pPr>
            <a:lvl2pPr marL="742950" indent="-285750" eaLnBrk="0" hangingPunct="0">
              <a:defRPr sz="2400">
                <a:solidFill>
                  <a:schemeClr val="bg1"/>
                </a:solidFill>
                <a:latin typeface="Times New Roman" pitchFamily="18" charset="0"/>
                <a:cs typeface="Arial" charset="0"/>
              </a:defRPr>
            </a:lvl2pPr>
            <a:lvl3pPr marL="1143000" indent="-228600" eaLnBrk="0" hangingPunct="0">
              <a:defRPr sz="2400">
                <a:solidFill>
                  <a:schemeClr val="bg1"/>
                </a:solidFill>
                <a:latin typeface="Times New Roman" pitchFamily="18" charset="0"/>
                <a:cs typeface="Arial" charset="0"/>
              </a:defRPr>
            </a:lvl3pPr>
            <a:lvl4pPr marL="1600200" indent="-228600" eaLnBrk="0" hangingPunct="0">
              <a:defRPr sz="2400">
                <a:solidFill>
                  <a:schemeClr val="bg1"/>
                </a:solidFill>
                <a:latin typeface="Times New Roman" pitchFamily="18" charset="0"/>
                <a:cs typeface="Arial" charset="0"/>
              </a:defRPr>
            </a:lvl4pPr>
            <a:lvl5pPr marL="2057400" indent="-228600" eaLnBrk="0" hangingPunct="0">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defRPr sz="2400">
                <a:solidFill>
                  <a:schemeClr val="bg1"/>
                </a:solidFill>
                <a:latin typeface="Times New Roman" pitchFamily="18" charset="0"/>
                <a:cs typeface="Arial" charset="0"/>
              </a:defRPr>
            </a:lvl9pPr>
          </a:lstStyle>
          <a:p>
            <a:pPr eaLnBrk="1" hangingPunct="1">
              <a:buClr>
                <a:srgbClr val="000000"/>
              </a:buClr>
              <a:buSzPct val="100000"/>
              <a:buFont typeface="Times New Roman" pitchFamily="18" charset="0"/>
              <a:buNone/>
            </a:pPr>
            <a:endParaRPr lang="it-IT" altLang="it-IT"/>
          </a:p>
        </p:txBody>
      </p:sp>
      <p:sp>
        <p:nvSpPr>
          <p:cNvPr id="58372" name="Rectangle 2"/>
          <p:cNvSpPr>
            <a:spLocks noGrp="1" noChangeArrowheads="1"/>
          </p:cNvSpPr>
          <p:nvPr>
            <p:ph type="body"/>
          </p:nvPr>
        </p:nvSpPr>
        <p:spPr>
          <a:xfrm>
            <a:off x="685480" y="4343144"/>
            <a:ext cx="5482236" cy="41106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it-IT" dirty="0" smtClean="0"/>
              <a:t>Fare clic per modificare lo stile del titolo</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FB56942-1E3B-41CB-A4D0-6A0F44B6E7D4}" type="datetime1">
              <a:rPr lang="it-IT" smtClean="0"/>
              <a:t>02/11/2016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3C0D53-75B2-4857-8B5C-FED872CDB81C}" type="slidenum">
              <a:rPr lang="it-IT" smtClean="0"/>
              <a:t>‹N›</a:t>
            </a:fld>
            <a:endParaRPr lang="it-IT"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4" y="6434067"/>
            <a:ext cx="980714" cy="38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3328E258-844C-49B9-A451-CA5C84E7AEFD}" type="datetime1">
              <a:rPr lang="it-IT" smtClean="0"/>
              <a:t>02/11/2016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3C0D53-75B2-4857-8B5C-FED872CDB8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F9961C6-33EA-4976-829E-B95F3F8B6693}" type="datetime1">
              <a:rPr lang="it-IT" smtClean="0"/>
              <a:t>02/11/2016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3C0D53-75B2-4857-8B5C-FED872CDB81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191600" y="274650"/>
            <a:ext cx="86168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1191600" y="1831451"/>
            <a:ext cx="8616800" cy="47363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31" name="Shape 31"/>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4" y="6434067"/>
            <a:ext cx="980714" cy="38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81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61901" y="3785246"/>
            <a:ext cx="6955599" cy="1546500"/>
          </a:xfrm>
          <a:prstGeom prst="rect">
            <a:avLst/>
          </a:prstGeom>
        </p:spPr>
        <p:txBody>
          <a:bodyPr lIns="91425" tIns="91425" rIns="91425" bIns="91425" anchor="t"/>
          <a:lstStyle>
            <a:lvl1pPr>
              <a:spcBef>
                <a:spcPts val="0"/>
              </a:spcBef>
              <a:buClr>
                <a:srgbClr val="2185C5"/>
              </a:buClr>
              <a:buSzPct val="100000"/>
              <a:defRPr sz="4800">
                <a:solidFill>
                  <a:srgbClr val="2185C5"/>
                </a:solidFill>
              </a:defRPr>
            </a:lvl1pPr>
            <a:lvl2pPr>
              <a:spcBef>
                <a:spcPts val="0"/>
              </a:spcBef>
              <a:buClr>
                <a:srgbClr val="2185C5"/>
              </a:buClr>
              <a:buSzPct val="100000"/>
              <a:defRPr sz="4800">
                <a:solidFill>
                  <a:srgbClr val="2185C5"/>
                </a:solidFill>
              </a:defRPr>
            </a:lvl2pPr>
            <a:lvl3pPr>
              <a:spcBef>
                <a:spcPts val="0"/>
              </a:spcBef>
              <a:buClr>
                <a:srgbClr val="2185C5"/>
              </a:buClr>
              <a:buSzPct val="100000"/>
              <a:defRPr sz="4800">
                <a:solidFill>
                  <a:srgbClr val="2185C5"/>
                </a:solidFill>
              </a:defRPr>
            </a:lvl3pPr>
            <a:lvl4pPr>
              <a:spcBef>
                <a:spcPts val="0"/>
              </a:spcBef>
              <a:buClr>
                <a:srgbClr val="2185C5"/>
              </a:buClr>
              <a:buSzPct val="100000"/>
              <a:defRPr sz="4800">
                <a:solidFill>
                  <a:srgbClr val="2185C5"/>
                </a:solidFill>
              </a:defRPr>
            </a:lvl4pPr>
            <a:lvl5pPr>
              <a:spcBef>
                <a:spcPts val="0"/>
              </a:spcBef>
              <a:buClr>
                <a:srgbClr val="2185C5"/>
              </a:buClr>
              <a:buSzPct val="100000"/>
              <a:defRPr sz="4800">
                <a:solidFill>
                  <a:srgbClr val="2185C5"/>
                </a:solidFill>
              </a:defRPr>
            </a:lvl5pPr>
            <a:lvl6pPr>
              <a:spcBef>
                <a:spcPts val="0"/>
              </a:spcBef>
              <a:buClr>
                <a:srgbClr val="2185C5"/>
              </a:buClr>
              <a:buSzPct val="100000"/>
              <a:defRPr sz="4800">
                <a:solidFill>
                  <a:srgbClr val="2185C5"/>
                </a:solidFill>
              </a:defRPr>
            </a:lvl6pPr>
            <a:lvl7pPr>
              <a:spcBef>
                <a:spcPts val="0"/>
              </a:spcBef>
              <a:buClr>
                <a:srgbClr val="2185C5"/>
              </a:buClr>
              <a:buSzPct val="100000"/>
              <a:defRPr sz="4800">
                <a:solidFill>
                  <a:srgbClr val="2185C5"/>
                </a:solidFill>
              </a:defRPr>
            </a:lvl7pPr>
            <a:lvl8pPr>
              <a:spcBef>
                <a:spcPts val="0"/>
              </a:spcBef>
              <a:buClr>
                <a:srgbClr val="2185C5"/>
              </a:buClr>
              <a:buSzPct val="100000"/>
              <a:defRPr sz="4800">
                <a:solidFill>
                  <a:srgbClr val="2185C5"/>
                </a:solidFill>
              </a:defRPr>
            </a:lvl8pPr>
            <a:lvl9pPr>
              <a:spcBef>
                <a:spcPts val="0"/>
              </a:spcBef>
              <a:buClr>
                <a:srgbClr val="2185C5"/>
              </a:buClr>
              <a:buSzPct val="100000"/>
              <a:defRPr sz="4800">
                <a:solidFill>
                  <a:srgbClr val="2185C5"/>
                </a:solidFill>
              </a:defRPr>
            </a:lvl9pPr>
          </a:lstStyle>
          <a:p>
            <a:endParaRPr/>
          </a:p>
        </p:txBody>
      </p:sp>
    </p:spTree>
    <p:extLst>
      <p:ext uri="{BB962C8B-B14F-4D97-AF65-F5344CB8AC3E}">
        <p14:creationId xmlns:p14="http://schemas.microsoft.com/office/powerpoint/2010/main" val="205434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2280567" y="2882401"/>
            <a:ext cx="7631599" cy="1093199"/>
          </a:xfrm>
          <a:prstGeom prst="rect">
            <a:avLst/>
          </a:prstGeom>
        </p:spPr>
        <p:txBody>
          <a:bodyPr lIns="91425" tIns="91425" rIns="91425" bIns="91425"/>
          <a:lstStyle>
            <a:lvl1pPr algn="ctr" rtl="0">
              <a:spcBef>
                <a:spcPts val="0"/>
              </a:spcBef>
              <a:defRPr i="1"/>
            </a:lvl1pPr>
            <a:lvl2pPr algn="ctr" rtl="0">
              <a:spcBef>
                <a:spcPts val="0"/>
              </a:spcBef>
              <a:defRPr i="1"/>
            </a:lvl2pPr>
            <a:lvl3pPr algn="ctr" rtl="0">
              <a:spcBef>
                <a:spcPts val="0"/>
              </a:spcBef>
              <a:defRPr i="1"/>
            </a:lvl3pPr>
            <a:lvl4pPr algn="ctr" rtl="0">
              <a:spcBef>
                <a:spcPts val="0"/>
              </a:spcBef>
              <a:defRPr i="1"/>
            </a:lvl4pPr>
            <a:lvl5pPr algn="ctr" rtl="0">
              <a:spcBef>
                <a:spcPts val="0"/>
              </a:spcBef>
              <a:defRPr i="1"/>
            </a:lvl5pPr>
            <a:lvl6pPr algn="ctr" rtl="0">
              <a:spcBef>
                <a:spcPts val="0"/>
              </a:spcBef>
              <a:defRPr i="1"/>
            </a:lvl6pPr>
            <a:lvl7pPr algn="ctr" rtl="0">
              <a:spcBef>
                <a:spcPts val="0"/>
              </a:spcBef>
              <a:defRPr i="1"/>
            </a:lvl7pPr>
            <a:lvl8pPr algn="ctr" rtl="0">
              <a:spcBef>
                <a:spcPts val="0"/>
              </a:spcBef>
              <a:defRPr i="1"/>
            </a:lvl8pPr>
            <a:lvl9pPr algn="ctr">
              <a:spcBef>
                <a:spcPts val="0"/>
              </a:spcBef>
              <a:defRPr i="1"/>
            </a:lvl9pPr>
          </a:lstStyle>
          <a:p>
            <a:endParaRPr/>
          </a:p>
        </p:txBody>
      </p:sp>
    </p:spTree>
    <p:extLst>
      <p:ext uri="{BB962C8B-B14F-4D97-AF65-F5344CB8AC3E}">
        <p14:creationId xmlns:p14="http://schemas.microsoft.com/office/powerpoint/2010/main" val="2368225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912285" y="61913"/>
            <a:ext cx="10358967" cy="125095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914401" y="1700213"/>
            <a:ext cx="10358967" cy="4392612"/>
          </a:xfrm>
        </p:spPr>
        <p:txBody>
          <a:bodyPr/>
          <a:lstStyle/>
          <a:p>
            <a:pPr lvl="0"/>
            <a:endParaRPr lang="it-IT" noProof="0" smtClean="0"/>
          </a:p>
        </p:txBody>
      </p:sp>
      <p:sp>
        <p:nvSpPr>
          <p:cNvPr id="4" name="Rectangle 3"/>
          <p:cNvSpPr>
            <a:spLocks noGrp="1" noChangeArrowheads="1"/>
          </p:cNvSpPr>
          <p:nvPr>
            <p:ph type="dt" idx="10"/>
          </p:nvPr>
        </p:nvSpPr>
        <p:spPr>
          <a:xfrm>
            <a:off x="914401" y="6165851"/>
            <a:ext cx="4409017" cy="536575"/>
          </a:xfrm>
          <a:prstGeom prst="rect">
            <a:avLst/>
          </a:prstGeom>
          <a:ln/>
        </p:spPr>
        <p:txBody>
          <a:bodyPr/>
          <a:lstStyle>
            <a:lvl1pPr>
              <a:defRPr/>
            </a:lvl1pPr>
          </a:lstStyle>
          <a:p>
            <a:pPr>
              <a:defRPr/>
            </a:pPr>
            <a:fld id="{C2F31366-F7E7-4215-8143-F3CC881FE17E}" type="datetime1">
              <a:rPr lang="it-IT" smtClean="0"/>
              <a:t>02/11/2016</a:t>
            </a:fld>
            <a:endParaRPr lang="it-IT" dirty="0"/>
          </a:p>
        </p:txBody>
      </p:sp>
      <p:sp>
        <p:nvSpPr>
          <p:cNvPr id="5" name="Rectangle 4"/>
          <p:cNvSpPr>
            <a:spLocks noGrp="1" noChangeArrowheads="1"/>
          </p:cNvSpPr>
          <p:nvPr>
            <p:ph type="sldNum" idx="11"/>
          </p:nvPr>
        </p:nvSpPr>
        <p:spPr>
          <a:xfrm>
            <a:off x="8737600" y="6356351"/>
            <a:ext cx="2844800" cy="365125"/>
          </a:xfrm>
          <a:prstGeom prst="rect">
            <a:avLst/>
          </a:prstGeom>
          <a:ln/>
        </p:spPr>
        <p:txBody>
          <a:bodyPr/>
          <a:lstStyle>
            <a:lvl1pPr>
              <a:defRPr/>
            </a:lvl1pPr>
          </a:lstStyle>
          <a:p>
            <a:pPr>
              <a:defRPr/>
            </a:pPr>
            <a:fld id="{4B7CF90B-BDA9-4680-B43C-DFE0C9ADABDE}" type="slidenum">
              <a:rPr lang="it-IT"/>
              <a:pPr>
                <a:defRPr/>
              </a:pPr>
              <a:t>‹N›</a:t>
            </a:fld>
            <a:endParaRPr lang="it-IT"/>
          </a:p>
        </p:txBody>
      </p:sp>
    </p:spTree>
    <p:extLst>
      <p:ext uri="{BB962C8B-B14F-4D97-AF65-F5344CB8AC3E}">
        <p14:creationId xmlns:p14="http://schemas.microsoft.com/office/powerpoint/2010/main" val="183951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4813892-CDE6-4237-B5A1-283FE159DDDC}" type="datetime1">
              <a:rPr lang="it-IT" smtClean="0"/>
              <a:t>02/11/2016</a:t>
            </a:fld>
            <a:endParaRPr lang="it-IT"/>
          </a:p>
        </p:txBody>
      </p:sp>
      <p:sp>
        <p:nvSpPr>
          <p:cNvPr id="5" name="Footer Placeholder 4"/>
          <p:cNvSpPr>
            <a:spLocks noGrp="1"/>
          </p:cNvSpPr>
          <p:nvPr>
            <p:ph type="ftr" sz="quarter" idx="11"/>
          </p:nvPr>
        </p:nvSpPr>
        <p:spPr/>
        <p:txBody>
          <a:bodyPr/>
          <a:lstStyle/>
          <a:p>
            <a:endParaRPr lang="it-IT"/>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4" y="6434067"/>
            <a:ext cx="980714" cy="38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11375717" y="5648960"/>
            <a:ext cx="731520" cy="396240"/>
          </a:xfrm>
        </p:spPr>
        <p:txBody>
          <a:bodyPr/>
          <a:lstStyle/>
          <a:p>
            <a:fld id="{EF3C0D53-75B2-4857-8B5C-FED872CDB81C}" type="slidenum">
              <a:rPr lang="it-IT" smtClean="0"/>
              <a:t>‹N›</a:t>
            </a:fld>
            <a:endParaRPr lang="it-IT"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2CF9FF4-5503-4C20-A2EA-30B8322BD248}" type="datetime1">
              <a:rPr lang="it-IT" smtClean="0"/>
              <a:t>02/11/2016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3C0D53-75B2-4857-8B5C-FED872CDB8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0AC4740-E90E-404E-B63F-22150F7678EA}" type="datetime1">
              <a:rPr lang="it-IT" smtClean="0"/>
              <a:t>02/11/2016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F3C0D53-75B2-4857-8B5C-FED872CDB8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0EF8F865-523C-4D5F-9688-6BF0192395A7}" type="datetime1">
              <a:rPr lang="it-IT" smtClean="0"/>
              <a:t>02/11/2016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F3C0D53-75B2-4857-8B5C-FED872CDB8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E3BFB872-C9F2-40F9-8A00-49AFE1C448BB}" type="datetime1">
              <a:rPr lang="it-IT" smtClean="0"/>
              <a:t>02/11/2016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F3C0D53-75B2-4857-8B5C-FED872CDB81C}" type="slidenum">
              <a:rPr lang="it-IT" smtClean="0"/>
              <a:t>‹N›</a:t>
            </a:fld>
            <a:endParaRPr lang="it-IT"/>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4" y="6434067"/>
            <a:ext cx="980714" cy="38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0488938" y="1570893"/>
            <a:ext cx="2438399" cy="487680"/>
          </a:xfrm>
        </p:spPr>
        <p:txBody>
          <a:bodyPr/>
          <a:lstStyle/>
          <a:p>
            <a:fld id="{266DDC22-FBDA-4461-A5A9-5BD7B5B95A15}" type="datetime1">
              <a:rPr lang="it-IT" smtClean="0"/>
              <a:t>02/11/2016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F3C0D53-75B2-4857-8B5C-FED872CDB81C}" type="slidenum">
              <a:rPr lang="it-IT" smtClean="0"/>
              <a:t>‹N›</a:t>
            </a:fld>
            <a:endParaRPr lang="it-IT"/>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4" y="6434067"/>
            <a:ext cx="980714" cy="38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Content Placeholder 8"/>
          <p:cNvSpPr>
            <a:spLocks noGrp="1"/>
          </p:cNvSpPr>
          <p:nvPr>
            <p:ph sz="quarter" idx="13"/>
          </p:nvPr>
        </p:nvSpPr>
        <p:spPr>
          <a:xfrm>
            <a:off x="406400" y="381000"/>
            <a:ext cx="103632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data 2"/>
          <p:cNvSpPr>
            <a:spLocks noGrp="1"/>
          </p:cNvSpPr>
          <p:nvPr>
            <p:ph type="dt" sz="half" idx="14"/>
          </p:nvPr>
        </p:nvSpPr>
        <p:spPr/>
        <p:txBody>
          <a:bodyPr/>
          <a:lstStyle/>
          <a:p>
            <a:fld id="{AD8A74A0-B67C-4525-993D-5ED40C3A104F}" type="datetime1">
              <a:rPr lang="it-IT" smtClean="0"/>
              <a:t>02/11/2016</a:t>
            </a:fld>
            <a:endParaRPr lang="it-IT"/>
          </a:p>
        </p:txBody>
      </p:sp>
      <p:sp>
        <p:nvSpPr>
          <p:cNvPr id="8" name="Segnaposto piè di pagina 7"/>
          <p:cNvSpPr>
            <a:spLocks noGrp="1"/>
          </p:cNvSpPr>
          <p:nvPr>
            <p:ph type="ftr" sz="quarter" idx="15"/>
          </p:nvPr>
        </p:nvSpPr>
        <p:spPr/>
        <p:txBody>
          <a:bodyPr/>
          <a:lstStyle/>
          <a:p>
            <a:endParaRPr lang="it-IT"/>
          </a:p>
        </p:txBody>
      </p:sp>
      <p:sp>
        <p:nvSpPr>
          <p:cNvPr id="10" name="Segnaposto numero diapositiva 9"/>
          <p:cNvSpPr>
            <a:spLocks noGrp="1"/>
          </p:cNvSpPr>
          <p:nvPr>
            <p:ph type="sldNum" sz="quarter" idx="16"/>
          </p:nvPr>
        </p:nvSpPr>
        <p:spPr/>
        <p:txBody>
          <a:bodyPr/>
          <a:lstStyle/>
          <a:p>
            <a:fld id="{EF3C0D53-75B2-4857-8B5C-FED872CDB8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C636761B-8DD4-4F63-A26C-610903AEC85F}" type="datetime1">
              <a:rPr lang="it-IT" smtClean="0"/>
              <a:t>02/11/2016</a:t>
            </a:fld>
            <a:endParaRPr lang="it-IT"/>
          </a:p>
        </p:txBody>
      </p:sp>
      <p:sp>
        <p:nvSpPr>
          <p:cNvPr id="9" name="Slide Number Placeholder 8"/>
          <p:cNvSpPr>
            <a:spLocks noGrp="1"/>
          </p:cNvSpPr>
          <p:nvPr>
            <p:ph type="sldNum" sz="quarter" idx="11"/>
          </p:nvPr>
        </p:nvSpPr>
        <p:spPr/>
        <p:txBody>
          <a:bodyPr/>
          <a:lstStyle/>
          <a:p>
            <a:fld id="{EF3C0D53-75B2-4857-8B5C-FED872CDB81C}"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F3C0D53-75B2-4857-8B5C-FED872CDB81C}" type="slidenum">
              <a:rPr lang="it-IT" smtClean="0"/>
              <a:t>‹N›</a:t>
            </a:fld>
            <a:endParaRPr lang="it-IT"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F3B33F9D-FC98-413D-AF77-EFE6D2CFF289}" type="datetime1">
              <a:rPr lang="it-IT" smtClean="0"/>
              <a:t>02/11/2016</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notesSlide" Target="../notesSlides/notesSlide1.xml"/><Relationship Id="rId16" Type="http://schemas.openxmlformats.org/officeDocument/2006/relationships/image" Target="../media/image19.jpe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jpeg"/><Relationship Id="rId28" Type="http://schemas.openxmlformats.org/officeDocument/2006/relationships/image" Target="../media/image31.pn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png"/><Relationship Id="rId30" Type="http://schemas.openxmlformats.org/officeDocument/2006/relationships/image" Target="../media/image3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012" y="404630"/>
            <a:ext cx="8143792" cy="5173650"/>
          </a:xfrm>
          <a:prstGeom prst="rect">
            <a:avLst/>
          </a:prstGeom>
        </p:spPr>
      </p:pic>
      <p:sp>
        <p:nvSpPr>
          <p:cNvPr id="3" name="Sottotitolo 2"/>
          <p:cNvSpPr>
            <a:spLocks noGrp="1"/>
          </p:cNvSpPr>
          <p:nvPr>
            <p:ph type="subTitle" idx="1"/>
          </p:nvPr>
        </p:nvSpPr>
        <p:spPr>
          <a:xfrm>
            <a:off x="3015762" y="3827030"/>
            <a:ext cx="5914292" cy="1655762"/>
          </a:xfrm>
        </p:spPr>
        <p:txBody>
          <a:bodyPr>
            <a:normAutofit fontScale="92500" lnSpcReduction="10000"/>
          </a:bodyPr>
          <a:lstStyle/>
          <a:p>
            <a:pPr algn="ctr"/>
            <a:r>
              <a:rPr lang="it-IT" sz="3200" dirty="0" smtClean="0">
                <a:solidFill>
                  <a:srgbClr val="00B0F0"/>
                </a:solidFill>
              </a:rPr>
              <a:t>Corso in Global Management</a:t>
            </a:r>
          </a:p>
          <a:p>
            <a:pPr algn="ctr"/>
            <a:r>
              <a:rPr lang="it-IT" sz="2000" i="1" dirty="0" smtClean="0">
                <a:solidFill>
                  <a:srgbClr val="00B0F0"/>
                </a:solidFill>
              </a:rPr>
              <a:t>Docente: Antonio Zangrilli</a:t>
            </a:r>
          </a:p>
          <a:p>
            <a:pPr marL="1971675" indent="-1971675" algn="ctr"/>
            <a:r>
              <a:rPr lang="it-IT" sz="2800" i="1" dirty="0" smtClean="0">
                <a:solidFill>
                  <a:srgbClr val="00B0F0"/>
                </a:solidFill>
              </a:rPr>
              <a:t>Modulo: Finanza agevolata e progettazione comunitaria</a:t>
            </a:r>
          </a:p>
        </p:txBody>
      </p:sp>
      <p:pic>
        <p:nvPicPr>
          <p:cNvPr id="5" name="Segnaposto contenut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7285" y="711425"/>
            <a:ext cx="651307" cy="643610"/>
          </a:xfrm>
          <a:prstGeom prst="rect">
            <a:avLst/>
          </a:prstGeom>
        </p:spPr>
      </p:pic>
      <p:sp>
        <p:nvSpPr>
          <p:cNvPr id="2" name="Segnaposto numero diapositiva 1"/>
          <p:cNvSpPr>
            <a:spLocks noGrp="1"/>
          </p:cNvSpPr>
          <p:nvPr>
            <p:ph type="sldNum" sz="quarter" idx="12"/>
          </p:nvPr>
        </p:nvSpPr>
        <p:spPr/>
        <p:txBody>
          <a:bodyPr/>
          <a:lstStyle/>
          <a:p>
            <a:fld id="{EF3C0D53-75B2-4857-8B5C-FED872CDB81C}" type="slidenum">
              <a:rPr lang="it-IT" smtClean="0"/>
              <a:t>1</a:t>
            </a:fld>
            <a:endParaRPr lang="it-IT" dirty="0"/>
          </a:p>
        </p:txBody>
      </p:sp>
    </p:spTree>
    <p:extLst>
      <p:ext uri="{BB962C8B-B14F-4D97-AF65-F5344CB8AC3E}">
        <p14:creationId xmlns:p14="http://schemas.microsoft.com/office/powerpoint/2010/main" val="1722698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Soggetti beneficiari</a:t>
            </a:r>
            <a:endParaRPr lang="it-IT" dirty="0"/>
          </a:p>
        </p:txBody>
      </p:sp>
      <p:sp>
        <p:nvSpPr>
          <p:cNvPr id="3" name="Segnaposto contenuto 2"/>
          <p:cNvSpPr>
            <a:spLocks noGrp="1"/>
          </p:cNvSpPr>
          <p:nvPr>
            <p:ph idx="1"/>
          </p:nvPr>
        </p:nvSpPr>
        <p:spPr/>
        <p:txBody>
          <a:bodyPr>
            <a:normAutofit/>
          </a:bodyPr>
          <a:lstStyle/>
          <a:p>
            <a:pPr algn="just"/>
            <a:r>
              <a:rPr lang="it-IT" altLang="it-IT" sz="3200" dirty="0"/>
              <a:t>Criterio dimensionale (piccola, media e grande)</a:t>
            </a:r>
          </a:p>
          <a:p>
            <a:pPr algn="just"/>
            <a:r>
              <a:rPr lang="it-IT" altLang="it-IT" sz="3200" dirty="0"/>
              <a:t>Criterio della tipologia di attività (di produzione beni, di servizi, ecc.)</a:t>
            </a:r>
          </a:p>
          <a:p>
            <a:pPr algn="just"/>
            <a:r>
              <a:rPr lang="it-IT" altLang="it-IT" sz="3200" dirty="0"/>
              <a:t>Criterio del settore di appartenenza (siderurgia, settore navale, ecc.)</a:t>
            </a:r>
          </a:p>
          <a:p>
            <a:pPr algn="just"/>
            <a:r>
              <a:rPr lang="it-IT" altLang="it-IT" sz="3200" dirty="0"/>
              <a:t>Criterio della localizzazione geografica (relativa all’investimento in oggetto</a:t>
            </a:r>
            <a:r>
              <a:rPr lang="it-IT" altLang="it-IT" sz="3200" dirty="0" smtClean="0"/>
              <a:t>)</a:t>
            </a:r>
            <a:endParaRPr lang="it-IT" altLang="it-IT" sz="32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10</a:t>
            </a:fld>
            <a:endParaRPr lang="it-IT" dirty="0"/>
          </a:p>
        </p:txBody>
      </p:sp>
    </p:spTree>
    <p:extLst>
      <p:ext uri="{BB962C8B-B14F-4D97-AF65-F5344CB8AC3E}">
        <p14:creationId xmlns:p14="http://schemas.microsoft.com/office/powerpoint/2010/main" val="1942851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Criteri dimensionali</a:t>
            </a:r>
            <a:endParaRPr lang="it-IT" dirty="0"/>
          </a:p>
        </p:txBody>
      </p:sp>
      <p:sp>
        <p:nvSpPr>
          <p:cNvPr id="3" name="Segnaposto contenuto 2"/>
          <p:cNvSpPr>
            <a:spLocks noGrp="1"/>
          </p:cNvSpPr>
          <p:nvPr>
            <p:ph idx="1"/>
          </p:nvPr>
        </p:nvSpPr>
        <p:spPr/>
        <p:txBody>
          <a:bodyPr>
            <a:normAutofit/>
          </a:bodyPr>
          <a:lstStyle/>
          <a:p>
            <a:pPr marL="0" algn="just">
              <a:buNone/>
            </a:pPr>
            <a:r>
              <a:rPr lang="it-IT" altLang="it-IT" sz="3200" dirty="0"/>
              <a:t>La normativa comunitaria definisce la </a:t>
            </a:r>
            <a:r>
              <a:rPr lang="it-IT" altLang="it-IT" sz="3200" dirty="0" smtClean="0"/>
              <a:t>dimensione aziendale mediante tre </a:t>
            </a:r>
            <a:r>
              <a:rPr lang="it-IT" altLang="it-IT" sz="3200" dirty="0"/>
              <a:t>criteri: </a:t>
            </a:r>
          </a:p>
          <a:p>
            <a:pPr marL="0" algn="just"/>
            <a:r>
              <a:rPr lang="it-IT" altLang="it-IT" sz="3200" dirty="0"/>
              <a:t>Numero di dipendenti </a:t>
            </a:r>
          </a:p>
          <a:p>
            <a:pPr marL="0" algn="just"/>
            <a:r>
              <a:rPr lang="it-IT" altLang="it-IT" sz="3200" dirty="0"/>
              <a:t>Fatturato/attivo patrimoniale (requisito economico/finanziario) </a:t>
            </a:r>
          </a:p>
          <a:p>
            <a:pPr marL="0" algn="just"/>
            <a:r>
              <a:rPr lang="it-IT" altLang="it-IT" sz="3200" dirty="0"/>
              <a:t>Requisito dell’indipendenza economica. </a:t>
            </a:r>
          </a:p>
          <a:p>
            <a:pPr marL="0" algn="just">
              <a:buNone/>
            </a:pPr>
            <a:r>
              <a:rPr lang="it-IT" altLang="it-IT" sz="3200" b="1" i="1" dirty="0"/>
              <a:t>Ricordiamo che i requisiti devono rientrare tutti e tre nelle soglie stabilite </a:t>
            </a:r>
          </a:p>
          <a:p>
            <a:endParaRPr lang="it-IT" sz="28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11</a:t>
            </a:fld>
            <a:endParaRPr lang="it-IT" dirty="0"/>
          </a:p>
        </p:txBody>
      </p:sp>
    </p:spTree>
    <p:extLst>
      <p:ext uri="{BB962C8B-B14F-4D97-AF65-F5344CB8AC3E}">
        <p14:creationId xmlns:p14="http://schemas.microsoft.com/office/powerpoint/2010/main" val="1861287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Criteri dimensionali</a:t>
            </a:r>
          </a:p>
        </p:txBody>
      </p:sp>
      <p:graphicFrame>
        <p:nvGraphicFramePr>
          <p:cNvPr id="6" name="Tabella 5"/>
          <p:cNvGraphicFramePr>
            <a:graphicFrameLocks noGrp="1"/>
          </p:cNvGraphicFramePr>
          <p:nvPr>
            <p:extLst>
              <p:ext uri="{D42A27DB-BD31-4B8C-83A1-F6EECF244321}">
                <p14:modId xmlns:p14="http://schemas.microsoft.com/office/powerpoint/2010/main" val="3775567763"/>
              </p:ext>
            </p:extLst>
          </p:nvPr>
        </p:nvGraphicFramePr>
        <p:xfrm>
          <a:off x="772647" y="1480752"/>
          <a:ext cx="9674512" cy="4290370"/>
        </p:xfrm>
        <a:graphic>
          <a:graphicData uri="http://schemas.openxmlformats.org/drawingml/2006/table">
            <a:tbl>
              <a:tblPr firstRow="1" bandRow="1">
                <a:tableStyleId>{5C22544A-7EE6-4342-B048-85BDC9FD1C3A}</a:tableStyleId>
              </a:tblPr>
              <a:tblGrid>
                <a:gridCol w="2418628"/>
                <a:gridCol w="2418628"/>
                <a:gridCol w="2418628"/>
                <a:gridCol w="2418628"/>
              </a:tblGrid>
              <a:tr h="664962">
                <a:tc>
                  <a:txBody>
                    <a:bodyPr/>
                    <a:lstStyle/>
                    <a:p>
                      <a:endParaRPr lang="it-IT" dirty="0"/>
                    </a:p>
                  </a:txBody>
                  <a:tcPr/>
                </a:tc>
                <a:tc>
                  <a:txBody>
                    <a:bodyPr/>
                    <a:lstStyle/>
                    <a:p>
                      <a:pPr algn="ctr"/>
                      <a:r>
                        <a:rPr lang="it-IT" dirty="0" smtClean="0"/>
                        <a:t>micro impresa</a:t>
                      </a:r>
                      <a:endParaRPr lang="it-IT" dirty="0"/>
                    </a:p>
                  </a:txBody>
                  <a:tcPr/>
                </a:tc>
                <a:tc>
                  <a:txBody>
                    <a:bodyPr/>
                    <a:lstStyle/>
                    <a:p>
                      <a:pPr algn="ctr"/>
                      <a:r>
                        <a:rPr lang="it-IT" dirty="0" smtClean="0"/>
                        <a:t>piccola impresa</a:t>
                      </a:r>
                      <a:endParaRPr lang="it-IT" dirty="0"/>
                    </a:p>
                  </a:txBody>
                  <a:tcPr/>
                </a:tc>
                <a:tc>
                  <a:txBody>
                    <a:bodyPr/>
                    <a:lstStyle/>
                    <a:p>
                      <a:pPr algn="ctr"/>
                      <a:r>
                        <a:rPr lang="it-IT" dirty="0" smtClean="0"/>
                        <a:t>media impresa</a:t>
                      </a:r>
                      <a:endParaRPr lang="it-IT" dirty="0"/>
                    </a:p>
                  </a:txBody>
                  <a:tcPr/>
                </a:tc>
              </a:tr>
              <a:tr h="664962">
                <a:tc>
                  <a:txBody>
                    <a:bodyPr/>
                    <a:lstStyle/>
                    <a:p>
                      <a:r>
                        <a:rPr lang="it-IT" dirty="0" smtClean="0"/>
                        <a:t>a) dipendenti</a:t>
                      </a:r>
                      <a:endParaRPr lang="it-IT" dirty="0"/>
                    </a:p>
                  </a:txBody>
                  <a:tcPr/>
                </a:tc>
                <a:tc>
                  <a:txBody>
                    <a:bodyPr/>
                    <a:lstStyle/>
                    <a:p>
                      <a:pPr algn="ctr"/>
                      <a:r>
                        <a:rPr lang="it-IT" dirty="0" smtClean="0"/>
                        <a:t>meno di 10</a:t>
                      </a:r>
                      <a:endParaRPr lang="it-IT" dirty="0"/>
                    </a:p>
                  </a:txBody>
                  <a:tcPr/>
                </a:tc>
                <a:tc>
                  <a:txBody>
                    <a:bodyPr/>
                    <a:lstStyle/>
                    <a:p>
                      <a:pPr algn="ctr"/>
                      <a:r>
                        <a:rPr lang="it-IT" sz="1800" b="0" i="0" kern="1200" dirty="0" smtClean="0">
                          <a:solidFill>
                            <a:schemeClr val="dk1"/>
                          </a:solidFill>
                          <a:effectLst/>
                          <a:latin typeface="+mn-lt"/>
                          <a:ea typeface="+mn-ea"/>
                          <a:cs typeface="+mn-cs"/>
                        </a:rPr>
                        <a:t>meno di 50</a:t>
                      </a:r>
                      <a:endParaRPr lang="it-IT" dirty="0"/>
                    </a:p>
                  </a:txBody>
                  <a:tcPr/>
                </a:tc>
                <a:tc>
                  <a:txBody>
                    <a:bodyPr/>
                    <a:lstStyle/>
                    <a:p>
                      <a:pPr algn="ctr"/>
                      <a:r>
                        <a:rPr lang="it-IT" sz="1800" b="0" i="0" kern="1200" dirty="0" smtClean="0">
                          <a:solidFill>
                            <a:schemeClr val="dk1"/>
                          </a:solidFill>
                          <a:effectLst/>
                          <a:latin typeface="+mn-lt"/>
                          <a:ea typeface="+mn-ea"/>
                          <a:cs typeface="+mn-cs"/>
                        </a:rPr>
                        <a:t>meno di 250</a:t>
                      </a:r>
                      <a:endParaRPr lang="it-IT" dirty="0"/>
                    </a:p>
                  </a:txBody>
                  <a:tcPr/>
                </a:tc>
              </a:tr>
              <a:tr h="1147742">
                <a:tc>
                  <a:txBody>
                    <a:bodyPr/>
                    <a:lstStyle/>
                    <a:p>
                      <a:r>
                        <a:rPr lang="it-IT" dirty="0" smtClean="0"/>
                        <a:t>b)fatturato</a:t>
                      </a:r>
                      <a:endParaRPr lang="it-IT" dirty="0"/>
                    </a:p>
                  </a:txBody>
                  <a:tcPr/>
                </a:tc>
                <a:tc>
                  <a:txBody>
                    <a:bodyPr/>
                    <a:lstStyle/>
                    <a:p>
                      <a:pPr algn="ctr"/>
                      <a:r>
                        <a:rPr lang="it-IT" dirty="0" smtClean="0"/>
                        <a:t>non superiore a € 2 milioni</a:t>
                      </a:r>
                      <a:endParaRPr lang="it-IT" dirty="0"/>
                    </a:p>
                  </a:txBody>
                  <a:tcPr/>
                </a:tc>
                <a:tc>
                  <a:txBody>
                    <a:bodyPr/>
                    <a:lstStyle/>
                    <a:p>
                      <a:pPr algn="ctr"/>
                      <a:r>
                        <a:rPr lang="it-IT" sz="1800" b="0" i="0" kern="1200" dirty="0" smtClean="0">
                          <a:solidFill>
                            <a:schemeClr val="dk1"/>
                          </a:solidFill>
                          <a:effectLst/>
                          <a:latin typeface="+mn-lt"/>
                          <a:ea typeface="+mn-ea"/>
                          <a:cs typeface="+mn-cs"/>
                        </a:rPr>
                        <a:t>non superiore a € 10 milioni</a:t>
                      </a:r>
                      <a:endParaRPr lang="it-IT" dirty="0"/>
                    </a:p>
                  </a:txBody>
                  <a:tcPr/>
                </a:tc>
                <a:tc>
                  <a:txBody>
                    <a:bodyPr/>
                    <a:lstStyle/>
                    <a:p>
                      <a:pPr algn="ctr"/>
                      <a:r>
                        <a:rPr lang="it-IT" sz="1800" b="0" i="0" kern="1200" dirty="0" smtClean="0">
                          <a:solidFill>
                            <a:schemeClr val="dk1"/>
                          </a:solidFill>
                          <a:effectLst/>
                          <a:latin typeface="+mn-lt"/>
                          <a:ea typeface="+mn-ea"/>
                          <a:cs typeface="+mn-cs"/>
                        </a:rPr>
                        <a:t>non superiore a € 50 milioni</a:t>
                      </a:r>
                      <a:endParaRPr lang="it-IT" dirty="0"/>
                    </a:p>
                  </a:txBody>
                  <a:tcPr/>
                </a:tc>
              </a:tr>
              <a:tr h="664962">
                <a:tc>
                  <a:txBody>
                    <a:bodyPr/>
                    <a:lstStyle/>
                    <a:p>
                      <a:endParaRPr lang="it-IT" dirty="0"/>
                    </a:p>
                  </a:txBody>
                  <a:tcPr/>
                </a:tc>
                <a:tc>
                  <a:txBody>
                    <a:bodyPr/>
                    <a:lstStyle/>
                    <a:p>
                      <a:pPr algn="ctr"/>
                      <a:r>
                        <a:rPr lang="it-IT" dirty="0" smtClean="0"/>
                        <a:t>Oppure</a:t>
                      </a:r>
                      <a:endParaRPr lang="it-IT" dirty="0"/>
                    </a:p>
                  </a:txBody>
                  <a:tcPr/>
                </a:tc>
                <a:tc>
                  <a:txBody>
                    <a:bodyPr/>
                    <a:lstStyle/>
                    <a:p>
                      <a:pPr algn="ctr"/>
                      <a:r>
                        <a:rPr lang="it-IT" dirty="0" smtClean="0"/>
                        <a:t>Oppure</a:t>
                      </a:r>
                      <a:endParaRPr lang="it-IT" dirty="0"/>
                    </a:p>
                  </a:txBody>
                  <a:tcPr/>
                </a:tc>
                <a:tc>
                  <a:txBody>
                    <a:bodyPr/>
                    <a:lstStyle/>
                    <a:p>
                      <a:pPr algn="ctr"/>
                      <a:r>
                        <a:rPr lang="it-IT" dirty="0" smtClean="0"/>
                        <a:t>Oppure</a:t>
                      </a:r>
                      <a:endParaRPr lang="it-IT" dirty="0"/>
                    </a:p>
                  </a:txBody>
                  <a:tcPr/>
                </a:tc>
              </a:tr>
              <a:tr h="1147742">
                <a:tc>
                  <a:txBody>
                    <a:bodyPr/>
                    <a:lstStyle/>
                    <a:p>
                      <a:r>
                        <a:rPr lang="it-IT" dirty="0" smtClean="0"/>
                        <a:t>c) totale di bilancio</a:t>
                      </a:r>
                      <a:endParaRPr lang="it-IT" dirty="0"/>
                    </a:p>
                  </a:txBody>
                  <a:tcPr/>
                </a:tc>
                <a:tc>
                  <a:txBody>
                    <a:bodyPr/>
                    <a:lstStyle/>
                    <a:p>
                      <a:pPr algn="ctr"/>
                      <a:r>
                        <a:rPr lang="it-IT" dirty="0" smtClean="0"/>
                        <a:t>non superiore a € 2 milioni</a:t>
                      </a:r>
                      <a:endParaRPr lang="it-IT" dirty="0"/>
                    </a:p>
                  </a:txBody>
                  <a:tcPr/>
                </a:tc>
                <a:tc>
                  <a:txBody>
                    <a:bodyPr/>
                    <a:lstStyle/>
                    <a:p>
                      <a:pPr algn="ctr"/>
                      <a:r>
                        <a:rPr lang="it-IT" sz="1800" b="0" i="0" kern="1200" dirty="0" smtClean="0">
                          <a:solidFill>
                            <a:schemeClr val="dk1"/>
                          </a:solidFill>
                          <a:effectLst/>
                          <a:latin typeface="+mn-lt"/>
                          <a:ea typeface="+mn-ea"/>
                          <a:cs typeface="+mn-cs"/>
                        </a:rPr>
                        <a:t>non superiore a € 10 milioni</a:t>
                      </a:r>
                      <a:endParaRPr lang="it-IT" dirty="0"/>
                    </a:p>
                  </a:txBody>
                  <a:tcPr/>
                </a:tc>
                <a:tc>
                  <a:txBody>
                    <a:bodyPr/>
                    <a:lstStyle/>
                    <a:p>
                      <a:pPr algn="ctr"/>
                      <a:r>
                        <a:rPr lang="it-IT" sz="1800" b="0" i="0" kern="1200" dirty="0" smtClean="0">
                          <a:solidFill>
                            <a:schemeClr val="dk1"/>
                          </a:solidFill>
                          <a:effectLst/>
                          <a:latin typeface="+mn-lt"/>
                          <a:ea typeface="+mn-ea"/>
                          <a:cs typeface="+mn-cs"/>
                        </a:rPr>
                        <a:t>non superiore a € 43 milioni</a:t>
                      </a:r>
                      <a:endParaRPr lang="it-IT" dirty="0"/>
                    </a:p>
                  </a:txBody>
                  <a:tcPr/>
                </a:tc>
              </a:tr>
            </a:tbl>
          </a:graphicData>
        </a:graphic>
      </p:graphicFrame>
      <p:sp>
        <p:nvSpPr>
          <p:cNvPr id="3" name="Segnaposto numero diapositiva 2"/>
          <p:cNvSpPr>
            <a:spLocks noGrp="1"/>
          </p:cNvSpPr>
          <p:nvPr>
            <p:ph type="sldNum" sz="quarter" idx="12"/>
          </p:nvPr>
        </p:nvSpPr>
        <p:spPr/>
        <p:txBody>
          <a:bodyPr/>
          <a:lstStyle/>
          <a:p>
            <a:fld id="{EF3C0D53-75B2-4857-8B5C-FED872CDB81C}" type="slidenum">
              <a:rPr lang="it-IT" smtClean="0"/>
              <a:t>12</a:t>
            </a:fld>
            <a:endParaRPr lang="it-IT" dirty="0"/>
          </a:p>
        </p:txBody>
      </p:sp>
    </p:spTree>
    <p:extLst>
      <p:ext uri="{BB962C8B-B14F-4D97-AF65-F5344CB8AC3E}">
        <p14:creationId xmlns:p14="http://schemas.microsoft.com/office/powerpoint/2010/main" val="3407594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Indipendenza economica</a:t>
            </a:r>
            <a:endParaRPr lang="it-IT" dirty="0"/>
          </a:p>
        </p:txBody>
      </p:sp>
      <p:sp>
        <p:nvSpPr>
          <p:cNvPr id="3" name="Segnaposto contenuto 2"/>
          <p:cNvSpPr>
            <a:spLocks noGrp="1"/>
          </p:cNvSpPr>
          <p:nvPr>
            <p:ph idx="1"/>
          </p:nvPr>
        </p:nvSpPr>
        <p:spPr>
          <a:xfrm>
            <a:off x="560321" y="2509125"/>
            <a:ext cx="10160000" cy="2221663"/>
          </a:xfrm>
        </p:spPr>
        <p:txBody>
          <a:bodyPr>
            <a:normAutofit/>
          </a:bodyPr>
          <a:lstStyle/>
          <a:p>
            <a:r>
              <a:rPr lang="it-IT" altLang="it-IT" sz="3200" dirty="0"/>
              <a:t>Un'impresa può essere definita </a:t>
            </a:r>
            <a:r>
              <a:rPr lang="it-IT" altLang="it-IT" sz="3200" dirty="0" err="1"/>
              <a:t>Pmi</a:t>
            </a:r>
            <a:r>
              <a:rPr lang="it-IT" altLang="it-IT" sz="3200" dirty="0"/>
              <a:t> solo se considerata indipendente vale a dire non direttamente o indirettamente controllata almeno per il 25% da un'altra impresa che non abbia le caratteristiche di </a:t>
            </a:r>
            <a:r>
              <a:rPr lang="it-IT" altLang="it-IT" sz="3200" dirty="0" err="1"/>
              <a:t>Pmi</a:t>
            </a:r>
            <a:r>
              <a:rPr lang="it-IT" altLang="it-IT" sz="3200" dirty="0" smtClean="0"/>
              <a:t>.</a:t>
            </a:r>
            <a:endParaRPr lang="it-IT" sz="28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13</a:t>
            </a:fld>
            <a:endParaRPr lang="it-IT" dirty="0"/>
          </a:p>
        </p:txBody>
      </p:sp>
    </p:spTree>
    <p:extLst>
      <p:ext uri="{BB962C8B-B14F-4D97-AF65-F5344CB8AC3E}">
        <p14:creationId xmlns:p14="http://schemas.microsoft.com/office/powerpoint/2010/main" val="3787527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Tipologie di agevolazioni</a:t>
            </a:r>
            <a:endParaRPr lang="it-IT" dirty="0"/>
          </a:p>
        </p:txBody>
      </p:sp>
      <p:sp>
        <p:nvSpPr>
          <p:cNvPr id="3" name="Segnaposto contenuto 2"/>
          <p:cNvSpPr>
            <a:spLocks noGrp="1"/>
          </p:cNvSpPr>
          <p:nvPr>
            <p:ph idx="1"/>
          </p:nvPr>
        </p:nvSpPr>
        <p:spPr/>
        <p:txBody>
          <a:bodyPr>
            <a:normAutofit/>
          </a:bodyPr>
          <a:lstStyle/>
          <a:p>
            <a:r>
              <a:rPr lang="it-IT" altLang="it-IT" sz="4000" dirty="0"/>
              <a:t>Contributo in Conto Capitale</a:t>
            </a:r>
          </a:p>
          <a:p>
            <a:r>
              <a:rPr lang="it-IT" altLang="it-IT" sz="4000" dirty="0"/>
              <a:t>Contributo in Conto Esercizio</a:t>
            </a:r>
          </a:p>
          <a:p>
            <a:r>
              <a:rPr lang="it-IT" altLang="it-IT" sz="4000" dirty="0"/>
              <a:t>Contributo in Conto </a:t>
            </a:r>
            <a:r>
              <a:rPr lang="it-IT" altLang="it-IT" sz="4000" dirty="0" smtClean="0"/>
              <a:t>Interessi</a:t>
            </a:r>
          </a:p>
          <a:p>
            <a:r>
              <a:rPr lang="en-GB" sz="4200" dirty="0" err="1" smtClean="0"/>
              <a:t>Contributi</a:t>
            </a:r>
            <a:r>
              <a:rPr lang="en-GB" sz="4200" dirty="0" smtClean="0"/>
              <a:t> </a:t>
            </a:r>
            <a:r>
              <a:rPr lang="en-GB" sz="4200" dirty="0"/>
              <a:t>sotto forma di </a:t>
            </a:r>
            <a:r>
              <a:rPr lang="en-GB" sz="4200" dirty="0" err="1"/>
              <a:t>credito</a:t>
            </a:r>
            <a:r>
              <a:rPr lang="en-GB" sz="4200" dirty="0"/>
              <a:t> </a:t>
            </a:r>
            <a:r>
              <a:rPr lang="en-GB" sz="4200" dirty="0" err="1" smtClean="0"/>
              <a:t>d’imposta</a:t>
            </a:r>
            <a:endParaRPr lang="en-GB" sz="4200" dirty="0" smtClean="0"/>
          </a:p>
          <a:p>
            <a:r>
              <a:rPr lang="en-GB" sz="4200" dirty="0" err="1" smtClean="0"/>
              <a:t>Contributi</a:t>
            </a:r>
            <a:r>
              <a:rPr lang="en-GB" sz="4200" dirty="0" smtClean="0"/>
              <a:t> </a:t>
            </a:r>
            <a:r>
              <a:rPr lang="en-GB" sz="4200" dirty="0"/>
              <a:t>in </a:t>
            </a:r>
            <a:r>
              <a:rPr lang="en-GB" sz="4200" dirty="0" err="1"/>
              <a:t>conto</a:t>
            </a:r>
            <a:r>
              <a:rPr lang="en-GB" sz="4200" dirty="0"/>
              <a:t> </a:t>
            </a:r>
            <a:r>
              <a:rPr lang="en-GB" sz="4200" dirty="0" err="1"/>
              <a:t>garanzia</a:t>
            </a:r>
            <a:endParaRPr lang="en-GB" sz="42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14</a:t>
            </a:fld>
            <a:endParaRPr lang="it-IT" dirty="0"/>
          </a:p>
        </p:txBody>
      </p:sp>
    </p:spTree>
    <p:extLst>
      <p:ext uri="{BB962C8B-B14F-4D97-AF65-F5344CB8AC3E}">
        <p14:creationId xmlns:p14="http://schemas.microsoft.com/office/powerpoint/2010/main" val="253311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Contributo in conto capitale</a:t>
            </a:r>
            <a:endParaRPr lang="it-IT" dirty="0"/>
          </a:p>
        </p:txBody>
      </p:sp>
      <p:sp>
        <p:nvSpPr>
          <p:cNvPr id="3" name="Segnaposto contenuto 2"/>
          <p:cNvSpPr>
            <a:spLocks noGrp="1"/>
          </p:cNvSpPr>
          <p:nvPr>
            <p:ph idx="1"/>
          </p:nvPr>
        </p:nvSpPr>
        <p:spPr/>
        <p:txBody>
          <a:bodyPr/>
          <a:lstStyle/>
          <a:p>
            <a:pPr algn="just">
              <a:buFont typeface="Wingdings" charset="2"/>
              <a:buChar char="§"/>
            </a:pPr>
            <a:r>
              <a:rPr lang="it-IT" altLang="it-IT" sz="2400" dirty="0"/>
              <a:t>È il cosiddetto contributo "a fondo perduto".</a:t>
            </a:r>
          </a:p>
          <a:p>
            <a:pPr algn="just">
              <a:spcBef>
                <a:spcPts val="600"/>
              </a:spcBef>
              <a:buFont typeface="Wingdings" charset="2"/>
              <a:buChar char="§"/>
            </a:pPr>
            <a:r>
              <a:rPr lang="it-IT" altLang="it-IT" sz="2400" dirty="0"/>
              <a:t>Concesso a fronte di un investimento dell’imprenditore per la realizzazione di opere o l’acquisto di beni strumentali che abbiano effetti durevoli </a:t>
            </a:r>
            <a:r>
              <a:rPr lang="it-IT" altLang="it-IT" sz="2400" dirty="0" smtClean="0"/>
              <a:t>sull’impresa o attività di R&amp;S </a:t>
            </a:r>
            <a:endParaRPr lang="it-IT" altLang="it-IT" sz="2400" dirty="0"/>
          </a:p>
          <a:p>
            <a:pPr algn="just">
              <a:buFont typeface="Wingdings" charset="2"/>
              <a:buChar char="§"/>
            </a:pPr>
            <a:r>
              <a:rPr lang="it-IT" altLang="it-IT" sz="2400" dirty="0"/>
              <a:t>Calcolato in percentuale sul totale dell’investimento.</a:t>
            </a:r>
          </a:p>
          <a:p>
            <a:pPr algn="just">
              <a:buFont typeface="Wingdings" charset="2"/>
              <a:buChar char="§"/>
            </a:pPr>
            <a:r>
              <a:rPr lang="it-IT" altLang="it-IT" sz="2400" dirty="0"/>
              <a:t>Non è prevista alcuna restituzione di capitale o pagamento di interessi. </a:t>
            </a:r>
          </a:p>
          <a:p>
            <a:pPr algn="just">
              <a:buFont typeface="Wingdings" charset="2"/>
              <a:buChar char="§"/>
            </a:pPr>
            <a:r>
              <a:rPr lang="it-IT" altLang="it-IT" sz="2400" dirty="0"/>
              <a:t>Non sono necessarie garanzie, tranne i casi nei quali è prevista l’erogazione di un anticipo. </a:t>
            </a:r>
          </a:p>
          <a:p>
            <a:pPr algn="just">
              <a:buFont typeface="Wingdings" charset="2"/>
              <a:buChar char="§"/>
            </a:pPr>
            <a:r>
              <a:rPr lang="it-IT" altLang="it-IT" sz="2400" dirty="0"/>
              <a:t>Viene erogato solo a fronte della presentazione di documentazione di spese (fatture dei fornitori saldate). </a:t>
            </a:r>
          </a:p>
        </p:txBody>
      </p:sp>
      <p:sp>
        <p:nvSpPr>
          <p:cNvPr id="4" name="Segnaposto numero diapositiva 3"/>
          <p:cNvSpPr>
            <a:spLocks noGrp="1"/>
          </p:cNvSpPr>
          <p:nvPr>
            <p:ph type="sldNum" sz="quarter" idx="12"/>
          </p:nvPr>
        </p:nvSpPr>
        <p:spPr/>
        <p:txBody>
          <a:bodyPr/>
          <a:lstStyle/>
          <a:p>
            <a:fld id="{EF3C0D53-75B2-4857-8B5C-FED872CDB81C}" type="slidenum">
              <a:rPr lang="it-IT" smtClean="0"/>
              <a:t>15</a:t>
            </a:fld>
            <a:endParaRPr lang="it-IT" dirty="0"/>
          </a:p>
        </p:txBody>
      </p:sp>
    </p:spTree>
    <p:extLst>
      <p:ext uri="{BB962C8B-B14F-4D97-AF65-F5344CB8AC3E}">
        <p14:creationId xmlns:p14="http://schemas.microsoft.com/office/powerpoint/2010/main" val="503268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Contributo in conto esercizio</a:t>
            </a:r>
            <a:endParaRPr lang="it-IT" dirty="0"/>
          </a:p>
        </p:txBody>
      </p:sp>
      <p:sp>
        <p:nvSpPr>
          <p:cNvPr id="3" name="Segnaposto contenuto 2"/>
          <p:cNvSpPr>
            <a:spLocks noGrp="1"/>
          </p:cNvSpPr>
          <p:nvPr>
            <p:ph idx="1"/>
          </p:nvPr>
        </p:nvSpPr>
        <p:spPr/>
        <p:txBody>
          <a:bodyPr>
            <a:normAutofit/>
          </a:bodyPr>
          <a:lstStyle/>
          <a:p>
            <a:pPr algn="just">
              <a:lnSpc>
                <a:spcPct val="90000"/>
              </a:lnSpc>
            </a:pPr>
            <a:r>
              <a:rPr lang="it-IT" altLang="it-IT" sz="3600" dirty="0"/>
              <a:t>È il cosiddetto contributo in conto gestione, concesso per contribuire alle spese di gestione (locazioni immobiliari, oneri finanziari, spese di pubblicità, gas, luce ed acqua) relative alla realizzazione del progetto. </a:t>
            </a:r>
          </a:p>
          <a:p>
            <a:pPr algn="just">
              <a:lnSpc>
                <a:spcPct val="90000"/>
              </a:lnSpc>
            </a:pPr>
            <a:r>
              <a:rPr lang="it-IT" altLang="it-IT" sz="3600" dirty="0"/>
              <a:t>Concesso a fondo perduto, è identificato come ricavo e deve tassato nel periodo di competenza</a:t>
            </a:r>
            <a:r>
              <a:rPr lang="it-IT" altLang="it-IT" sz="3600" dirty="0" smtClean="0"/>
              <a:t>.</a:t>
            </a:r>
            <a:endParaRPr lang="it-IT" sz="32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16</a:t>
            </a:fld>
            <a:endParaRPr lang="it-IT" dirty="0"/>
          </a:p>
        </p:txBody>
      </p:sp>
    </p:spTree>
    <p:extLst>
      <p:ext uri="{BB962C8B-B14F-4D97-AF65-F5344CB8AC3E}">
        <p14:creationId xmlns:p14="http://schemas.microsoft.com/office/powerpoint/2010/main" val="2767369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Contributo in conto interessi</a:t>
            </a:r>
            <a:endParaRPr lang="it-IT" dirty="0"/>
          </a:p>
        </p:txBody>
      </p:sp>
      <p:sp>
        <p:nvSpPr>
          <p:cNvPr id="3" name="Segnaposto contenuto 2"/>
          <p:cNvSpPr>
            <a:spLocks noGrp="1"/>
          </p:cNvSpPr>
          <p:nvPr>
            <p:ph idx="1"/>
          </p:nvPr>
        </p:nvSpPr>
        <p:spPr/>
        <p:txBody>
          <a:bodyPr>
            <a:normAutofit/>
          </a:bodyPr>
          <a:lstStyle/>
          <a:p>
            <a:pPr algn="just"/>
            <a:r>
              <a:rPr lang="it-IT" altLang="it-IT" sz="3600" dirty="0"/>
              <a:t>Concesso quando si stipula un finanziamento a medio/lungo termine ottenuto a condizioni di mercato </a:t>
            </a:r>
          </a:p>
          <a:p>
            <a:pPr algn="just"/>
            <a:r>
              <a:rPr lang="it-IT" altLang="it-IT" sz="3600" dirty="0"/>
              <a:t>Viene spesso erogato al finanziatore che può così abbassare il tasso di interesse applicato al finanziamento dell’impresa beneficiaria</a:t>
            </a:r>
            <a:r>
              <a:rPr lang="it-IT" altLang="it-IT" sz="3200" dirty="0">
                <a:solidFill>
                  <a:srgbClr val="1F497D"/>
                </a:solidFill>
              </a:rPr>
              <a:t>.</a:t>
            </a:r>
          </a:p>
          <a:p>
            <a:endParaRPr lang="it-IT" sz="32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17</a:t>
            </a:fld>
            <a:endParaRPr lang="it-IT" dirty="0"/>
          </a:p>
        </p:txBody>
      </p:sp>
    </p:spTree>
    <p:extLst>
      <p:ext uri="{BB962C8B-B14F-4D97-AF65-F5344CB8AC3E}">
        <p14:creationId xmlns:p14="http://schemas.microsoft.com/office/powerpoint/2010/main" val="285839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Credito d’imposta</a:t>
            </a:r>
            <a:endParaRPr lang="it-IT" dirty="0"/>
          </a:p>
        </p:txBody>
      </p:sp>
      <p:sp>
        <p:nvSpPr>
          <p:cNvPr id="3" name="Segnaposto contenuto 2"/>
          <p:cNvSpPr>
            <a:spLocks noGrp="1"/>
          </p:cNvSpPr>
          <p:nvPr>
            <p:ph idx="1"/>
          </p:nvPr>
        </p:nvSpPr>
        <p:spPr/>
        <p:txBody>
          <a:bodyPr>
            <a:normAutofit/>
          </a:bodyPr>
          <a:lstStyle/>
          <a:p>
            <a:r>
              <a:rPr lang="it-IT" sz="2400" dirty="0"/>
              <a:t>Credito d'imposta è ogni genere di credito di cui sia titolare il contribuente nei confronti dell'erario dello Stato. </a:t>
            </a:r>
            <a:endParaRPr lang="it-IT" sz="2400" dirty="0" smtClean="0"/>
          </a:p>
          <a:p>
            <a:r>
              <a:rPr lang="it-IT" sz="2400" dirty="0" smtClean="0"/>
              <a:t>Un </a:t>
            </a:r>
            <a:r>
              <a:rPr lang="it-IT" sz="2400" dirty="0"/>
              <a:t>credito di imposta può essere destinato </a:t>
            </a:r>
            <a:r>
              <a:rPr lang="it-IT" sz="2400" dirty="0" smtClean="0"/>
              <a:t>a:</a:t>
            </a:r>
          </a:p>
          <a:p>
            <a:pPr lvl="1"/>
            <a:r>
              <a:rPr lang="it-IT" sz="2400" dirty="0" smtClean="0"/>
              <a:t>compensare </a:t>
            </a:r>
            <a:r>
              <a:rPr lang="it-IT" sz="2400" dirty="0"/>
              <a:t>i debiti, </a:t>
            </a:r>
            <a:r>
              <a:rPr lang="it-IT" sz="2400" dirty="0" smtClean="0"/>
              <a:t> ad es. a </a:t>
            </a:r>
            <a:r>
              <a:rPr lang="it-IT" sz="2400" dirty="0"/>
              <a:t>diminuire le imposte dovute oppure, </a:t>
            </a:r>
            <a:endParaRPr lang="it-IT" sz="2400" dirty="0" smtClean="0"/>
          </a:p>
          <a:p>
            <a:pPr lvl="1"/>
            <a:r>
              <a:rPr lang="it-IT" sz="2400" dirty="0" smtClean="0"/>
              <a:t>quando </a:t>
            </a:r>
            <a:r>
              <a:rPr lang="it-IT" sz="2400" dirty="0"/>
              <a:t>ammesso, se ne può richiedere il rimborso, ad es. in sede di dichiarazione dei redditi</a:t>
            </a:r>
            <a:r>
              <a:rPr lang="it-IT" sz="2400" dirty="0" smtClean="0"/>
              <a:t>.</a:t>
            </a:r>
          </a:p>
          <a:p>
            <a:r>
              <a:rPr lang="it-IT" sz="2600" dirty="0" smtClean="0"/>
              <a:t>Credito di imposta per attività di R&amp;S (Legge </a:t>
            </a:r>
            <a:r>
              <a:rPr lang="it-IT" sz="2600" dirty="0"/>
              <a:t>di Stabilità 2015</a:t>
            </a:r>
            <a:r>
              <a:rPr lang="it-IT" sz="2600" dirty="0" smtClean="0"/>
              <a:t>):</a:t>
            </a:r>
          </a:p>
          <a:p>
            <a:pPr lvl="1"/>
            <a:r>
              <a:rPr lang="it-IT" sz="2400" dirty="0" smtClean="0"/>
              <a:t>Contributo del 25%</a:t>
            </a:r>
          </a:p>
          <a:p>
            <a:pPr lvl="1"/>
            <a:r>
              <a:rPr lang="it-IT" sz="2400" dirty="0" smtClean="0"/>
              <a:t>Periodo 2015-2019</a:t>
            </a:r>
          </a:p>
          <a:p>
            <a:pPr lvl="1"/>
            <a:r>
              <a:rPr lang="it-IT" sz="2400" dirty="0" smtClean="0"/>
              <a:t>Applicato alla parte eccedente delle spesa media annua in R&amp;S nei 3 anni precedenti al 2015</a:t>
            </a:r>
            <a:endParaRPr lang="it-IT" sz="24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18</a:t>
            </a:fld>
            <a:endParaRPr lang="it-IT" dirty="0"/>
          </a:p>
        </p:txBody>
      </p:sp>
    </p:spTree>
    <p:extLst>
      <p:ext uri="{BB962C8B-B14F-4D97-AF65-F5344CB8AC3E}">
        <p14:creationId xmlns:p14="http://schemas.microsoft.com/office/powerpoint/2010/main" val="2629927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Contributo in conto garanzia</a:t>
            </a:r>
            <a:endParaRPr lang="it-IT" dirty="0"/>
          </a:p>
        </p:txBody>
      </p:sp>
      <p:sp>
        <p:nvSpPr>
          <p:cNvPr id="3" name="Segnaposto contenuto 2"/>
          <p:cNvSpPr>
            <a:spLocks noGrp="1"/>
          </p:cNvSpPr>
          <p:nvPr>
            <p:ph idx="1"/>
          </p:nvPr>
        </p:nvSpPr>
        <p:spPr/>
        <p:txBody>
          <a:bodyPr>
            <a:noAutofit/>
          </a:bodyPr>
          <a:lstStyle/>
          <a:p>
            <a:r>
              <a:rPr lang="it-IT" sz="3200" dirty="0"/>
              <a:t>I contributi in conto garanzia sono strumenti predisposto da autorità pubbliche (Lo Stato, la Commissione Europea, le Regioni, ecc.) a favore delle piccole e medie imprese per facilitare l’accesso delle stesse al credito </a:t>
            </a:r>
            <a:r>
              <a:rPr lang="it-IT" sz="3200" dirty="0" smtClean="0"/>
              <a:t>bancario</a:t>
            </a:r>
          </a:p>
          <a:p>
            <a:r>
              <a:rPr lang="it-IT" sz="3200" dirty="0" smtClean="0"/>
              <a:t>Tali </a:t>
            </a:r>
            <a:r>
              <a:rPr lang="it-IT" sz="3200" dirty="0"/>
              <a:t>imprese, infatti, facendo ricorso al fondo di garanzia, possono contare sullo Stato </a:t>
            </a:r>
            <a:r>
              <a:rPr lang="it-IT" sz="3200" dirty="0" smtClean="0"/>
              <a:t>(o altro ente) come </a:t>
            </a:r>
            <a:r>
              <a:rPr lang="it-IT" sz="3200" dirty="0"/>
              <a:t>garante per ottenere la concessione di finanziamenti da parte delle banche.</a:t>
            </a:r>
          </a:p>
        </p:txBody>
      </p:sp>
      <p:sp>
        <p:nvSpPr>
          <p:cNvPr id="4" name="Segnaposto numero diapositiva 3"/>
          <p:cNvSpPr>
            <a:spLocks noGrp="1"/>
          </p:cNvSpPr>
          <p:nvPr>
            <p:ph type="sldNum" sz="quarter" idx="12"/>
          </p:nvPr>
        </p:nvSpPr>
        <p:spPr/>
        <p:txBody>
          <a:bodyPr/>
          <a:lstStyle/>
          <a:p>
            <a:fld id="{EF3C0D53-75B2-4857-8B5C-FED872CDB81C}" type="slidenum">
              <a:rPr lang="it-IT" smtClean="0"/>
              <a:t>19</a:t>
            </a:fld>
            <a:endParaRPr lang="it-IT" dirty="0"/>
          </a:p>
        </p:txBody>
      </p:sp>
    </p:spTree>
    <p:extLst>
      <p:ext uri="{BB962C8B-B14F-4D97-AF65-F5344CB8AC3E}">
        <p14:creationId xmlns:p14="http://schemas.microsoft.com/office/powerpoint/2010/main" val="2425943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278467" y="4308476"/>
            <a:ext cx="8688917" cy="1889125"/>
          </a:xfrm>
          <a:prstGeom prst="rect">
            <a:avLst/>
          </a:prstGeom>
        </p:spPr>
        <p:txBody>
          <a:bodyPr/>
          <a:lstStyle/>
          <a:p>
            <a:pPr>
              <a:lnSpc>
                <a:spcPct val="90000"/>
              </a:lnSpc>
              <a:spcBef>
                <a:spcPct val="20000"/>
              </a:spcBef>
              <a:defRPr/>
            </a:pPr>
            <a:r>
              <a:rPr lang="it-IT" altLang="it-IT" sz="2000" dirty="0">
                <a:solidFill>
                  <a:schemeClr val="tx1">
                    <a:lumMod val="65000"/>
                    <a:lumOff val="35000"/>
                  </a:schemeClr>
                </a:solidFill>
                <a:latin typeface="Segoe UI" panose="020B0502040204020203" pitchFamily="34" charset="0"/>
                <a:cs typeface="Segoe UI" panose="020B0502040204020203" pitchFamily="34" charset="0"/>
              </a:rPr>
              <a:t>Portfolio di </a:t>
            </a:r>
            <a:r>
              <a:rPr lang="it-IT" altLang="it-IT" sz="4400" b="1" dirty="0">
                <a:solidFill>
                  <a:schemeClr val="accent1"/>
                </a:solidFill>
                <a:latin typeface="Segoe UI" panose="020B0502040204020203" pitchFamily="34" charset="0"/>
                <a:cs typeface="Segoe UI" panose="020B0502040204020203" pitchFamily="34" charset="0"/>
              </a:rPr>
              <a:t>18</a:t>
            </a:r>
            <a:r>
              <a:rPr lang="it-IT" altLang="it-IT" sz="4400" dirty="0">
                <a:solidFill>
                  <a:schemeClr val="accent1"/>
                </a:solidFill>
                <a:latin typeface="Segoe UI" panose="020B0502040204020203" pitchFamily="34" charset="0"/>
                <a:cs typeface="Segoe UI" panose="020B0502040204020203" pitchFamily="34" charset="0"/>
              </a:rPr>
              <a:t> </a:t>
            </a:r>
            <a:r>
              <a:rPr lang="it-IT" altLang="it-IT" sz="2000" b="1" dirty="0">
                <a:solidFill>
                  <a:schemeClr val="accent1"/>
                </a:solidFill>
                <a:latin typeface="Segoe UI" panose="020B0502040204020203" pitchFamily="34" charset="0"/>
                <a:cs typeface="Segoe UI" panose="020B0502040204020203" pitchFamily="34" charset="0"/>
              </a:rPr>
              <a:t>start-up</a:t>
            </a:r>
            <a:endParaRPr lang="it-IT" altLang="it-IT" sz="2000" b="1" dirty="0">
              <a:solidFill>
                <a:schemeClr val="tx1">
                  <a:lumMod val="65000"/>
                  <a:lumOff val="35000"/>
                </a:schemeClr>
              </a:solidFill>
              <a:latin typeface="Segoe UI" panose="020B0502040204020203" pitchFamily="34" charset="0"/>
              <a:cs typeface="Segoe UI" panose="020B0502040204020203" pitchFamily="34" charset="0"/>
            </a:endParaRPr>
          </a:p>
          <a:p>
            <a:pPr algn="ctr">
              <a:lnSpc>
                <a:spcPct val="90000"/>
              </a:lnSpc>
              <a:spcBef>
                <a:spcPct val="20000"/>
              </a:spcBef>
              <a:defRPr/>
            </a:pPr>
            <a:r>
              <a:rPr lang="it-IT" altLang="it-IT" sz="1800" b="1" i="1" dirty="0">
                <a:solidFill>
                  <a:schemeClr val="accent1"/>
                </a:solidFill>
                <a:latin typeface="Segoe UI" panose="020B0502040204020203" pitchFamily="34" charset="0"/>
                <a:cs typeface="Segoe UI" panose="020B0502040204020203" pitchFamily="34" charset="0"/>
              </a:rPr>
              <a:t>2 </a:t>
            </a:r>
            <a:r>
              <a:rPr lang="it-IT" altLang="it-IT" sz="1800" i="1" dirty="0">
                <a:solidFill>
                  <a:schemeClr val="accent1"/>
                </a:solidFill>
                <a:latin typeface="Segoe UI" panose="020B0502040204020203" pitchFamily="34" charset="0"/>
                <a:cs typeface="Segoe UI" panose="020B0502040204020203" pitchFamily="34" charset="0"/>
              </a:rPr>
              <a:t>nel first round   </a:t>
            </a:r>
            <a:r>
              <a:rPr lang="it-IT" altLang="it-IT" sz="1800" b="1" i="1" dirty="0">
                <a:solidFill>
                  <a:schemeClr val="accent1"/>
                </a:solidFill>
                <a:latin typeface="Segoe UI" panose="020B0502040204020203" pitchFamily="34" charset="0"/>
                <a:cs typeface="Segoe UI" panose="020B0502040204020203" pitchFamily="34" charset="0"/>
              </a:rPr>
              <a:t>2</a:t>
            </a:r>
            <a:r>
              <a:rPr lang="it-IT" altLang="it-IT" sz="1800" i="1" dirty="0">
                <a:solidFill>
                  <a:schemeClr val="accent1"/>
                </a:solidFill>
                <a:latin typeface="Segoe UI" panose="020B0502040204020203" pitchFamily="34" charset="0"/>
                <a:cs typeface="Segoe UI" panose="020B0502040204020203" pitchFamily="34" charset="0"/>
              </a:rPr>
              <a:t> nel </a:t>
            </a:r>
            <a:r>
              <a:rPr lang="it-IT" altLang="it-IT" sz="1800" i="1" dirty="0" err="1">
                <a:solidFill>
                  <a:schemeClr val="accent1"/>
                </a:solidFill>
                <a:latin typeface="Segoe UI" panose="020B0502040204020203" pitchFamily="34" charset="0"/>
                <a:cs typeface="Segoe UI" panose="020B0502040204020203" pitchFamily="34" charset="0"/>
              </a:rPr>
              <a:t>second</a:t>
            </a:r>
            <a:r>
              <a:rPr lang="it-IT" altLang="it-IT" sz="1800" i="1" dirty="0">
                <a:solidFill>
                  <a:schemeClr val="accent1"/>
                </a:solidFill>
                <a:latin typeface="Segoe UI" panose="020B0502040204020203" pitchFamily="34" charset="0"/>
                <a:cs typeface="Segoe UI" panose="020B0502040204020203" pitchFamily="34" charset="0"/>
              </a:rPr>
              <a:t> round </a:t>
            </a:r>
          </a:p>
          <a:p>
            <a:pPr algn="ctr">
              <a:lnSpc>
                <a:spcPct val="90000"/>
              </a:lnSpc>
              <a:spcBef>
                <a:spcPct val="20000"/>
              </a:spcBef>
              <a:defRPr/>
            </a:pPr>
            <a:endParaRPr lang="it-IT" altLang="it-IT" sz="1800" i="1" dirty="0">
              <a:solidFill>
                <a:schemeClr val="accent1"/>
              </a:solidFill>
              <a:latin typeface="Segoe UI" panose="020B0502040204020203" pitchFamily="34" charset="0"/>
              <a:cs typeface="Segoe UI" panose="020B0502040204020203" pitchFamily="34" charset="0"/>
            </a:endParaRPr>
          </a:p>
          <a:p>
            <a:pPr>
              <a:lnSpc>
                <a:spcPct val="90000"/>
              </a:lnSpc>
              <a:spcBef>
                <a:spcPct val="20000"/>
              </a:spcBef>
              <a:defRPr/>
            </a:pPr>
            <a:r>
              <a:rPr lang="it-IT" altLang="it-IT" sz="1800" dirty="0">
                <a:solidFill>
                  <a:schemeClr val="tx1">
                    <a:lumMod val="65000"/>
                    <a:lumOff val="35000"/>
                  </a:schemeClr>
                </a:solidFill>
                <a:latin typeface="Segoe UI" panose="020B0502040204020203" pitchFamily="34" charset="0"/>
                <a:cs typeface="Segoe UI" panose="020B0502040204020203" pitchFamily="34" charset="0"/>
              </a:rPr>
              <a:t>Oltre</a:t>
            </a:r>
            <a:r>
              <a:rPr lang="it-IT" altLang="it-IT" sz="1800" b="1" dirty="0">
                <a:solidFill>
                  <a:schemeClr val="tx1">
                    <a:lumMod val="65000"/>
                    <a:lumOff val="35000"/>
                  </a:schemeClr>
                </a:solidFill>
                <a:latin typeface="Segoe UI" panose="020B0502040204020203" pitchFamily="34" charset="0"/>
                <a:cs typeface="Segoe UI" panose="020B0502040204020203" pitchFamily="34" charset="0"/>
              </a:rPr>
              <a:t> </a:t>
            </a:r>
            <a:r>
              <a:rPr lang="it-IT" altLang="it-IT" sz="5400" b="1" dirty="0">
                <a:solidFill>
                  <a:schemeClr val="accent1"/>
                </a:solidFill>
                <a:latin typeface="Segoe UI" panose="020B0502040204020203" pitchFamily="34" charset="0"/>
                <a:cs typeface="Segoe UI" panose="020B0502040204020203" pitchFamily="34" charset="0"/>
              </a:rPr>
              <a:t>40</a:t>
            </a:r>
            <a:r>
              <a:rPr lang="it-IT" altLang="it-IT" sz="1800" dirty="0">
                <a:solidFill>
                  <a:prstClr val="black"/>
                </a:solidFill>
                <a:latin typeface="Segoe UI" panose="020B0502040204020203" pitchFamily="34" charset="0"/>
                <a:cs typeface="Segoe UI" panose="020B0502040204020203" pitchFamily="34" charset="0"/>
              </a:rPr>
              <a:t> </a:t>
            </a:r>
            <a:r>
              <a:rPr lang="it-IT" altLang="it-IT" sz="1800" b="1" dirty="0">
                <a:solidFill>
                  <a:schemeClr val="accent1"/>
                </a:solidFill>
                <a:latin typeface="Segoe UI" panose="020B0502040204020203" pitchFamily="34" charset="0"/>
                <a:cs typeface="Segoe UI" panose="020B0502040204020203" pitchFamily="34" charset="0"/>
              </a:rPr>
              <a:t>ricercatori</a:t>
            </a:r>
            <a:r>
              <a:rPr lang="it-IT" altLang="it-IT" sz="1800" dirty="0">
                <a:solidFill>
                  <a:schemeClr val="accent1"/>
                </a:solidFill>
                <a:latin typeface="Segoe UI" panose="020B0502040204020203" pitchFamily="34" charset="0"/>
                <a:cs typeface="Segoe UI" panose="020B0502040204020203" pitchFamily="34" charset="0"/>
              </a:rPr>
              <a:t> </a:t>
            </a:r>
            <a:r>
              <a:rPr lang="it-IT" altLang="it-IT" sz="1800" dirty="0">
                <a:solidFill>
                  <a:schemeClr val="tx1">
                    <a:lumMod val="65000"/>
                    <a:lumOff val="35000"/>
                  </a:schemeClr>
                </a:solidFill>
                <a:latin typeface="Segoe UI" panose="020B0502040204020203" pitchFamily="34" charset="0"/>
                <a:cs typeface="Segoe UI" panose="020B0502040204020203" pitchFamily="34" charset="0"/>
              </a:rPr>
              <a:t>attivi nelle start-up, </a:t>
            </a:r>
            <a:r>
              <a:rPr lang="it-IT" altLang="it-IT" sz="4800" b="1" dirty="0">
                <a:solidFill>
                  <a:schemeClr val="accent1"/>
                </a:solidFill>
                <a:latin typeface="Segoe UI" panose="020B0502040204020203" pitchFamily="34" charset="0"/>
                <a:cs typeface="Segoe UI" panose="020B0502040204020203" pitchFamily="34" charset="0"/>
              </a:rPr>
              <a:t>14</a:t>
            </a:r>
            <a:r>
              <a:rPr lang="it-IT" altLang="it-IT" sz="1800" b="1" dirty="0">
                <a:solidFill>
                  <a:prstClr val="black"/>
                </a:solidFill>
                <a:latin typeface="Segoe UI" panose="020B0502040204020203" pitchFamily="34" charset="0"/>
                <a:cs typeface="Segoe UI" panose="020B0502040204020203" pitchFamily="34" charset="0"/>
              </a:rPr>
              <a:t> </a:t>
            </a:r>
            <a:r>
              <a:rPr lang="it-IT" altLang="it-IT" sz="1800" b="1" dirty="0">
                <a:solidFill>
                  <a:schemeClr val="accent1"/>
                </a:solidFill>
                <a:latin typeface="Segoe UI" panose="020B0502040204020203" pitchFamily="34" charset="0"/>
                <a:cs typeface="Segoe UI" panose="020B0502040204020203" pitchFamily="34" charset="0"/>
              </a:rPr>
              <a:t>brevetti </a:t>
            </a:r>
          </a:p>
        </p:txBody>
      </p:sp>
      <p:sp>
        <p:nvSpPr>
          <p:cNvPr id="5" name="Rectangle 3"/>
          <p:cNvSpPr txBox="1">
            <a:spLocks noChangeArrowheads="1"/>
          </p:cNvSpPr>
          <p:nvPr/>
        </p:nvSpPr>
        <p:spPr>
          <a:xfrm>
            <a:off x="478368" y="1331914"/>
            <a:ext cx="9489017" cy="796925"/>
          </a:xfrm>
          <a:prstGeom prst="rect">
            <a:avLst/>
          </a:prstGeom>
          <a:ln w="19050">
            <a:noFill/>
            <a:prstDash val="sysDash"/>
          </a:ln>
        </p:spPr>
        <p:txBody>
          <a:bodyPr/>
          <a:lstStyle/>
          <a:p>
            <a:pPr algn="r">
              <a:spcBef>
                <a:spcPct val="20000"/>
              </a:spcBef>
              <a:defRPr/>
            </a:pPr>
            <a:r>
              <a:rPr lang="it-IT" altLang="it-IT" sz="3200" dirty="0">
                <a:solidFill>
                  <a:schemeClr val="tx1">
                    <a:lumMod val="65000"/>
                    <a:lumOff val="35000"/>
                  </a:schemeClr>
                </a:solidFill>
                <a:latin typeface="Segoe UI" panose="020B0502040204020203" pitchFamily="34" charset="0"/>
                <a:cs typeface="Segoe UI" panose="020B0502040204020203" pitchFamily="34" charset="0"/>
              </a:rPr>
              <a:t>Lo scopo è promuovere </a:t>
            </a:r>
            <a:r>
              <a:rPr lang="it-IT" altLang="it-IT" sz="3200" b="1" dirty="0">
                <a:solidFill>
                  <a:schemeClr val="accent1"/>
                </a:solidFill>
                <a:latin typeface="Segoe UI" panose="020B0502040204020203" pitchFamily="34" charset="0"/>
                <a:cs typeface="Segoe UI" panose="020B0502040204020203" pitchFamily="34" charset="0"/>
              </a:rPr>
              <a:t>prodotti e servizi innovativi </a:t>
            </a:r>
            <a:r>
              <a:rPr lang="it-IT" altLang="it-IT" sz="3200" dirty="0">
                <a:solidFill>
                  <a:schemeClr val="tx1">
                    <a:lumMod val="65000"/>
                    <a:lumOff val="35000"/>
                  </a:schemeClr>
                </a:solidFill>
                <a:latin typeface="Segoe UI" panose="020B0502040204020203" pitchFamily="34" charset="0"/>
                <a:cs typeface="Segoe UI" panose="020B0502040204020203" pitchFamily="34" charset="0"/>
              </a:rPr>
              <a:t>avviando</a:t>
            </a:r>
            <a:r>
              <a:rPr lang="it-IT" altLang="it-IT" sz="3200" b="1" dirty="0">
                <a:solidFill>
                  <a:schemeClr val="accent1"/>
                </a:solidFill>
                <a:latin typeface="Segoe UI" panose="020B0502040204020203" pitchFamily="34" charset="0"/>
                <a:cs typeface="Segoe UI" panose="020B0502040204020203" pitchFamily="34" charset="0"/>
              </a:rPr>
              <a:t> </a:t>
            </a:r>
            <a:r>
              <a:rPr lang="it-IT" altLang="it-IT" sz="3200" dirty="0">
                <a:solidFill>
                  <a:schemeClr val="tx1">
                    <a:lumMod val="65000"/>
                    <a:lumOff val="35000"/>
                  </a:schemeClr>
                </a:solidFill>
                <a:latin typeface="Segoe UI" panose="020B0502040204020203" pitchFamily="34" charset="0"/>
                <a:cs typeface="Segoe UI" panose="020B0502040204020203" pitchFamily="34" charset="0"/>
              </a:rPr>
              <a:t>start up altamente innovative con un potenziale di crescita elevato</a:t>
            </a:r>
            <a:r>
              <a:rPr lang="it-IT" altLang="it-IT" sz="3200" b="1" dirty="0">
                <a:solidFill>
                  <a:schemeClr val="accent1"/>
                </a:solidFill>
                <a:latin typeface="Segoe UI" panose="020B0502040204020203" pitchFamily="34" charset="0"/>
                <a:cs typeface="Segoe UI" panose="020B0502040204020203" pitchFamily="34" charset="0"/>
              </a:rPr>
              <a:t>. </a:t>
            </a:r>
          </a:p>
        </p:txBody>
      </p:sp>
      <p:sp>
        <p:nvSpPr>
          <p:cNvPr id="2" name="Rettangolo 1"/>
          <p:cNvSpPr/>
          <p:nvPr/>
        </p:nvSpPr>
        <p:spPr>
          <a:xfrm>
            <a:off x="694267" y="3635376"/>
            <a:ext cx="1326710" cy="480131"/>
          </a:xfrm>
          <a:prstGeom prst="rect">
            <a:avLst/>
          </a:prstGeom>
        </p:spPr>
        <p:txBody>
          <a:bodyPr wrap="none">
            <a:spAutoFit/>
          </a:bodyPr>
          <a:lstStyle/>
          <a:p>
            <a:pPr>
              <a:lnSpc>
                <a:spcPct val="90000"/>
              </a:lnSpc>
              <a:spcBef>
                <a:spcPct val="20000"/>
              </a:spcBef>
              <a:defRPr/>
            </a:pPr>
            <a:r>
              <a:rPr lang="it-IT" altLang="it-IT" sz="2800" b="1" dirty="0">
                <a:solidFill>
                  <a:schemeClr val="tx1">
                    <a:lumMod val="65000"/>
                    <a:lumOff val="35000"/>
                  </a:schemeClr>
                </a:solidFill>
                <a:latin typeface="Segoe UI" panose="020B0502040204020203" pitchFamily="34" charset="0"/>
                <a:cs typeface="Segoe UI" panose="020B0502040204020203" pitchFamily="34" charset="0"/>
              </a:rPr>
              <a:t>Status </a:t>
            </a:r>
            <a:endParaRPr lang="it-IT" altLang="it-IT" b="1"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8197" name="Picture 2" descr="C:\Users\Antonio Fusco\Desktop\invent\invent.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1585" y="239714"/>
            <a:ext cx="28067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p:cNvSpPr>
            <a:spLocks noGrp="1"/>
          </p:cNvSpPr>
          <p:nvPr>
            <p:ph type="sldNum" sz="quarter" idx="12"/>
          </p:nvPr>
        </p:nvSpPr>
        <p:spPr/>
        <p:txBody>
          <a:bodyPr/>
          <a:lstStyle/>
          <a:p>
            <a:fld id="{EF3C0D53-75B2-4857-8B5C-FED872CDB81C}" type="slidenum">
              <a:rPr lang="it-IT" smtClean="0"/>
              <a:t>2</a:t>
            </a:fld>
            <a:endParaRPr lang="it-IT"/>
          </a:p>
        </p:txBody>
      </p:sp>
    </p:spTree>
    <p:extLst>
      <p:ext uri="{BB962C8B-B14F-4D97-AF65-F5344CB8AC3E}">
        <p14:creationId xmlns:p14="http://schemas.microsoft.com/office/powerpoint/2010/main" val="2253908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Contributo in conto </a:t>
            </a:r>
            <a:r>
              <a:rPr lang="it-IT" dirty="0" smtClean="0"/>
              <a:t>garanzia: il caso FEI</a:t>
            </a:r>
            <a:endParaRPr lang="it-IT" dirty="0"/>
          </a:p>
        </p:txBody>
      </p:sp>
      <p:sp>
        <p:nvSpPr>
          <p:cNvPr id="4" name="Segnaposto contenuto 3"/>
          <p:cNvSpPr>
            <a:spLocks noGrp="1"/>
          </p:cNvSpPr>
          <p:nvPr>
            <p:ph idx="1"/>
          </p:nvPr>
        </p:nvSpPr>
        <p:spPr/>
        <p:txBody>
          <a:bodyPr/>
          <a:lstStyle/>
          <a:p>
            <a:r>
              <a:rPr lang="it-IT" dirty="0"/>
              <a:t>Il </a:t>
            </a:r>
            <a:r>
              <a:rPr lang="it-IT" b="1" dirty="0"/>
              <a:t>Fondo europeo per gli investimenti </a:t>
            </a:r>
            <a:r>
              <a:rPr lang="it-IT" dirty="0"/>
              <a:t>(FEI) è un’istituzione finanziaria dell’Unione Europea, avente sede in Lussemburgo, istituita nel 1994 per agevolare l’accesso al credito per le micro, piccole e medie imprese (PMI) di tutti gli Stati membri UE.</a:t>
            </a:r>
          </a:p>
          <a:p>
            <a:r>
              <a:rPr lang="it-IT" dirty="0"/>
              <a:t>Il </a:t>
            </a:r>
            <a:r>
              <a:rPr lang="it-IT" b="1" dirty="0"/>
              <a:t>FEI non finanzia direttamente le PMI </a:t>
            </a:r>
            <a:r>
              <a:rPr lang="it-IT" dirty="0"/>
              <a:t>ma opera unicamente attraverso intermediari finanziari:</a:t>
            </a:r>
          </a:p>
          <a:p>
            <a:pPr lvl="1">
              <a:buFont typeface="Wingdings" panose="05000000000000000000" pitchFamily="2" charset="2"/>
              <a:buChar char="ü"/>
            </a:pPr>
            <a:r>
              <a:rPr lang="it-IT" b="1" dirty="0" smtClean="0"/>
              <a:t>Capitale di rischio:</a:t>
            </a:r>
            <a:r>
              <a:rPr lang="it-IT" dirty="0" smtClean="0"/>
              <a:t> il </a:t>
            </a:r>
            <a:r>
              <a:rPr lang="it-IT" dirty="0"/>
              <a:t>FEI fornisce indirettamente capitali di rischio alle PMI, in particolare alle start-up ed alle attività innovative ed orientate alla tecnologia, mediante investimenti in fondi di </a:t>
            </a:r>
            <a:r>
              <a:rPr lang="it-IT" b="1" dirty="0"/>
              <a:t>private </a:t>
            </a:r>
            <a:r>
              <a:rPr lang="it-IT" b="1" dirty="0" err="1"/>
              <a:t>equity</a:t>
            </a:r>
            <a:r>
              <a:rPr lang="it-IT" b="1" dirty="0"/>
              <a:t> e venture capital</a:t>
            </a:r>
            <a:r>
              <a:rPr lang="it-IT" dirty="0"/>
              <a:t>, che a loro volta acquisiscono partecipazioni di capitale nelle </a:t>
            </a:r>
            <a:r>
              <a:rPr lang="it-IT" dirty="0" smtClean="0"/>
              <a:t>imprese </a:t>
            </a:r>
            <a:r>
              <a:rPr lang="it-IT" b="1" dirty="0"/>
              <a:t>(caso: http://www.panakes.it</a:t>
            </a:r>
            <a:r>
              <a:rPr lang="it-IT" b="1" dirty="0" smtClean="0"/>
              <a:t>/)</a:t>
            </a:r>
            <a:r>
              <a:rPr lang="it-IT" dirty="0" smtClean="0"/>
              <a:t>.</a:t>
            </a:r>
          </a:p>
          <a:p>
            <a:pPr lvl="1">
              <a:buFont typeface="Wingdings" panose="05000000000000000000" pitchFamily="2" charset="2"/>
              <a:buChar char="ü"/>
            </a:pPr>
            <a:r>
              <a:rPr lang="it-IT" b="1" dirty="0" smtClean="0"/>
              <a:t>Strumenti </a:t>
            </a:r>
            <a:r>
              <a:rPr lang="it-IT" b="1" dirty="0"/>
              <a:t>di </a:t>
            </a:r>
            <a:r>
              <a:rPr lang="it-IT" b="1" dirty="0" smtClean="0"/>
              <a:t>garanzia: </a:t>
            </a:r>
            <a:r>
              <a:rPr lang="it-IT" dirty="0" smtClean="0"/>
              <a:t>rivolti </a:t>
            </a:r>
            <a:r>
              <a:rPr lang="it-IT" dirty="0"/>
              <a:t>ad istituti finanziari, ad esempio banche, società di leasing, consorzi di garanzia ed istituzioni di </a:t>
            </a:r>
            <a:r>
              <a:rPr lang="it-IT" dirty="0" err="1"/>
              <a:t>microfinanza</a:t>
            </a:r>
            <a:r>
              <a:rPr lang="it-IT" dirty="0"/>
              <a:t>, a copertura dei prestiti e garanzie da questi concessi alle PMI.</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8078" y="168201"/>
            <a:ext cx="1714500" cy="1187450"/>
          </a:xfrm>
          <a:prstGeom prst="rect">
            <a:avLst/>
          </a:prstGeom>
        </p:spPr>
      </p:pic>
      <p:sp>
        <p:nvSpPr>
          <p:cNvPr id="3" name="Segnaposto numero diapositiva 2"/>
          <p:cNvSpPr>
            <a:spLocks noGrp="1"/>
          </p:cNvSpPr>
          <p:nvPr>
            <p:ph type="sldNum" sz="quarter" idx="12"/>
          </p:nvPr>
        </p:nvSpPr>
        <p:spPr/>
        <p:txBody>
          <a:bodyPr/>
          <a:lstStyle/>
          <a:p>
            <a:fld id="{EF3C0D53-75B2-4857-8B5C-FED872CDB81C}" type="slidenum">
              <a:rPr lang="it-IT" smtClean="0"/>
              <a:t>20</a:t>
            </a:fld>
            <a:endParaRPr lang="it-IT" dirty="0"/>
          </a:p>
        </p:txBody>
      </p:sp>
    </p:spTree>
    <p:extLst>
      <p:ext uri="{BB962C8B-B14F-4D97-AF65-F5344CB8AC3E}">
        <p14:creationId xmlns:p14="http://schemas.microsoft.com/office/powerpoint/2010/main" val="3453917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Procedure di valutazione</a:t>
            </a:r>
            <a:endParaRPr lang="it-IT" dirty="0"/>
          </a:p>
        </p:txBody>
      </p:sp>
      <p:sp>
        <p:nvSpPr>
          <p:cNvPr id="3" name="Segnaposto contenuto 2"/>
          <p:cNvSpPr>
            <a:spLocks noGrp="1"/>
          </p:cNvSpPr>
          <p:nvPr>
            <p:ph idx="1"/>
          </p:nvPr>
        </p:nvSpPr>
        <p:spPr/>
        <p:txBody>
          <a:bodyPr>
            <a:normAutofit/>
          </a:bodyPr>
          <a:lstStyle/>
          <a:p>
            <a:r>
              <a:rPr lang="it-IT" altLang="it-IT" sz="4400" dirty="0"/>
              <a:t>Automatica </a:t>
            </a:r>
          </a:p>
          <a:p>
            <a:r>
              <a:rPr lang="it-IT" altLang="it-IT" sz="4400" dirty="0"/>
              <a:t>Valutativa</a:t>
            </a:r>
          </a:p>
          <a:p>
            <a:r>
              <a:rPr lang="it-IT" altLang="it-IT" sz="4400" dirty="0"/>
              <a:t>Negoziale</a:t>
            </a:r>
          </a:p>
        </p:txBody>
      </p:sp>
      <p:sp>
        <p:nvSpPr>
          <p:cNvPr id="4" name="Segnaposto numero diapositiva 3"/>
          <p:cNvSpPr>
            <a:spLocks noGrp="1"/>
          </p:cNvSpPr>
          <p:nvPr>
            <p:ph type="sldNum" sz="quarter" idx="12"/>
          </p:nvPr>
        </p:nvSpPr>
        <p:spPr/>
        <p:txBody>
          <a:bodyPr/>
          <a:lstStyle/>
          <a:p>
            <a:fld id="{EF3C0D53-75B2-4857-8B5C-FED872CDB81C}" type="slidenum">
              <a:rPr lang="it-IT" smtClean="0"/>
              <a:t>21</a:t>
            </a:fld>
            <a:endParaRPr lang="it-IT" dirty="0"/>
          </a:p>
        </p:txBody>
      </p:sp>
    </p:spTree>
    <p:extLst>
      <p:ext uri="{BB962C8B-B14F-4D97-AF65-F5344CB8AC3E}">
        <p14:creationId xmlns:p14="http://schemas.microsoft.com/office/powerpoint/2010/main" val="2781017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Automatica</a:t>
            </a:r>
            <a:endParaRPr lang="it-IT" dirty="0"/>
          </a:p>
        </p:txBody>
      </p:sp>
      <p:sp>
        <p:nvSpPr>
          <p:cNvPr id="3" name="Segnaposto contenuto 2"/>
          <p:cNvSpPr>
            <a:spLocks noGrp="1"/>
          </p:cNvSpPr>
          <p:nvPr>
            <p:ph idx="1"/>
          </p:nvPr>
        </p:nvSpPr>
        <p:spPr/>
        <p:txBody>
          <a:bodyPr>
            <a:normAutofit/>
          </a:bodyPr>
          <a:lstStyle/>
          <a:p>
            <a:pPr algn="just"/>
            <a:r>
              <a:rPr lang="it-IT" altLang="it-IT" sz="3600" dirty="0"/>
              <a:t>L’agevolazione viene concessa presentando una  domanda su specifici bandi</a:t>
            </a:r>
          </a:p>
          <a:p>
            <a:pPr algn="just"/>
            <a:r>
              <a:rPr lang="it-IT" altLang="it-IT" sz="3600" dirty="0"/>
              <a:t>Sulla domanda presentata viene effettuato un controllo di regolarità formale</a:t>
            </a:r>
          </a:p>
          <a:p>
            <a:pPr algn="just"/>
            <a:r>
              <a:rPr lang="it-IT" altLang="it-IT" sz="3600" dirty="0"/>
              <a:t>I contributi vengono erogati in base alla  percentuale delle spese ammissibili ed in ordine cronologico di presentazione della domanda. </a:t>
            </a:r>
          </a:p>
          <a:p>
            <a:endParaRPr lang="it-IT" sz="32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22</a:t>
            </a:fld>
            <a:endParaRPr lang="it-IT" dirty="0"/>
          </a:p>
        </p:txBody>
      </p:sp>
    </p:spTree>
    <p:extLst>
      <p:ext uri="{BB962C8B-B14F-4D97-AF65-F5344CB8AC3E}">
        <p14:creationId xmlns:p14="http://schemas.microsoft.com/office/powerpoint/2010/main" val="3244629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Valutativa</a:t>
            </a:r>
            <a:endParaRPr lang="it-IT" dirty="0"/>
          </a:p>
        </p:txBody>
      </p:sp>
      <p:sp>
        <p:nvSpPr>
          <p:cNvPr id="3" name="Segnaposto contenuto 2"/>
          <p:cNvSpPr>
            <a:spLocks noGrp="1"/>
          </p:cNvSpPr>
          <p:nvPr>
            <p:ph idx="1"/>
          </p:nvPr>
        </p:nvSpPr>
        <p:spPr/>
        <p:txBody>
          <a:bodyPr>
            <a:normAutofit/>
          </a:bodyPr>
          <a:lstStyle/>
          <a:p>
            <a:pPr algn="just">
              <a:buFont typeface="Wingdings" charset="2"/>
              <a:buChar char="§"/>
            </a:pPr>
            <a:r>
              <a:rPr lang="it-IT" altLang="it-IT" sz="3600" dirty="0"/>
              <a:t>L’agevolazione viene concessa presentando una domanda corredata da un progetto o un programma di investimento complesso da realizzare</a:t>
            </a:r>
          </a:p>
          <a:p>
            <a:pPr algn="just">
              <a:buFont typeface="Wingdings" charset="2"/>
              <a:buChar char="§"/>
            </a:pPr>
            <a:r>
              <a:rPr lang="it-IT" altLang="it-IT" sz="3600" dirty="0"/>
              <a:t>Si controlla che si posseggano i requisiti per accedere alla legge agevolativa, che il progetto ne rispetti gli obiettivi, che lo stesso abbia validità economico-finanziaria  e che le spese siano congrue</a:t>
            </a:r>
          </a:p>
          <a:p>
            <a:endParaRPr lang="it-IT" sz="32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23</a:t>
            </a:fld>
            <a:endParaRPr lang="it-IT" dirty="0"/>
          </a:p>
        </p:txBody>
      </p:sp>
    </p:spTree>
    <p:extLst>
      <p:ext uri="{BB962C8B-B14F-4D97-AF65-F5344CB8AC3E}">
        <p14:creationId xmlns:p14="http://schemas.microsoft.com/office/powerpoint/2010/main" val="416849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Negoziale</a:t>
            </a:r>
            <a:endParaRPr lang="it-IT" dirty="0"/>
          </a:p>
        </p:txBody>
      </p:sp>
      <p:sp>
        <p:nvSpPr>
          <p:cNvPr id="3" name="Segnaposto contenuto 2"/>
          <p:cNvSpPr>
            <a:spLocks noGrp="1"/>
          </p:cNvSpPr>
          <p:nvPr>
            <p:ph idx="1"/>
          </p:nvPr>
        </p:nvSpPr>
        <p:spPr/>
        <p:txBody>
          <a:bodyPr>
            <a:normAutofit/>
          </a:bodyPr>
          <a:lstStyle/>
          <a:p>
            <a:pPr algn="just">
              <a:buFont typeface="Arial" charset="0"/>
              <a:buChar char="•"/>
            </a:pPr>
            <a:r>
              <a:rPr lang="it-IT" altLang="it-IT" sz="3200" dirty="0"/>
              <a:t>L’agevolazione viene concessa attraverso la pubblicazione di un bando che punta a reperire i potenziali contraenti indicando chiaramente i criteri di selezione (obiettivi territoriali o settoriali, ricadute tecnologiche, effetti occupazionali, capacità dei proponenti e costo dei programmi.) </a:t>
            </a:r>
          </a:p>
          <a:p>
            <a:pPr algn="just">
              <a:buFont typeface="Arial" charset="0"/>
              <a:buChar char="•"/>
            </a:pPr>
            <a:r>
              <a:rPr lang="it-IT" altLang="it-IT" sz="3200" dirty="0"/>
              <a:t>La procedura negoziale è legata ad interventi di sviluppo settoriale e territoriale (patti territoriali e contratti di area). </a:t>
            </a:r>
          </a:p>
          <a:p>
            <a:endParaRPr lang="it-IT" sz="28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24</a:t>
            </a:fld>
            <a:endParaRPr lang="it-IT" dirty="0"/>
          </a:p>
        </p:txBody>
      </p:sp>
    </p:spTree>
    <p:extLst>
      <p:ext uri="{BB962C8B-B14F-4D97-AF65-F5344CB8AC3E}">
        <p14:creationId xmlns:p14="http://schemas.microsoft.com/office/powerpoint/2010/main" val="3752056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Focus sugli strumenti agevolati</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937942238"/>
              </p:ext>
            </p:extLst>
          </p:nvPr>
        </p:nvGraphicFramePr>
        <p:xfrm>
          <a:off x="545805" y="2557130"/>
          <a:ext cx="8128000" cy="222504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endParaRPr lang="it-IT" dirty="0"/>
                    </a:p>
                  </a:txBody>
                  <a:tcPr/>
                </a:tc>
                <a:tc>
                  <a:txBody>
                    <a:bodyPr/>
                    <a:lstStyle/>
                    <a:p>
                      <a:pPr algn="ctr"/>
                      <a:r>
                        <a:rPr lang="it-IT" dirty="0" err="1" smtClean="0"/>
                        <a:t>Horizon</a:t>
                      </a:r>
                      <a:r>
                        <a:rPr lang="it-IT" dirty="0" smtClean="0"/>
                        <a:t> 2020</a:t>
                      </a:r>
                      <a:endParaRPr lang="it-IT" dirty="0"/>
                    </a:p>
                  </a:txBody>
                  <a:tcPr/>
                </a:tc>
                <a:tc>
                  <a:txBody>
                    <a:bodyPr/>
                    <a:lstStyle/>
                    <a:p>
                      <a:pPr algn="ctr"/>
                      <a:r>
                        <a:rPr lang="it-IT" dirty="0" smtClean="0"/>
                        <a:t>Start up innovative</a:t>
                      </a:r>
                      <a:endParaRPr lang="it-IT" dirty="0"/>
                    </a:p>
                  </a:txBody>
                  <a:tcPr/>
                </a:tc>
                <a:tc>
                  <a:txBody>
                    <a:bodyPr/>
                    <a:lstStyle/>
                    <a:p>
                      <a:pPr algn="ctr"/>
                      <a:r>
                        <a:rPr lang="it-IT" dirty="0" err="1" smtClean="0"/>
                        <a:t>Fesr</a:t>
                      </a:r>
                      <a:r>
                        <a:rPr lang="it-IT" dirty="0" smtClean="0"/>
                        <a:t>/</a:t>
                      </a:r>
                      <a:r>
                        <a:rPr lang="it-IT" dirty="0" err="1" smtClean="0"/>
                        <a:t>Fse</a:t>
                      </a:r>
                      <a:endParaRPr lang="it-IT" dirty="0"/>
                    </a:p>
                  </a:txBody>
                  <a:tcPr/>
                </a:tc>
              </a:tr>
              <a:tr h="370840">
                <a:tc>
                  <a:txBody>
                    <a:bodyPr/>
                    <a:lstStyle/>
                    <a:p>
                      <a:r>
                        <a:rPr lang="it-IT" dirty="0" smtClean="0"/>
                        <a:t>C. In C/Capitale</a:t>
                      </a:r>
                      <a:endParaRPr lang="it-IT" dirty="0"/>
                    </a:p>
                  </a:txBody>
                  <a:tcPr/>
                </a:tc>
                <a:tc>
                  <a:txBody>
                    <a:bodyPr/>
                    <a:lstStyle/>
                    <a:p>
                      <a:endParaRPr lang="it-IT" dirty="0"/>
                    </a:p>
                  </a:txBody>
                  <a:tcPr/>
                </a:tc>
                <a:tc>
                  <a:txBody>
                    <a:bodyPr/>
                    <a:lstStyle/>
                    <a:p>
                      <a:endParaRPr lang="it-IT"/>
                    </a:p>
                  </a:txBody>
                  <a:tcPr/>
                </a:tc>
                <a:tc>
                  <a:txBody>
                    <a:bodyPr/>
                    <a:lstStyle/>
                    <a:p>
                      <a:endParaRPr lang="it-IT"/>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 In C/Esercizio</a:t>
                      </a:r>
                    </a:p>
                  </a:txBody>
                  <a:tcPr/>
                </a:tc>
                <a:tc>
                  <a:txBody>
                    <a:bodyPr/>
                    <a:lstStyle/>
                    <a:p>
                      <a:endParaRPr lang="it-IT"/>
                    </a:p>
                  </a:txBody>
                  <a:tcPr/>
                </a:tc>
                <a:tc>
                  <a:txBody>
                    <a:bodyPr/>
                    <a:lstStyle/>
                    <a:p>
                      <a:endParaRPr lang="it-IT"/>
                    </a:p>
                  </a:txBody>
                  <a:tcPr/>
                </a:tc>
                <a:tc>
                  <a:txBody>
                    <a:bodyPr/>
                    <a:lstStyle/>
                    <a:p>
                      <a:endParaRPr lang="it-IT"/>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 In C/Interessi</a:t>
                      </a:r>
                      <a:endParaRPr lang="it-IT" dirty="0"/>
                    </a:p>
                  </a:txBody>
                  <a:tcPr/>
                </a:tc>
                <a:tc>
                  <a:txBody>
                    <a:bodyPr/>
                    <a:lstStyle/>
                    <a:p>
                      <a:endParaRPr lang="it-IT"/>
                    </a:p>
                  </a:txBody>
                  <a:tcPr/>
                </a:tc>
                <a:tc>
                  <a:txBody>
                    <a:bodyPr/>
                    <a:lstStyle/>
                    <a:p>
                      <a:endParaRPr lang="it-IT"/>
                    </a:p>
                  </a:txBody>
                  <a:tcPr/>
                </a:tc>
                <a:tc>
                  <a:txBody>
                    <a:bodyPr/>
                    <a:lstStyle/>
                    <a:p>
                      <a:endParaRPr lang="it-IT" dirty="0"/>
                    </a:p>
                  </a:txBody>
                  <a:tcPr/>
                </a:tc>
              </a:tr>
              <a:tr h="370840">
                <a:tc>
                  <a:txBody>
                    <a:bodyPr/>
                    <a:lstStyle/>
                    <a:p>
                      <a:r>
                        <a:rPr lang="it-IT" dirty="0" smtClean="0"/>
                        <a:t>C. In C/Garanzia</a:t>
                      </a:r>
                      <a:endParaRPr lang="it-IT" dirty="0"/>
                    </a:p>
                  </a:txBody>
                  <a:tcPr/>
                </a:tc>
                <a:tc>
                  <a:txBody>
                    <a:bodyPr/>
                    <a:lstStyle/>
                    <a:p>
                      <a:endParaRPr lang="it-IT"/>
                    </a:p>
                  </a:txBody>
                  <a:tcPr/>
                </a:tc>
                <a:tc>
                  <a:txBody>
                    <a:bodyPr/>
                    <a:lstStyle/>
                    <a:p>
                      <a:endParaRPr lang="it-IT"/>
                    </a:p>
                  </a:txBody>
                  <a:tcPr/>
                </a:tc>
                <a:tc>
                  <a:txBody>
                    <a:bodyPr/>
                    <a:lstStyle/>
                    <a:p>
                      <a:endParaRPr lang="it-IT" dirty="0"/>
                    </a:p>
                  </a:txBody>
                  <a:tcPr/>
                </a:tc>
              </a:tr>
              <a:tr h="370840">
                <a:tc>
                  <a:txBody>
                    <a:bodyPr/>
                    <a:lstStyle/>
                    <a:p>
                      <a:r>
                        <a:rPr lang="it-IT" dirty="0" smtClean="0"/>
                        <a:t>C.</a:t>
                      </a:r>
                      <a:r>
                        <a:rPr lang="it-IT" baseline="0" dirty="0" smtClean="0"/>
                        <a:t> </a:t>
                      </a:r>
                      <a:r>
                        <a:rPr lang="it-IT" baseline="0" dirty="0" err="1" smtClean="0"/>
                        <a:t>Cred</a:t>
                      </a:r>
                      <a:r>
                        <a:rPr lang="it-IT" baseline="0" dirty="0" smtClean="0"/>
                        <a:t>. d’Imposta</a:t>
                      </a:r>
                      <a:endParaRPr lang="it-IT" dirty="0"/>
                    </a:p>
                  </a:txBody>
                  <a:tcPr/>
                </a:tc>
                <a:tc>
                  <a:txBody>
                    <a:bodyPr/>
                    <a:lstStyle/>
                    <a:p>
                      <a:endParaRPr lang="it-IT" dirty="0"/>
                    </a:p>
                  </a:txBody>
                  <a:tcPr/>
                </a:tc>
                <a:tc>
                  <a:txBody>
                    <a:bodyPr/>
                    <a:lstStyle/>
                    <a:p>
                      <a:endParaRPr lang="it-IT"/>
                    </a:p>
                  </a:txBody>
                  <a:tcPr/>
                </a:tc>
                <a:tc>
                  <a:txBody>
                    <a:bodyPr/>
                    <a:lstStyle/>
                    <a:p>
                      <a:endParaRPr lang="it-IT" dirty="0"/>
                    </a:p>
                  </a:txBody>
                  <a:tcPr/>
                </a:tc>
              </a:tr>
            </a:tbl>
          </a:graphicData>
        </a:graphic>
      </p:graphicFrame>
      <p:sp>
        <p:nvSpPr>
          <p:cNvPr id="5" name="Ovale 4"/>
          <p:cNvSpPr/>
          <p:nvPr/>
        </p:nvSpPr>
        <p:spPr>
          <a:xfrm>
            <a:off x="3444949" y="2966478"/>
            <a:ext cx="288000" cy="288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5443870" y="4093528"/>
            <a:ext cx="288000" cy="288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5454503" y="4465667"/>
            <a:ext cx="288000" cy="288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7522614" y="2950218"/>
            <a:ext cx="288000" cy="288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p:txBody>
          <a:bodyPr/>
          <a:lstStyle/>
          <a:p>
            <a:fld id="{EF3C0D53-75B2-4857-8B5C-FED872CDB81C}" type="slidenum">
              <a:rPr lang="it-IT" smtClean="0"/>
              <a:t>25</a:t>
            </a:fld>
            <a:endParaRPr lang="it-IT" dirty="0"/>
          </a:p>
        </p:txBody>
      </p:sp>
      <p:sp>
        <p:nvSpPr>
          <p:cNvPr id="13" name="Ovale 12"/>
          <p:cNvSpPr/>
          <p:nvPr/>
        </p:nvSpPr>
        <p:spPr>
          <a:xfrm>
            <a:off x="5454503" y="2979987"/>
            <a:ext cx="288000" cy="288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69240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I fondi strutturali</a:t>
            </a:r>
            <a:endParaRPr lang="it-IT" dirty="0"/>
          </a:p>
        </p:txBody>
      </p:sp>
      <p:sp>
        <p:nvSpPr>
          <p:cNvPr id="5" name="Sottotitolo 4"/>
          <p:cNvSpPr>
            <a:spLocks noGrp="1"/>
          </p:cNvSpPr>
          <p:nvPr>
            <p:ph type="subTitle" idx="1"/>
          </p:nvPr>
        </p:nvSpPr>
        <p:spPr/>
        <p:txBody>
          <a:bodyPr/>
          <a:lstStyle/>
          <a:p>
            <a:endParaRPr lang="it-IT"/>
          </a:p>
        </p:txBody>
      </p:sp>
      <p:sp>
        <p:nvSpPr>
          <p:cNvPr id="2" name="Segnaposto numero diapositiva 1"/>
          <p:cNvSpPr>
            <a:spLocks noGrp="1"/>
          </p:cNvSpPr>
          <p:nvPr>
            <p:ph type="sldNum" sz="quarter" idx="12"/>
          </p:nvPr>
        </p:nvSpPr>
        <p:spPr/>
        <p:txBody>
          <a:bodyPr/>
          <a:lstStyle/>
          <a:p>
            <a:fld id="{EF3C0D53-75B2-4857-8B5C-FED872CDB81C}" type="slidenum">
              <a:rPr lang="it-IT" smtClean="0"/>
              <a:t>26</a:t>
            </a:fld>
            <a:endParaRPr lang="it-IT" dirty="0"/>
          </a:p>
        </p:txBody>
      </p:sp>
    </p:spTree>
    <p:extLst>
      <p:ext uri="{BB962C8B-B14F-4D97-AF65-F5344CB8AC3E}">
        <p14:creationId xmlns:p14="http://schemas.microsoft.com/office/powerpoint/2010/main" val="407521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Strategia Europa 2020</a:t>
            </a:r>
            <a:endParaRPr lang="it-IT" dirty="0"/>
          </a:p>
        </p:txBody>
      </p:sp>
      <p:sp>
        <p:nvSpPr>
          <p:cNvPr id="5" name="Segnaposto contenuto 4"/>
          <p:cNvSpPr>
            <a:spLocks noGrp="1"/>
          </p:cNvSpPr>
          <p:nvPr>
            <p:ph idx="1"/>
          </p:nvPr>
        </p:nvSpPr>
        <p:spPr/>
        <p:txBody>
          <a:bodyPr>
            <a:normAutofit fontScale="85000" lnSpcReduction="20000"/>
          </a:bodyPr>
          <a:lstStyle/>
          <a:p>
            <a:r>
              <a:rPr lang="it-IT" sz="2800" dirty="0"/>
              <a:t>L’Unione europea mira a conseguire entro il 2020 cinque </a:t>
            </a:r>
            <a:r>
              <a:rPr lang="it-IT" sz="2800" dirty="0" smtClean="0"/>
              <a:t>obiettivi:</a:t>
            </a:r>
          </a:p>
          <a:p>
            <a:pPr lvl="1"/>
            <a:r>
              <a:rPr lang="it-IT" sz="2800" dirty="0"/>
              <a:t>Occupazione: </a:t>
            </a:r>
            <a:r>
              <a:rPr lang="it-IT" dirty="0"/>
              <a:t>innalzamento al 75% del tasso di occupazione per la fascia di età compresa tra i 20 e i 64 anni</a:t>
            </a:r>
            <a:endParaRPr lang="it-IT" sz="2800" dirty="0" smtClean="0"/>
          </a:p>
          <a:p>
            <a:pPr lvl="1"/>
            <a:r>
              <a:rPr lang="it-IT" sz="2800" dirty="0" smtClean="0"/>
              <a:t>Innovazione: </a:t>
            </a:r>
            <a:r>
              <a:rPr lang="it-IT" sz="2200" dirty="0"/>
              <a:t>aumento degli investimenti in ricerca e sviluppo al 3% del PIL dell’UE</a:t>
            </a:r>
            <a:endParaRPr lang="it-IT" sz="2200" dirty="0" smtClean="0"/>
          </a:p>
          <a:p>
            <a:pPr lvl="1"/>
            <a:r>
              <a:rPr lang="it-IT" sz="2800" dirty="0" smtClean="0"/>
              <a:t>Istruzione: </a:t>
            </a:r>
            <a:r>
              <a:rPr lang="it-IT" sz="2200" dirty="0"/>
              <a:t>Riduzione dei tassi di abbandono scolastico precoce al di sotto del 10 % e aumento al 40% dei 30-34enni con un'istruzione universitaria</a:t>
            </a:r>
            <a:endParaRPr lang="it-IT" sz="2200" dirty="0" smtClean="0"/>
          </a:p>
          <a:p>
            <a:pPr lvl="1"/>
            <a:r>
              <a:rPr lang="it-IT" sz="2800" dirty="0"/>
              <a:t>Inclusione sociale: </a:t>
            </a:r>
            <a:r>
              <a:rPr lang="it-IT" sz="2200" dirty="0"/>
              <a:t>almeno 20 milioni di persone a rischio o in situazione di povertà ed emarginazione in meno</a:t>
            </a:r>
            <a:endParaRPr lang="it-IT" sz="2800" dirty="0"/>
          </a:p>
          <a:p>
            <a:pPr lvl="1"/>
            <a:r>
              <a:rPr lang="it-IT" sz="2800" dirty="0" smtClean="0"/>
              <a:t>Clima e ambiente: </a:t>
            </a:r>
            <a:r>
              <a:rPr lang="it-IT" sz="2400" dirty="0"/>
              <a:t>la c.d. strategia 20/20/20, che prevede la riduzione delle emissioni di gas serra del 20% rispetto al 1990, il 20% del fabbisogno di energia ricavato da fonti rinnovabili, l’aumento del 20% dell'efficienza energetica</a:t>
            </a:r>
            <a:endParaRPr lang="it-IT" sz="2800" dirty="0" smtClean="0"/>
          </a:p>
          <a:p>
            <a:r>
              <a:rPr lang="it-IT" sz="3200" dirty="0" smtClean="0"/>
              <a:t>Fondi previsti nel periodo 2014-2020: </a:t>
            </a:r>
          </a:p>
          <a:p>
            <a:pPr lvl="1"/>
            <a:r>
              <a:rPr lang="it-IT" sz="2800" dirty="0" smtClean="0"/>
              <a:t>€ 351,8 MLD di soli fondi EU</a:t>
            </a:r>
          </a:p>
          <a:p>
            <a:pPr lvl="1"/>
            <a:r>
              <a:rPr lang="it-IT" sz="2800" dirty="0" smtClean="0"/>
              <a:t>€ 450,0 MLD con il contributo dei fondi nazionali</a:t>
            </a:r>
            <a:endParaRPr lang="it-IT" sz="2800" dirty="0"/>
          </a:p>
        </p:txBody>
      </p:sp>
      <p:sp>
        <p:nvSpPr>
          <p:cNvPr id="6" name="Segnaposto numero diapositiva 5"/>
          <p:cNvSpPr>
            <a:spLocks noGrp="1"/>
          </p:cNvSpPr>
          <p:nvPr>
            <p:ph type="sldNum" sz="quarter" idx="12"/>
          </p:nvPr>
        </p:nvSpPr>
        <p:spPr/>
        <p:txBody>
          <a:bodyPr/>
          <a:lstStyle/>
          <a:p>
            <a:fld id="{EF3C0D53-75B2-4857-8B5C-FED872CDB81C}" type="slidenum">
              <a:rPr lang="it-IT" smtClean="0"/>
              <a:t>27</a:t>
            </a:fld>
            <a:endParaRPr lang="it-IT" dirty="0"/>
          </a:p>
        </p:txBody>
      </p:sp>
    </p:spTree>
    <p:extLst>
      <p:ext uri="{BB962C8B-B14F-4D97-AF65-F5344CB8AC3E}">
        <p14:creationId xmlns:p14="http://schemas.microsoft.com/office/powerpoint/2010/main" val="3070159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Priorità</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972" y="1281185"/>
            <a:ext cx="9158043" cy="49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EF3C0D53-75B2-4857-8B5C-FED872CDB81C}" type="slidenum">
              <a:rPr lang="it-IT" smtClean="0"/>
              <a:t>28</a:t>
            </a:fld>
            <a:endParaRPr lang="it-IT"/>
          </a:p>
        </p:txBody>
      </p:sp>
    </p:spTree>
    <p:extLst>
      <p:ext uri="{BB962C8B-B14F-4D97-AF65-F5344CB8AC3E}">
        <p14:creationId xmlns:p14="http://schemas.microsoft.com/office/powerpoint/2010/main" val="612009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a:t>
            </a:r>
            <a:endParaRPr lang="it-IT" dirty="0"/>
          </a:p>
        </p:txBody>
      </p:sp>
      <p:sp>
        <p:nvSpPr>
          <p:cNvPr id="3" name="Segnaposto contenuto 2"/>
          <p:cNvSpPr>
            <a:spLocks noGrp="1"/>
          </p:cNvSpPr>
          <p:nvPr>
            <p:ph idx="1"/>
          </p:nvPr>
        </p:nvSpPr>
        <p:spPr/>
        <p:txBody>
          <a:bodyPr>
            <a:normAutofit/>
          </a:bodyPr>
          <a:lstStyle/>
          <a:p>
            <a:r>
              <a:rPr lang="it-IT" sz="2800" dirty="0" smtClean="0"/>
              <a:t>Tre fondi principali</a:t>
            </a:r>
          </a:p>
          <a:p>
            <a:pPr lvl="1"/>
            <a:r>
              <a:rPr lang="it-IT" sz="2800" dirty="0"/>
              <a:t>Fondo europeo di sviluppo regionale (FESR</a:t>
            </a:r>
            <a:r>
              <a:rPr lang="it-IT" sz="2800" dirty="0" smtClean="0"/>
              <a:t>)</a:t>
            </a:r>
          </a:p>
          <a:p>
            <a:pPr lvl="2"/>
            <a:r>
              <a:rPr lang="it-IT" sz="2400" dirty="0"/>
              <a:t>F</a:t>
            </a:r>
            <a:r>
              <a:rPr lang="it-IT" sz="2400" dirty="0" smtClean="0"/>
              <a:t>avorire la crescita del settore produttivo</a:t>
            </a:r>
          </a:p>
          <a:p>
            <a:pPr lvl="1"/>
            <a:r>
              <a:rPr lang="it-IT" sz="2800" dirty="0" smtClean="0"/>
              <a:t>Fondo sociale europeo (FSE)</a:t>
            </a:r>
          </a:p>
          <a:p>
            <a:pPr lvl="2"/>
            <a:r>
              <a:rPr lang="it-IT" sz="2400" dirty="0" smtClean="0"/>
              <a:t>Investimento sulle persone con formazione e favorendo l’occupazione</a:t>
            </a:r>
            <a:endParaRPr lang="it-IT" sz="2400" dirty="0"/>
          </a:p>
          <a:p>
            <a:pPr lvl="1"/>
            <a:r>
              <a:rPr lang="it-IT" sz="2800" dirty="0" smtClean="0"/>
              <a:t>Fondo di coesione</a:t>
            </a:r>
          </a:p>
          <a:p>
            <a:pPr lvl="2"/>
            <a:r>
              <a:rPr lang="it-IT" sz="2400" dirty="0" smtClean="0"/>
              <a:t>Favorisce la crescita delle aree depresse per migliorare lo sviluppo e recuperare il gap</a:t>
            </a:r>
            <a:endParaRPr lang="it-IT" sz="24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29</a:t>
            </a:fld>
            <a:endParaRPr lang="it-IT" dirty="0"/>
          </a:p>
        </p:txBody>
      </p:sp>
    </p:spTree>
    <p:extLst>
      <p:ext uri="{BB962C8B-B14F-4D97-AF65-F5344CB8AC3E}">
        <p14:creationId xmlns:p14="http://schemas.microsoft.com/office/powerpoint/2010/main" val="2961181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Rettangolo 85"/>
          <p:cNvSpPr>
            <a:spLocks noChangeArrowheads="1"/>
          </p:cNvSpPr>
          <p:nvPr/>
        </p:nvSpPr>
        <p:spPr bwMode="auto">
          <a:xfrm>
            <a:off x="-2099734" y="5389564"/>
            <a:ext cx="230505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200" b="1">
              <a:solidFill>
                <a:srgbClr val="0070C0"/>
              </a:solidFill>
              <a:latin typeface="Times New Roman" pitchFamily="18" charset="0"/>
            </a:endParaRPr>
          </a:p>
        </p:txBody>
      </p:sp>
      <p:pic>
        <p:nvPicPr>
          <p:cNvPr id="9268" name="Picture 2" descr="C:\Users\Antonio Fusco\Desktop\invent\inven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6800" y="268289"/>
            <a:ext cx="213590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0" name="Rectangle 2"/>
          <p:cNvSpPr>
            <a:spLocks noChangeArrowheads="1"/>
          </p:cNvSpPr>
          <p:nvPr/>
        </p:nvSpPr>
        <p:spPr bwMode="auto">
          <a:xfrm>
            <a:off x="1278467" y="268289"/>
            <a:ext cx="70188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800" b="1">
                <a:solidFill>
                  <a:srgbClr val="3A81BA"/>
                </a:solidFill>
                <a:latin typeface="Segoe UI" pitchFamily="34" charset="0"/>
                <a:cs typeface="Segoe UI" pitchFamily="34" charset="0"/>
              </a:rPr>
              <a:t>La struttura del GRUPPO</a:t>
            </a:r>
            <a:endParaRPr lang="it-IT" altLang="it-IT" sz="2800">
              <a:latin typeface="Times New Roman" pitchFamily="18" charset="0"/>
            </a:endParaRPr>
          </a:p>
        </p:txBody>
      </p:sp>
      <p:grpSp>
        <p:nvGrpSpPr>
          <p:cNvPr id="3" name="Gruppo 2"/>
          <p:cNvGrpSpPr/>
          <p:nvPr/>
        </p:nvGrpSpPr>
        <p:grpSpPr>
          <a:xfrm>
            <a:off x="108570" y="1244600"/>
            <a:ext cx="10565342" cy="4681539"/>
            <a:chOff x="80434" y="1244600"/>
            <a:chExt cx="11885084" cy="5565776"/>
          </a:xfrm>
        </p:grpSpPr>
        <p:sp>
          <p:nvSpPr>
            <p:cNvPr id="9218" name="Rectangle 7"/>
            <p:cNvSpPr>
              <a:spLocks noChangeArrowheads="1"/>
            </p:cNvSpPr>
            <p:nvPr/>
          </p:nvSpPr>
          <p:spPr bwMode="auto">
            <a:xfrm>
              <a:off x="3679157" y="2513013"/>
              <a:ext cx="2885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900">
                  <a:solidFill>
                    <a:srgbClr val="000000"/>
                  </a:solidFill>
                  <a:latin typeface="Times New Roman" pitchFamily="18" charset="0"/>
                  <a:ea typeface="Arial Unicode MS" pitchFamily="34" charset="-128"/>
                  <a:cs typeface="Arial Unicode MS" pitchFamily="34" charset="-128"/>
                </a:rPr>
                <a:t> </a:t>
              </a:r>
              <a:endParaRPr lang="it-IT" altLang="it-IT" sz="2400" b="1">
                <a:solidFill>
                  <a:srgbClr val="000000"/>
                </a:solidFill>
                <a:latin typeface="Times New Roman" pitchFamily="18" charset="0"/>
                <a:ea typeface="Arial Unicode MS" pitchFamily="34" charset="-128"/>
                <a:cs typeface="Arial Unicode MS" pitchFamily="34" charset="-128"/>
              </a:endParaRPr>
            </a:p>
          </p:txBody>
        </p:sp>
        <p:sp>
          <p:nvSpPr>
            <p:cNvPr id="9219" name="Rectangle 16"/>
            <p:cNvSpPr>
              <a:spLocks noChangeArrowheads="1"/>
            </p:cNvSpPr>
            <p:nvPr/>
          </p:nvSpPr>
          <p:spPr bwMode="auto">
            <a:xfrm>
              <a:off x="3819371" y="2892425"/>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1000" b="1">
                  <a:solidFill>
                    <a:srgbClr val="000066"/>
                  </a:solidFill>
                  <a:latin typeface="Times New Roman" pitchFamily="18" charset="0"/>
                  <a:ea typeface="Arial Unicode MS" pitchFamily="34" charset="-128"/>
                  <a:cs typeface="Arial Unicode MS" pitchFamily="34" charset="-128"/>
                </a:rPr>
                <a:t> </a:t>
              </a:r>
              <a:endParaRPr lang="it-IT" altLang="it-IT" sz="2400" b="1">
                <a:solidFill>
                  <a:srgbClr val="000000"/>
                </a:solidFill>
                <a:latin typeface="Times New Roman" pitchFamily="18" charset="0"/>
                <a:ea typeface="Arial Unicode MS" pitchFamily="34" charset="-128"/>
                <a:cs typeface="Arial Unicode MS" pitchFamily="34" charset="-128"/>
              </a:endParaRPr>
            </a:p>
          </p:txBody>
        </p:sp>
        <p:sp>
          <p:nvSpPr>
            <p:cNvPr id="9220" name="Line 94"/>
            <p:cNvSpPr>
              <a:spLocks noChangeShapeType="1"/>
            </p:cNvSpPr>
            <p:nvPr/>
          </p:nvSpPr>
          <p:spPr bwMode="auto">
            <a:xfrm flipH="1">
              <a:off x="1972733" y="5516563"/>
              <a:ext cx="0" cy="87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spAutoFit/>
            </a:bodyPr>
            <a:lstStyle/>
            <a:p>
              <a:endParaRPr lang="it-IT"/>
            </a:p>
          </p:txBody>
        </p:sp>
        <p:sp>
          <p:nvSpPr>
            <p:cNvPr id="19" name="Rettangolo arrotondato 18"/>
            <p:cNvSpPr>
              <a:spLocks noChangeArrowheads="1"/>
            </p:cNvSpPr>
            <p:nvPr/>
          </p:nvSpPr>
          <p:spPr bwMode="auto">
            <a:xfrm>
              <a:off x="6610459" y="2708684"/>
              <a:ext cx="2565400" cy="1078761"/>
            </a:xfrm>
            <a:prstGeom prst="roundRect">
              <a:avLst>
                <a:gd name="adj" fmla="val 16667"/>
              </a:avLst>
            </a:prstGeom>
            <a:ln>
              <a:headEnd/>
              <a:tailEnd/>
            </a:ln>
            <a:effectLst>
              <a:glow rad="228600">
                <a:schemeClr val="accent1">
                  <a:satMod val="175000"/>
                  <a:alpha val="40000"/>
                </a:schemeClr>
              </a:glow>
            </a:effectLst>
            <a:extLst/>
          </p:spPr>
          <p:style>
            <a:lnRef idx="2">
              <a:schemeClr val="accent1"/>
            </a:lnRef>
            <a:fillRef idx="1">
              <a:schemeClr val="lt1"/>
            </a:fillRef>
            <a:effectRef idx="0">
              <a:schemeClr val="accent1"/>
            </a:effectRef>
            <a:fontRef idx="minor">
              <a:schemeClr val="dk1"/>
            </a:fontRef>
          </p:style>
          <p:txBody>
            <a:bodyPr/>
            <a:lstStyle/>
            <a:p>
              <a:pPr>
                <a:defRPr/>
              </a:pPr>
              <a:endParaRPr lang="it-IT">
                <a:solidFill>
                  <a:prstClr val="black"/>
                </a:solidFill>
              </a:endParaRPr>
            </a:p>
          </p:txBody>
        </p:sp>
        <p:sp>
          <p:nvSpPr>
            <p:cNvPr id="20" name="Rettangolo arrotondato 19"/>
            <p:cNvSpPr>
              <a:spLocks noChangeArrowheads="1"/>
            </p:cNvSpPr>
            <p:nvPr/>
          </p:nvSpPr>
          <p:spPr bwMode="auto">
            <a:xfrm>
              <a:off x="3185584" y="2762250"/>
              <a:ext cx="3045883" cy="844550"/>
            </a:xfrm>
            <a:prstGeom prst="roundRect">
              <a:avLst>
                <a:gd name="adj" fmla="val 16667"/>
              </a:avLst>
            </a:prstGeom>
            <a:ln w="9525">
              <a:headEnd/>
              <a:tailEnd/>
            </a:ln>
            <a:extLst/>
          </p:spPr>
          <p:style>
            <a:lnRef idx="2">
              <a:schemeClr val="accent3"/>
            </a:lnRef>
            <a:fillRef idx="1">
              <a:schemeClr val="lt1"/>
            </a:fillRef>
            <a:effectRef idx="0">
              <a:schemeClr val="accent3"/>
            </a:effectRef>
            <a:fontRef idx="minor">
              <a:schemeClr val="dk1"/>
            </a:fontRef>
          </p:style>
          <p:txBody>
            <a:bodyPr/>
            <a:lstStyle/>
            <a:p>
              <a:pPr>
                <a:defRPr/>
              </a:pPr>
              <a:endParaRPr lang="it-IT">
                <a:solidFill>
                  <a:prstClr val="black"/>
                </a:solidFill>
              </a:endParaRPr>
            </a:p>
          </p:txBody>
        </p:sp>
        <p:sp>
          <p:nvSpPr>
            <p:cNvPr id="21" name="Rettangolo arrotondato 20"/>
            <p:cNvSpPr>
              <a:spLocks noChangeArrowheads="1"/>
            </p:cNvSpPr>
            <p:nvPr/>
          </p:nvSpPr>
          <p:spPr bwMode="auto">
            <a:xfrm>
              <a:off x="80434" y="2584450"/>
              <a:ext cx="2857500" cy="1022350"/>
            </a:xfrm>
            <a:prstGeom prst="roundRect">
              <a:avLst>
                <a:gd name="adj" fmla="val 16667"/>
              </a:avLst>
            </a:prstGeom>
            <a:ln w="9525">
              <a:headEnd/>
              <a:tailEnd/>
            </a:ln>
            <a:extLst/>
          </p:spPr>
          <p:style>
            <a:lnRef idx="2">
              <a:schemeClr val="accent5"/>
            </a:lnRef>
            <a:fillRef idx="1">
              <a:schemeClr val="lt1"/>
            </a:fillRef>
            <a:effectRef idx="0">
              <a:schemeClr val="accent5"/>
            </a:effectRef>
            <a:fontRef idx="minor">
              <a:schemeClr val="dk1"/>
            </a:fontRef>
          </p:style>
          <p:txBody>
            <a:bodyPr/>
            <a:lstStyle/>
            <a:p>
              <a:pPr>
                <a:defRPr/>
              </a:pPr>
              <a:endParaRPr lang="it-IT">
                <a:solidFill>
                  <a:prstClr val="black"/>
                </a:solidFill>
              </a:endParaRPr>
            </a:p>
          </p:txBody>
        </p:sp>
        <p:sp>
          <p:nvSpPr>
            <p:cNvPr id="9226" name="Rectangle 7"/>
            <p:cNvSpPr>
              <a:spLocks noChangeArrowheads="1"/>
            </p:cNvSpPr>
            <p:nvPr/>
          </p:nvSpPr>
          <p:spPr bwMode="auto">
            <a:xfrm>
              <a:off x="5480051" y="2054226"/>
              <a:ext cx="6138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900">
                  <a:solidFill>
                    <a:srgbClr val="000000"/>
                  </a:solidFill>
                  <a:latin typeface="Times New Roman" pitchFamily="18" charset="0"/>
                  <a:ea typeface="Arial Unicode MS" pitchFamily="34" charset="-128"/>
                  <a:cs typeface="Arial Unicode MS" pitchFamily="34" charset="-128"/>
                </a:rPr>
                <a:t> </a:t>
              </a:r>
              <a:endParaRPr lang="it-IT" altLang="it-IT" sz="2400" b="1">
                <a:solidFill>
                  <a:srgbClr val="000000"/>
                </a:solidFill>
                <a:latin typeface="Times New Roman" pitchFamily="18" charset="0"/>
                <a:ea typeface="Arial Unicode MS" pitchFamily="34" charset="-128"/>
                <a:cs typeface="Arial Unicode MS" pitchFamily="34" charset="-128"/>
              </a:endParaRPr>
            </a:p>
          </p:txBody>
        </p:sp>
        <p:sp>
          <p:nvSpPr>
            <p:cNvPr id="9227" name="Rectangle 16"/>
            <p:cNvSpPr>
              <a:spLocks noChangeArrowheads="1"/>
            </p:cNvSpPr>
            <p:nvPr/>
          </p:nvSpPr>
          <p:spPr bwMode="auto">
            <a:xfrm>
              <a:off x="3350685" y="2554289"/>
              <a:ext cx="6138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1000" b="1">
                  <a:solidFill>
                    <a:srgbClr val="000066"/>
                  </a:solidFill>
                  <a:latin typeface="Times New Roman" pitchFamily="18" charset="0"/>
                  <a:ea typeface="Arial Unicode MS" pitchFamily="34" charset="-128"/>
                  <a:cs typeface="Arial Unicode MS" pitchFamily="34" charset="-128"/>
                </a:rPr>
                <a:t> </a:t>
              </a:r>
              <a:endParaRPr lang="it-IT" altLang="it-IT" sz="2400" b="1">
                <a:solidFill>
                  <a:srgbClr val="000000"/>
                </a:solidFill>
                <a:latin typeface="Times New Roman" pitchFamily="18" charset="0"/>
                <a:ea typeface="Arial Unicode MS" pitchFamily="34" charset="-128"/>
                <a:cs typeface="Arial Unicode MS" pitchFamily="34" charset="-128"/>
              </a:endParaRPr>
            </a:p>
          </p:txBody>
        </p:sp>
        <p:sp>
          <p:nvSpPr>
            <p:cNvPr id="9228" name="Rectangle 17"/>
            <p:cNvSpPr>
              <a:spLocks noChangeArrowheads="1"/>
            </p:cNvSpPr>
            <p:nvPr/>
          </p:nvSpPr>
          <p:spPr bwMode="auto">
            <a:xfrm>
              <a:off x="4637618" y="2822575"/>
              <a:ext cx="635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900">
                  <a:solidFill>
                    <a:srgbClr val="000000"/>
                  </a:solidFill>
                  <a:latin typeface="Times New Roman" pitchFamily="18" charset="0"/>
                  <a:ea typeface="Arial Unicode MS" pitchFamily="34" charset="-128"/>
                  <a:cs typeface="Arial Unicode MS" pitchFamily="34" charset="-128"/>
                </a:rPr>
                <a:t> </a:t>
              </a:r>
              <a:endParaRPr lang="it-IT" altLang="it-IT" sz="2400" b="1">
                <a:solidFill>
                  <a:srgbClr val="000000"/>
                </a:solidFill>
                <a:latin typeface="Times New Roman" pitchFamily="18" charset="0"/>
                <a:ea typeface="Arial Unicode MS" pitchFamily="34" charset="-128"/>
                <a:cs typeface="Arial Unicode MS" pitchFamily="34" charset="-128"/>
              </a:endParaRPr>
            </a:p>
          </p:txBody>
        </p:sp>
        <p:sp>
          <p:nvSpPr>
            <p:cNvPr id="9229" name="Rectangle 24"/>
            <p:cNvSpPr>
              <a:spLocks noChangeArrowheads="1"/>
            </p:cNvSpPr>
            <p:nvPr/>
          </p:nvSpPr>
          <p:spPr bwMode="auto">
            <a:xfrm>
              <a:off x="5200651" y="3308350"/>
              <a:ext cx="6138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700" b="1">
                  <a:solidFill>
                    <a:srgbClr val="000000"/>
                  </a:solidFill>
                  <a:latin typeface="Tahoma" pitchFamily="34" charset="0"/>
                  <a:ea typeface="Arial Unicode MS" pitchFamily="34" charset="-128"/>
                  <a:cs typeface="Arial Unicode MS" pitchFamily="34" charset="-128"/>
                </a:rPr>
                <a:t> </a:t>
              </a:r>
              <a:endParaRPr lang="it-IT" altLang="it-IT" sz="2400" b="1">
                <a:solidFill>
                  <a:srgbClr val="000000"/>
                </a:solidFill>
                <a:latin typeface="Times New Roman" pitchFamily="18" charset="0"/>
                <a:ea typeface="Arial Unicode MS" pitchFamily="34" charset="-128"/>
                <a:cs typeface="Arial Unicode MS" pitchFamily="34" charset="-128"/>
              </a:endParaRPr>
            </a:p>
          </p:txBody>
        </p:sp>
        <p:sp>
          <p:nvSpPr>
            <p:cNvPr id="9230" name="Rectangle 27"/>
            <p:cNvSpPr>
              <a:spLocks noChangeArrowheads="1"/>
            </p:cNvSpPr>
            <p:nvPr/>
          </p:nvSpPr>
          <p:spPr bwMode="auto">
            <a:xfrm>
              <a:off x="1837267" y="2297113"/>
              <a:ext cx="635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900">
                  <a:solidFill>
                    <a:srgbClr val="000000"/>
                  </a:solidFill>
                  <a:latin typeface="Times New Roman" pitchFamily="18" charset="0"/>
                  <a:ea typeface="Arial Unicode MS" pitchFamily="34" charset="-128"/>
                  <a:cs typeface="Arial Unicode MS" pitchFamily="34" charset="-128"/>
                </a:rPr>
                <a:t> </a:t>
              </a:r>
              <a:endParaRPr lang="it-IT" altLang="it-IT" sz="2400" b="1">
                <a:solidFill>
                  <a:srgbClr val="000000"/>
                </a:solidFill>
                <a:latin typeface="Times New Roman" pitchFamily="18" charset="0"/>
                <a:ea typeface="Arial Unicode MS" pitchFamily="34" charset="-128"/>
                <a:cs typeface="Arial Unicode MS" pitchFamily="34" charset="-128"/>
              </a:endParaRPr>
            </a:p>
          </p:txBody>
        </p:sp>
        <p:sp>
          <p:nvSpPr>
            <p:cNvPr id="41" name="Rectangle 92"/>
            <p:cNvSpPr>
              <a:spLocks noChangeArrowheads="1"/>
            </p:cNvSpPr>
            <p:nvPr/>
          </p:nvSpPr>
          <p:spPr bwMode="auto">
            <a:xfrm>
              <a:off x="3185584" y="2439989"/>
              <a:ext cx="3045883" cy="38417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lstStyle/>
            <a:p>
              <a:pPr algn="ctr">
                <a:defRPr/>
              </a:pPr>
              <a:r>
                <a:rPr lang="it-IT" sz="1200" b="1" dirty="0" err="1">
                  <a:solidFill>
                    <a:prstClr val="white"/>
                  </a:solidFill>
                  <a:ea typeface="Arial Unicode MS" pitchFamily="34" charset="-128"/>
                  <a:cs typeface="Arial Unicode MS" pitchFamily="34" charset="-128"/>
                </a:rPr>
                <a:t>Research</a:t>
              </a:r>
              <a:r>
                <a:rPr lang="it-IT" sz="1200" b="1" dirty="0">
                  <a:solidFill>
                    <a:prstClr val="white"/>
                  </a:solidFill>
                  <a:ea typeface="Arial Unicode MS" pitchFamily="34" charset="-128"/>
                  <a:cs typeface="Arial Unicode MS" pitchFamily="34" charset="-128"/>
                </a:rPr>
                <a:t> &amp; Development</a:t>
              </a:r>
            </a:p>
          </p:txBody>
        </p:sp>
        <p:sp>
          <p:nvSpPr>
            <p:cNvPr id="9232" name="Rectangle 93"/>
            <p:cNvSpPr>
              <a:spLocks noChangeArrowheads="1"/>
            </p:cNvSpPr>
            <p:nvPr/>
          </p:nvSpPr>
          <p:spPr bwMode="auto">
            <a:xfrm>
              <a:off x="7357533" y="2935289"/>
              <a:ext cx="5926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it-IT" sz="2400" b="1">
                <a:solidFill>
                  <a:srgbClr val="000000"/>
                </a:solidFill>
                <a:latin typeface="Times New Roman" pitchFamily="18" charset="0"/>
                <a:ea typeface="Arial Unicode MS" pitchFamily="34" charset="-128"/>
                <a:cs typeface="Arial Unicode MS" pitchFamily="34" charset="-128"/>
              </a:endParaRPr>
            </a:p>
          </p:txBody>
        </p:sp>
        <p:sp>
          <p:nvSpPr>
            <p:cNvPr id="9233" name="Line 94"/>
            <p:cNvSpPr>
              <a:spLocks noChangeShapeType="1"/>
            </p:cNvSpPr>
            <p:nvPr/>
          </p:nvSpPr>
          <p:spPr bwMode="auto">
            <a:xfrm>
              <a:off x="1945217" y="2333625"/>
              <a:ext cx="0" cy="1349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spAutoFit/>
            </a:bodyPr>
            <a:lstStyle/>
            <a:p>
              <a:endParaRPr lang="it-IT"/>
            </a:p>
          </p:txBody>
        </p:sp>
        <p:sp>
          <p:nvSpPr>
            <p:cNvPr id="45" name="Rectangle 101"/>
            <p:cNvSpPr>
              <a:spLocks noChangeArrowheads="1"/>
            </p:cNvSpPr>
            <p:nvPr/>
          </p:nvSpPr>
          <p:spPr bwMode="auto">
            <a:xfrm>
              <a:off x="6601884" y="2455864"/>
              <a:ext cx="2573867" cy="3762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a:defRPr/>
              </a:pPr>
              <a:r>
                <a:rPr lang="it-IT" sz="1200" b="1" dirty="0" err="1">
                  <a:solidFill>
                    <a:prstClr val="white"/>
                  </a:solidFill>
                  <a:ea typeface="Arial Unicode MS" pitchFamily="34" charset="-128"/>
                  <a:cs typeface="Arial Unicode MS" pitchFamily="34" charset="-128"/>
                </a:rPr>
                <a:t>Technology</a:t>
              </a:r>
              <a:r>
                <a:rPr lang="it-IT" sz="1200" b="1" dirty="0">
                  <a:solidFill>
                    <a:prstClr val="white"/>
                  </a:solidFill>
                  <a:ea typeface="Arial Unicode MS" pitchFamily="34" charset="-128"/>
                  <a:cs typeface="Arial Unicode MS" pitchFamily="34" charset="-128"/>
                </a:rPr>
                <a:t> </a:t>
              </a:r>
              <a:r>
                <a:rPr lang="it-IT" sz="1200" b="1" dirty="0" err="1">
                  <a:solidFill>
                    <a:prstClr val="white"/>
                  </a:solidFill>
                  <a:ea typeface="Arial Unicode MS" pitchFamily="34" charset="-128"/>
                  <a:cs typeface="Arial Unicode MS" pitchFamily="34" charset="-128"/>
                </a:rPr>
                <a:t>Ventures</a:t>
              </a:r>
              <a:endParaRPr lang="it-IT" sz="1200" b="1" dirty="0">
                <a:solidFill>
                  <a:prstClr val="white"/>
                </a:solidFill>
                <a:ea typeface="Arial Unicode MS" pitchFamily="34" charset="-128"/>
                <a:cs typeface="Arial Unicode MS" pitchFamily="34" charset="-128"/>
              </a:endParaRPr>
            </a:p>
          </p:txBody>
        </p:sp>
        <p:sp>
          <p:nvSpPr>
            <p:cNvPr id="47" name="Rectangle 102"/>
            <p:cNvSpPr>
              <a:spLocks noChangeArrowheads="1"/>
            </p:cNvSpPr>
            <p:nvPr/>
          </p:nvSpPr>
          <p:spPr bwMode="auto">
            <a:xfrm>
              <a:off x="80434" y="2441575"/>
              <a:ext cx="2857500" cy="376238"/>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lstStyle/>
            <a:p>
              <a:pPr algn="ctr" fontAlgn="ctr">
                <a:defRPr/>
              </a:pPr>
              <a:r>
                <a:rPr lang="it-IT" sz="600" b="1" dirty="0">
                  <a:solidFill>
                    <a:srgbClr val="000000"/>
                  </a:solidFill>
                  <a:ea typeface="Arial Unicode MS" pitchFamily="34" charset="-128"/>
                  <a:cs typeface="Arial Unicode MS" pitchFamily="34" charset="-128"/>
                </a:rPr>
                <a:t> </a:t>
              </a:r>
              <a:r>
                <a:rPr lang="it-IT" sz="1400" b="1" dirty="0" err="1">
                  <a:solidFill>
                    <a:prstClr val="white"/>
                  </a:solidFill>
                  <a:ea typeface="Arial Unicode MS" pitchFamily="34" charset="-128"/>
                  <a:cs typeface="Arial Unicode MS" pitchFamily="34" charset="-128"/>
                </a:rPr>
                <a:t>Innovation</a:t>
              </a:r>
              <a:r>
                <a:rPr lang="it-IT" sz="1400" b="1" dirty="0">
                  <a:solidFill>
                    <a:prstClr val="white"/>
                  </a:solidFill>
                  <a:ea typeface="Arial Unicode MS" pitchFamily="34" charset="-128"/>
                  <a:cs typeface="Arial Unicode MS" pitchFamily="34" charset="-128"/>
                </a:rPr>
                <a:t> </a:t>
              </a:r>
              <a:r>
                <a:rPr lang="it-IT" sz="1400" b="1" dirty="0" err="1">
                  <a:solidFill>
                    <a:prstClr val="white"/>
                  </a:solidFill>
                  <a:ea typeface="Arial Unicode MS" pitchFamily="34" charset="-128"/>
                  <a:cs typeface="Arial Unicode MS" pitchFamily="34" charset="-128"/>
                </a:rPr>
                <a:t>Services</a:t>
              </a:r>
              <a:endParaRPr lang="it-IT" sz="1400" b="1" dirty="0">
                <a:solidFill>
                  <a:prstClr val="white"/>
                </a:solidFill>
                <a:ea typeface="Arial Unicode MS" pitchFamily="34" charset="-128"/>
                <a:cs typeface="Arial Unicode MS" pitchFamily="34" charset="-128"/>
              </a:endParaRPr>
            </a:p>
          </p:txBody>
        </p:sp>
        <p:pic>
          <p:nvPicPr>
            <p:cNvPr id="9236" name="Picture 66" descr="logo inv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7134" y="3021013"/>
              <a:ext cx="2106084"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2934" y="3027363"/>
              <a:ext cx="206163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83" descr="C:\Users\Antonio Fusco\Desktop\imago varie\round flag\english_fla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9700" y="2949576"/>
              <a:ext cx="256117"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85" descr="C:\Users\Antonio Fusco\Desktop\imago varie\round flag\italy_64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768" y="1244600"/>
              <a:ext cx="47201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85" descr="C:\Users\Antonio Fusco\Desktop\imago varie\round flag\italy_64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7334" y="2949575"/>
              <a:ext cx="37676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85" descr="C:\Users\Antonio Fusco\Desktop\imago varie\round flag\italy_64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9567" y="2949576"/>
              <a:ext cx="3429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4" descr="C:\Users\AntonioFusco\Desktop\inavya logo final (3).jpg"/>
            <p:cNvPicPr>
              <a:picLocks noChangeAspect="1" noChangeArrowheads="1"/>
            </p:cNvPicPr>
            <p:nvPr/>
          </p:nvPicPr>
          <p:blipFill>
            <a:blip r:embed="rId10">
              <a:extLst>
                <a:ext uri="{28A0092B-C50C-407E-A947-70E740481C1C}">
                  <a14:useLocalDpi xmlns:a14="http://schemas.microsoft.com/office/drawing/2010/main" val="0"/>
                </a:ext>
              </a:extLst>
            </a:blip>
            <a:srcRect l="17078" t="30199" r="33463" b="47131"/>
            <a:stretch>
              <a:fillRect/>
            </a:stretch>
          </p:blipFill>
          <p:spPr bwMode="auto">
            <a:xfrm>
              <a:off x="9861552" y="3021013"/>
              <a:ext cx="1568449"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10" descr="C:\Users\AntonioFusco\Desktop\print-blue-arrow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5467" y="3860800"/>
              <a:ext cx="34501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ttangolo arrotondato 23"/>
            <p:cNvSpPr/>
            <p:nvPr/>
          </p:nvSpPr>
          <p:spPr>
            <a:xfrm>
              <a:off x="9510184" y="2733676"/>
              <a:ext cx="2438400" cy="811213"/>
            </a:xfrm>
            <a:prstGeom prst="round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13" name="Rectangle 101"/>
            <p:cNvSpPr>
              <a:spLocks noChangeArrowheads="1"/>
            </p:cNvSpPr>
            <p:nvPr/>
          </p:nvSpPr>
          <p:spPr bwMode="auto">
            <a:xfrm>
              <a:off x="9457267" y="2441575"/>
              <a:ext cx="2508251" cy="382588"/>
            </a:xfrm>
            <a:prstGeom prst="rect">
              <a:avLst/>
            </a:prstGeom>
            <a:solidFill>
              <a:schemeClr val="bg1">
                <a:lumMod val="6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lgn="ctr">
                <a:defRPr/>
              </a:pPr>
              <a:r>
                <a:rPr lang="it-IT" sz="1200" b="1" dirty="0" err="1">
                  <a:solidFill>
                    <a:prstClr val="white"/>
                  </a:solidFill>
                  <a:ea typeface="Arial Unicode MS" pitchFamily="34" charset="-128"/>
                  <a:cs typeface="Arial Unicode MS" pitchFamily="34" charset="-128"/>
                </a:rPr>
                <a:t>Technology</a:t>
              </a:r>
              <a:r>
                <a:rPr lang="it-IT" sz="1200" b="1" dirty="0">
                  <a:solidFill>
                    <a:prstClr val="white"/>
                  </a:solidFill>
                  <a:ea typeface="Arial Unicode MS" pitchFamily="34" charset="-128"/>
                  <a:cs typeface="Arial Unicode MS" pitchFamily="34" charset="-128"/>
                </a:rPr>
                <a:t> </a:t>
              </a:r>
              <a:r>
                <a:rPr lang="it-IT" sz="1200" b="1" dirty="0" err="1">
                  <a:solidFill>
                    <a:prstClr val="white"/>
                  </a:solidFill>
                  <a:ea typeface="Arial Unicode MS" pitchFamily="34" charset="-128"/>
                  <a:cs typeface="Arial Unicode MS" pitchFamily="34" charset="-128"/>
                </a:rPr>
                <a:t>Ventures</a:t>
              </a:r>
              <a:endParaRPr lang="it-IT" sz="1200" b="1" dirty="0">
                <a:solidFill>
                  <a:prstClr val="white"/>
                </a:solidFill>
                <a:ea typeface="Arial Unicode MS" pitchFamily="34" charset="-128"/>
                <a:cs typeface="Arial Unicode MS" pitchFamily="34" charset="-128"/>
              </a:endParaRPr>
            </a:p>
          </p:txBody>
        </p:sp>
        <p:sp>
          <p:nvSpPr>
            <p:cNvPr id="9247" name="Rectangle 47"/>
            <p:cNvSpPr>
              <a:spLocks noChangeArrowheads="1"/>
            </p:cNvSpPr>
            <p:nvPr/>
          </p:nvSpPr>
          <p:spPr bwMode="auto">
            <a:xfrm>
              <a:off x="10085917" y="5081589"/>
              <a:ext cx="1488016"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it-IT" sz="1200" b="1" i="1">
                  <a:solidFill>
                    <a:srgbClr val="FFC000"/>
                  </a:solidFill>
                  <a:latin typeface="Times New Roman" pitchFamily="18" charset="0"/>
                </a:rPr>
                <a:t>Family World</a:t>
              </a:r>
            </a:p>
          </p:txBody>
        </p:sp>
        <p:sp>
          <p:nvSpPr>
            <p:cNvPr id="104" name="Rettangolo arrotondato 103"/>
            <p:cNvSpPr/>
            <p:nvPr/>
          </p:nvSpPr>
          <p:spPr bwMode="auto">
            <a:xfrm>
              <a:off x="3958167" y="4110039"/>
              <a:ext cx="7717367" cy="2700337"/>
            </a:xfrm>
            <a:prstGeom prst="roundRect">
              <a:avLst/>
            </a:prstGeom>
            <a:noFill/>
            <a:ln w="12700">
              <a:solidFill>
                <a:schemeClr val="accent1"/>
              </a:solidFill>
              <a:prstDash val="sysDot"/>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it-IT">
                <a:solidFill>
                  <a:prstClr val="black"/>
                </a:solidFill>
                <a:latin typeface="Arial" pitchFamily="34" charset="0"/>
              </a:endParaRPr>
            </a:p>
          </p:txBody>
        </p:sp>
        <p:pic>
          <p:nvPicPr>
            <p:cNvPr id="9249" name="Immagine 105" descr="logo PharmaGo.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58401" y="5715000"/>
              <a:ext cx="14435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8285" y="4267201"/>
              <a:ext cx="80856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189" descr="OPT SENSOR SRL - LOGO"/>
            <p:cNvPicPr>
              <a:picLocks noChangeAspect="1" noChangeArrowheads="1"/>
            </p:cNvPicPr>
            <p:nvPr/>
          </p:nvPicPr>
          <p:blipFill>
            <a:blip r:embed="rId14">
              <a:lum bright="-20000"/>
              <a:extLst>
                <a:ext uri="{28A0092B-C50C-407E-A947-70E740481C1C}">
                  <a14:useLocalDpi xmlns:a14="http://schemas.microsoft.com/office/drawing/2010/main" val="0"/>
                </a:ext>
              </a:extLst>
            </a:blip>
            <a:srcRect/>
            <a:stretch>
              <a:fillRect/>
            </a:stretch>
          </p:blipFill>
          <p:spPr bwMode="auto">
            <a:xfrm>
              <a:off x="10210800" y="6251575"/>
              <a:ext cx="120438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Immagine 214"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01" y="5003800"/>
              <a:ext cx="134196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4" descr="logo new mbs"/>
            <p:cNvPicPr>
              <a:picLocks noChangeAspect="1" noChangeArrowheads="1"/>
            </p:cNvPicPr>
            <p:nvPr/>
          </p:nvPicPr>
          <p:blipFill>
            <a:blip r:embed="rId16">
              <a:lum bright="-26000" contrast="32000"/>
              <a:extLst>
                <a:ext uri="{28A0092B-C50C-407E-A947-70E740481C1C}">
                  <a14:useLocalDpi xmlns:a14="http://schemas.microsoft.com/office/drawing/2010/main" val="0"/>
                </a:ext>
              </a:extLst>
            </a:blip>
            <a:srcRect/>
            <a:stretch>
              <a:fillRect/>
            </a:stretch>
          </p:blipFill>
          <p:spPr bwMode="auto">
            <a:xfrm>
              <a:off x="8456085" y="4338638"/>
              <a:ext cx="68791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5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25667" y="4352925"/>
              <a:ext cx="736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Immagine 219"/>
            <p:cNvPicPr>
              <a:picLocks noChangeAspect="1" noChangeArrowheads="1"/>
            </p:cNvPicPr>
            <p:nvPr/>
          </p:nvPicPr>
          <p:blipFill>
            <a:blip r:embed="rId18" cstate="print"/>
            <a:srcRect/>
            <a:stretch>
              <a:fillRect/>
            </a:stretch>
          </p:blipFill>
          <p:spPr bwMode="auto">
            <a:xfrm>
              <a:off x="6360053" y="5600231"/>
              <a:ext cx="1371176"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56" name="Picture 217" descr="http://www.godiagnostics.it/images/logo.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20117" y="5024439"/>
              <a:ext cx="143721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Immagine 215" descr="Mediapharm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9751" y="5588000"/>
              <a:ext cx="154516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8" name="Picture 2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34567" y="6265864"/>
              <a:ext cx="1123951"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Immagine 120" descr="logo.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313768" y="6224589"/>
              <a:ext cx="87841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0" name="Immagine 122" descr="Veracious_marchio_positivo.jpg"/>
            <p:cNvPicPr>
              <a:picLocks noChangeAspect="1"/>
            </p:cNvPicPr>
            <p:nvPr/>
          </p:nvPicPr>
          <p:blipFill>
            <a:blip r:embed="rId23" cstate="print">
              <a:extLst>
                <a:ext uri="{28A0092B-C50C-407E-A947-70E740481C1C}">
                  <a14:useLocalDpi xmlns:a14="http://schemas.microsoft.com/office/drawing/2010/main" val="0"/>
                </a:ext>
              </a:extLst>
            </a:blip>
            <a:srcRect l="31209" t="24365" r="29179" b="29822"/>
            <a:stretch>
              <a:fillRect/>
            </a:stretch>
          </p:blipFill>
          <p:spPr bwMode="auto">
            <a:xfrm>
              <a:off x="7200900" y="6065839"/>
              <a:ext cx="1238251"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1" name="Immagine 73" descr="FindTheRipple_Logo.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390217" y="4913313"/>
              <a:ext cx="156421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62" name="Gruppo 76"/>
            <p:cNvGrpSpPr>
              <a:grpSpLocks/>
            </p:cNvGrpSpPr>
            <p:nvPr/>
          </p:nvGrpSpPr>
          <p:grpSpPr bwMode="auto">
            <a:xfrm>
              <a:off x="9330265" y="4343396"/>
              <a:ext cx="880019" cy="488596"/>
              <a:chOff x="5868144" y="4581128"/>
              <a:chExt cx="660010" cy="487734"/>
            </a:xfrm>
          </p:grpSpPr>
          <p:pic>
            <p:nvPicPr>
              <p:cNvPr id="9274" name="Picture 4" descr="logo new mbs"/>
              <p:cNvPicPr>
                <a:picLocks noChangeAspect="1" noChangeArrowheads="1"/>
              </p:cNvPicPr>
              <p:nvPr/>
            </p:nvPicPr>
            <p:blipFill>
              <a:blip r:embed="rId25">
                <a:lum bright="-26000" contrast="32000"/>
                <a:extLst>
                  <a:ext uri="{28A0092B-C50C-407E-A947-70E740481C1C}">
                    <a14:useLocalDpi xmlns:a14="http://schemas.microsoft.com/office/drawing/2010/main" val="0"/>
                  </a:ext>
                </a:extLst>
              </a:blip>
              <a:srcRect/>
              <a:stretch>
                <a:fillRect/>
              </a:stretch>
            </p:blipFill>
            <p:spPr bwMode="auto">
              <a:xfrm>
                <a:off x="6012159" y="4581128"/>
                <a:ext cx="51599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5" name="CasellaDiTesto 75"/>
              <p:cNvSpPr txBox="1">
                <a:spLocks noChangeArrowheads="1"/>
              </p:cNvSpPr>
              <p:nvPr/>
            </p:nvSpPr>
            <p:spPr bwMode="auto">
              <a:xfrm>
                <a:off x="5868144" y="4869160"/>
                <a:ext cx="576115" cy="19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700" b="1" i="1">
                    <a:solidFill>
                      <a:srgbClr val="000000"/>
                    </a:solidFill>
                    <a:latin typeface="Times New Roman" pitchFamily="18" charset="0"/>
                  </a:rPr>
                  <a:t>Diagnostics Ltd</a:t>
                </a:r>
              </a:p>
            </p:txBody>
          </p:sp>
        </p:grpSp>
        <p:pic>
          <p:nvPicPr>
            <p:cNvPr id="9263" name="Immagine 77" descr="logo_Janus_Pharma.jp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8337551" y="5656264"/>
              <a:ext cx="1399116"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Immagine 78" descr="Logo Novapp.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752417" y="6375401"/>
              <a:ext cx="1016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4" descr="Innova"/>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8800" y="2944813"/>
              <a:ext cx="160231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66" name="Gruppo 81"/>
            <p:cNvGrpSpPr>
              <a:grpSpLocks/>
            </p:cNvGrpSpPr>
            <p:nvPr/>
          </p:nvGrpSpPr>
          <p:grpSpPr bwMode="auto">
            <a:xfrm>
              <a:off x="4836584" y="1395414"/>
              <a:ext cx="2556933" cy="953648"/>
              <a:chOff x="3590925" y="530225"/>
              <a:chExt cx="1917700" cy="954088"/>
            </a:xfrm>
          </p:grpSpPr>
          <p:pic>
            <p:nvPicPr>
              <p:cNvPr id="9272" name="Picture 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90925" y="530225"/>
                <a:ext cx="1917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CasellaDiTesto 80"/>
              <p:cNvSpPr txBox="1"/>
              <p:nvPr/>
            </p:nvSpPr>
            <p:spPr>
              <a:xfrm>
                <a:off x="3600450" y="1197282"/>
                <a:ext cx="1908175" cy="261731"/>
              </a:xfrm>
              <a:prstGeom prst="rect">
                <a:avLst/>
              </a:prstGeom>
              <a:solidFill>
                <a:schemeClr val="accent1">
                  <a:lumMod val="75000"/>
                </a:schemeClr>
              </a:solidFill>
            </p:spPr>
            <p:txBody>
              <a:bodyPr>
                <a:spAutoFit/>
              </a:bodyPr>
              <a:lstStyle/>
              <a:p>
                <a:pPr algn="ctr">
                  <a:defRPr/>
                </a:pPr>
                <a:r>
                  <a:rPr lang="it-IT" sz="1100" dirty="0">
                    <a:solidFill>
                      <a:prstClr val="white"/>
                    </a:solidFill>
                    <a:latin typeface="Tahoma" pitchFamily="34" charset="0"/>
                    <a:ea typeface="Tahoma" pitchFamily="34" charset="0"/>
                    <a:cs typeface="Tahoma" pitchFamily="34" charset="0"/>
                  </a:rPr>
                  <a:t>Gruppo</a:t>
                </a:r>
              </a:p>
            </p:txBody>
          </p:sp>
        </p:grpSp>
        <p:pic>
          <p:nvPicPr>
            <p:cNvPr id="9267" name="Picture 85" descr="C:\Users\Antonio Fusco\Desktop\imago varie\round flag\italy_64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70684" y="3902075"/>
              <a:ext cx="472016"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9" name="Rectangle 1"/>
            <p:cNvSpPr>
              <a:spLocks noChangeArrowheads="1"/>
            </p:cNvSpPr>
            <p:nvPr/>
          </p:nvSpPr>
          <p:spPr bwMode="auto">
            <a:xfrm flipH="1">
              <a:off x="5067300" y="3514726"/>
              <a:ext cx="67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it-IT" sz="2400">
                <a:latin typeface="Times New Roman" pitchFamily="18" charset="0"/>
              </a:endParaRPr>
            </a:p>
          </p:txBody>
        </p:sp>
        <p:pic>
          <p:nvPicPr>
            <p:cNvPr id="9271" name="Picture 2"/>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167" y="4327525"/>
              <a:ext cx="134831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Segnaposto numero diapositiva 3"/>
          <p:cNvSpPr>
            <a:spLocks noGrp="1"/>
          </p:cNvSpPr>
          <p:nvPr>
            <p:ph type="sldNum" sz="quarter" idx="12"/>
          </p:nvPr>
        </p:nvSpPr>
        <p:spPr/>
        <p:txBody>
          <a:bodyPr/>
          <a:lstStyle/>
          <a:p>
            <a:fld id="{EF3C0D53-75B2-4857-8B5C-FED872CDB81C}" type="slidenum">
              <a:rPr lang="it-IT" smtClean="0"/>
              <a:t>3</a:t>
            </a:fld>
            <a:endParaRPr lang="it-IT"/>
          </a:p>
        </p:txBody>
      </p:sp>
    </p:spTree>
    <p:extLst>
      <p:ext uri="{BB962C8B-B14F-4D97-AF65-F5344CB8AC3E}">
        <p14:creationId xmlns:p14="http://schemas.microsoft.com/office/powerpoint/2010/main" val="2909211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t>Funzionamento in ambito nazionale e locale</a:t>
            </a:r>
            <a:endParaRPr lang="it-IT" sz="4400" dirty="0"/>
          </a:p>
        </p:txBody>
      </p:sp>
      <p:sp>
        <p:nvSpPr>
          <p:cNvPr id="3" name="Segnaposto contenuto 2"/>
          <p:cNvSpPr>
            <a:spLocks noGrp="1"/>
          </p:cNvSpPr>
          <p:nvPr>
            <p:ph idx="1"/>
          </p:nvPr>
        </p:nvSpPr>
        <p:spPr/>
        <p:txBody>
          <a:bodyPr>
            <a:normAutofit/>
          </a:bodyPr>
          <a:lstStyle/>
          <a:p>
            <a:r>
              <a:rPr lang="it-IT" sz="2400" b="1" dirty="0"/>
              <a:t>A</a:t>
            </a:r>
            <a:r>
              <a:rPr lang="it-IT" sz="2400" b="1" dirty="0" smtClean="0"/>
              <a:t>ccordo </a:t>
            </a:r>
            <a:r>
              <a:rPr lang="it-IT" sz="2400" b="1" dirty="0"/>
              <a:t>di partenariato</a:t>
            </a:r>
            <a:r>
              <a:rPr lang="it-IT" sz="2400" dirty="0"/>
              <a:t>, che indica le linee strategiche, le priorità, l’allocazione delle risorse e le modalità per garantire la programmazione efficiente di tutti i fondi strutturali che interessano il Paese. </a:t>
            </a:r>
            <a:endParaRPr lang="it-IT" sz="2400" dirty="0" smtClean="0"/>
          </a:p>
          <a:p>
            <a:r>
              <a:rPr lang="it-IT" sz="2400" dirty="0"/>
              <a:t>44 miliardi di euro di risorse comunitarie più 20 miliardi che arriveranno dal cofinanziamento nazionale per il periodo 2014-2020</a:t>
            </a:r>
            <a:r>
              <a:rPr lang="it-IT" sz="2400" dirty="0" smtClean="0"/>
              <a:t>.</a:t>
            </a:r>
          </a:p>
          <a:p>
            <a:r>
              <a:rPr lang="it-IT" sz="2400" dirty="0" smtClean="0"/>
              <a:t>L’impiego dei fondi è affidato a:</a:t>
            </a:r>
          </a:p>
          <a:p>
            <a:pPr lvl="1"/>
            <a:r>
              <a:rPr lang="it-IT" sz="2400" dirty="0" smtClean="0"/>
              <a:t>Piani Operativi Nazionali (PON)</a:t>
            </a:r>
          </a:p>
          <a:p>
            <a:pPr lvl="1"/>
            <a:r>
              <a:rPr lang="it-IT" sz="2400" dirty="0" smtClean="0"/>
              <a:t>Piani Operativi Regionali (POR)</a:t>
            </a:r>
          </a:p>
          <a:p>
            <a:r>
              <a:rPr lang="it-IT" sz="2400" b="1" dirty="0"/>
              <a:t>Programma operativo nazionale “Imprese e competitività” 2014-2020 </a:t>
            </a:r>
            <a:r>
              <a:rPr lang="it-IT" sz="2400" b="1" dirty="0" smtClean="0"/>
              <a:t>FESR:</a:t>
            </a:r>
          </a:p>
          <a:p>
            <a:pPr lvl="1"/>
            <a:r>
              <a:rPr lang="it-IT" b="1" dirty="0" smtClean="0"/>
              <a:t>3 bandi aperti: «</a:t>
            </a:r>
            <a:r>
              <a:rPr lang="it-IT" b="1" dirty="0" smtClean="0"/>
              <a:t>Horizon2020», </a:t>
            </a:r>
            <a:r>
              <a:rPr lang="it-IT" b="1" dirty="0" smtClean="0"/>
              <a:t>«Agenda digitale», «</a:t>
            </a:r>
            <a:r>
              <a:rPr lang="it-IT" b="1" dirty="0"/>
              <a:t>I</a:t>
            </a:r>
            <a:r>
              <a:rPr lang="it-IT" b="1" dirty="0" smtClean="0"/>
              <a:t>ndustria sostenibile»</a:t>
            </a:r>
            <a:endParaRPr lang="it-IT" b="1"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30</a:t>
            </a:fld>
            <a:endParaRPr lang="it-IT" dirty="0"/>
          </a:p>
        </p:txBody>
      </p:sp>
    </p:spTree>
    <p:extLst>
      <p:ext uri="{BB962C8B-B14F-4D97-AF65-F5344CB8AC3E}">
        <p14:creationId xmlns:p14="http://schemas.microsoft.com/office/powerpoint/2010/main" val="4047827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Bando </a:t>
            </a:r>
            <a:r>
              <a:rPr lang="it-IT" dirty="0" err="1" smtClean="0"/>
              <a:t>Horizon</a:t>
            </a:r>
            <a:r>
              <a:rPr lang="it-IT" dirty="0" smtClean="0"/>
              <a:t> 2020</a:t>
            </a:r>
            <a:endParaRPr lang="it-IT" dirty="0"/>
          </a:p>
        </p:txBody>
      </p:sp>
      <p:sp>
        <p:nvSpPr>
          <p:cNvPr id="3" name="Segnaposto contenuto 2"/>
          <p:cNvSpPr>
            <a:spLocks noGrp="1"/>
          </p:cNvSpPr>
          <p:nvPr>
            <p:ph idx="1"/>
          </p:nvPr>
        </p:nvSpPr>
        <p:spPr/>
        <p:txBody>
          <a:bodyPr>
            <a:normAutofit lnSpcReduction="10000"/>
          </a:bodyPr>
          <a:lstStyle/>
          <a:p>
            <a:r>
              <a:rPr lang="it-IT" sz="2800" b="1" i="1" dirty="0" smtClean="0"/>
              <a:t>Dotazione di 180</a:t>
            </a:r>
            <a:r>
              <a:rPr lang="it-IT" sz="2800" i="1" dirty="0" smtClean="0"/>
              <a:t>milioni </a:t>
            </a:r>
            <a:r>
              <a:rPr lang="it-IT" sz="2800" i="1" dirty="0"/>
              <a:t>di euro, di cui:</a:t>
            </a:r>
            <a:endParaRPr lang="it-IT" sz="2800" dirty="0"/>
          </a:p>
          <a:p>
            <a:pPr lvl="1"/>
            <a:r>
              <a:rPr lang="it-IT" sz="2800" b="1" i="1" dirty="0" smtClean="0"/>
              <a:t>150 </a:t>
            </a:r>
            <a:r>
              <a:rPr lang="it-IT" sz="2800" i="1" dirty="0" err="1" smtClean="0"/>
              <a:t>meuro</a:t>
            </a:r>
            <a:r>
              <a:rPr lang="it-IT" sz="2800" i="1" dirty="0" smtClean="0"/>
              <a:t> Basilicata</a:t>
            </a:r>
            <a:r>
              <a:rPr lang="it-IT" sz="2800" i="1" dirty="0"/>
              <a:t>, Calabria, Campania, Puglia e Sicilia</a:t>
            </a:r>
            <a:endParaRPr lang="it-IT" sz="2800" dirty="0"/>
          </a:p>
          <a:p>
            <a:pPr lvl="1"/>
            <a:r>
              <a:rPr lang="it-IT" sz="2800" b="1" i="1" dirty="0"/>
              <a:t>30 </a:t>
            </a:r>
            <a:r>
              <a:rPr lang="it-IT" sz="2800" i="1" dirty="0" err="1" smtClean="0"/>
              <a:t>meuro</a:t>
            </a:r>
            <a:r>
              <a:rPr lang="it-IT" sz="2800" i="1" dirty="0" smtClean="0"/>
              <a:t> Abruzzo</a:t>
            </a:r>
            <a:r>
              <a:rPr lang="it-IT" sz="2800" i="1" dirty="0"/>
              <a:t>, Molise e </a:t>
            </a:r>
            <a:r>
              <a:rPr lang="it-IT" sz="2800" i="1" dirty="0" smtClean="0"/>
              <a:t>Sardegna</a:t>
            </a:r>
          </a:p>
          <a:p>
            <a:r>
              <a:rPr lang="it-IT" sz="3000" dirty="0" smtClean="0"/>
              <a:t>Soggetti beneficiari</a:t>
            </a:r>
          </a:p>
          <a:p>
            <a:pPr lvl="1"/>
            <a:r>
              <a:rPr lang="it-IT" dirty="0" smtClean="0"/>
              <a:t>Imprese commerciali (industria/servizi)</a:t>
            </a:r>
          </a:p>
          <a:p>
            <a:pPr lvl="1"/>
            <a:r>
              <a:rPr lang="it-IT" dirty="0"/>
              <a:t>Imprese agro-industriali che svolgono prevalentemente attività </a:t>
            </a:r>
            <a:r>
              <a:rPr lang="it-IT" dirty="0" smtClean="0"/>
              <a:t>industriale;</a:t>
            </a:r>
          </a:p>
          <a:p>
            <a:pPr lvl="1"/>
            <a:r>
              <a:rPr lang="it-IT" dirty="0" smtClean="0"/>
              <a:t>Centri di ricerca con personalità giuridica;</a:t>
            </a:r>
          </a:p>
          <a:p>
            <a:pPr lvl="1"/>
            <a:r>
              <a:rPr lang="it-IT" dirty="0" smtClean="0"/>
              <a:t>Se sotto forma di progetti congiunti (max. 3 soggetti):</a:t>
            </a:r>
          </a:p>
          <a:p>
            <a:pPr lvl="2"/>
            <a:r>
              <a:rPr lang="it-IT" dirty="0" smtClean="0"/>
              <a:t>Organismi di ricerca</a:t>
            </a:r>
          </a:p>
          <a:p>
            <a:pPr lvl="2"/>
            <a:r>
              <a:rPr lang="it-IT" dirty="0" smtClean="0"/>
              <a:t>Liberi professionisti</a:t>
            </a:r>
          </a:p>
          <a:p>
            <a:pPr lvl="2"/>
            <a:r>
              <a:rPr lang="it-IT" dirty="0" err="1" smtClean="0"/>
              <a:t>Spin-ff</a:t>
            </a:r>
            <a:r>
              <a:rPr lang="it-IT" dirty="0" smtClean="0"/>
              <a:t> (società detenuta per almeno 30% da un </a:t>
            </a:r>
            <a:r>
              <a:rPr lang="it-IT" i="1" dirty="0" smtClean="0"/>
              <a:t>Organismo di ricerca </a:t>
            </a:r>
            <a:r>
              <a:rPr lang="it-IT" dirty="0" smtClean="0"/>
              <a:t>e con meno di due bilanci approvati)</a:t>
            </a:r>
            <a:endParaRPr lang="it-IT" dirty="0"/>
          </a:p>
          <a:p>
            <a:pPr lvl="2"/>
            <a:endParaRPr lang="it-IT" dirty="0"/>
          </a:p>
          <a:p>
            <a:pPr lvl="2"/>
            <a:endParaRPr lang="it-IT" dirty="0"/>
          </a:p>
          <a:p>
            <a:pPr lvl="1"/>
            <a:endParaRPr lang="it-IT" sz="28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31</a:t>
            </a:fld>
            <a:endParaRPr lang="it-IT" dirty="0"/>
          </a:p>
        </p:txBody>
      </p:sp>
    </p:spTree>
    <p:extLst>
      <p:ext uri="{BB962C8B-B14F-4D97-AF65-F5344CB8AC3E}">
        <p14:creationId xmlns:p14="http://schemas.microsoft.com/office/powerpoint/2010/main" val="2849482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Progetti ammissibili</a:t>
            </a:r>
            <a:endParaRPr lang="it-IT" dirty="0"/>
          </a:p>
        </p:txBody>
      </p:sp>
      <p:sp>
        <p:nvSpPr>
          <p:cNvPr id="3" name="Segnaposto contenuto 2"/>
          <p:cNvSpPr>
            <a:spLocks noGrp="1"/>
          </p:cNvSpPr>
          <p:nvPr>
            <p:ph idx="1"/>
          </p:nvPr>
        </p:nvSpPr>
        <p:spPr/>
        <p:txBody>
          <a:bodyPr>
            <a:normAutofit/>
          </a:bodyPr>
          <a:lstStyle/>
          <a:p>
            <a:r>
              <a:rPr lang="it-IT" dirty="0" smtClean="0"/>
              <a:t>Devono riguardare attività di </a:t>
            </a:r>
            <a:r>
              <a:rPr lang="it-IT" b="1" dirty="0" smtClean="0"/>
              <a:t>ricerca industriale </a:t>
            </a:r>
            <a:r>
              <a:rPr lang="it-IT" dirty="0" smtClean="0"/>
              <a:t>e di </a:t>
            </a:r>
            <a:r>
              <a:rPr lang="it-IT" b="1" dirty="0" smtClean="0"/>
              <a:t>sviluppo sperimentale</a:t>
            </a:r>
            <a:r>
              <a:rPr lang="it-IT" dirty="0" smtClean="0"/>
              <a:t>, finalizzate alla realizzazione di </a:t>
            </a:r>
            <a:r>
              <a:rPr lang="it-IT" b="1" dirty="0" smtClean="0"/>
              <a:t>nuovi prodotti, processi o servizi o di quelli esistenti</a:t>
            </a:r>
            <a:r>
              <a:rPr lang="it-IT" dirty="0" smtClean="0"/>
              <a:t>:</a:t>
            </a:r>
          </a:p>
          <a:p>
            <a:r>
              <a:rPr lang="it-IT" dirty="0" smtClean="0"/>
              <a:t>Focalizzarsi sulle </a:t>
            </a:r>
            <a:r>
              <a:rPr lang="it-IT" b="1" dirty="0" smtClean="0"/>
              <a:t>tecnologie abilitanti del Programma europeo «Horizon2020»:</a:t>
            </a:r>
          </a:p>
          <a:p>
            <a:pPr lvl="1"/>
            <a:r>
              <a:rPr lang="it-IT" b="1" dirty="0" smtClean="0"/>
              <a:t>Tecnologie dell’informazione e della comunicazione(TIC</a:t>
            </a:r>
            <a:r>
              <a:rPr lang="it-IT" b="1" dirty="0"/>
              <a:t>)</a:t>
            </a:r>
            <a:endParaRPr lang="it-IT" dirty="0"/>
          </a:p>
          <a:p>
            <a:pPr lvl="1"/>
            <a:r>
              <a:rPr lang="it-IT" b="1" dirty="0"/>
              <a:t>Nanotecnologie</a:t>
            </a:r>
            <a:endParaRPr lang="it-IT" dirty="0"/>
          </a:p>
          <a:p>
            <a:pPr lvl="1"/>
            <a:r>
              <a:rPr lang="it-IT" b="1" dirty="0" smtClean="0"/>
              <a:t>Materiali avanzati</a:t>
            </a:r>
            <a:endParaRPr lang="it-IT" dirty="0"/>
          </a:p>
          <a:p>
            <a:pPr lvl="1"/>
            <a:r>
              <a:rPr lang="it-IT" b="1" dirty="0"/>
              <a:t>Biotecnologie</a:t>
            </a:r>
            <a:endParaRPr lang="it-IT" dirty="0"/>
          </a:p>
          <a:p>
            <a:pPr lvl="1"/>
            <a:r>
              <a:rPr lang="it-IT" b="1" dirty="0" smtClean="0"/>
              <a:t>Fabbricazione e trasformazione avanzate</a:t>
            </a:r>
            <a:endParaRPr lang="it-IT" dirty="0"/>
          </a:p>
          <a:p>
            <a:pPr lvl="1"/>
            <a:r>
              <a:rPr lang="it-IT" b="1" dirty="0"/>
              <a:t>Spazio</a:t>
            </a:r>
            <a:endParaRPr lang="it-IT" dirty="0"/>
          </a:p>
          <a:p>
            <a:pPr lvl="1"/>
            <a:r>
              <a:rPr lang="it-IT" b="1" dirty="0" smtClean="0"/>
              <a:t>Tecnologie volte a realizzare alcuni obiettivi della priorità“ Sfide per </a:t>
            </a:r>
            <a:r>
              <a:rPr lang="it-IT" b="1" dirty="0" err="1" smtClean="0"/>
              <a:t>lasocietà</a:t>
            </a:r>
            <a:r>
              <a:rPr lang="it-IT" b="1" dirty="0" smtClean="0"/>
              <a:t>”</a:t>
            </a:r>
          </a:p>
          <a:p>
            <a:r>
              <a:rPr lang="it-IT" dirty="0" smtClean="0"/>
              <a:t>Realizzati nei territori delle </a:t>
            </a:r>
            <a:r>
              <a:rPr lang="it-IT" b="1" dirty="0" smtClean="0"/>
              <a:t>regioni meno sviluppate </a:t>
            </a:r>
            <a:r>
              <a:rPr lang="it-IT" dirty="0" smtClean="0"/>
              <a:t>(Basilicata, Calabria, Campania, Puglia e Sicilia), per tutti </a:t>
            </a:r>
            <a:r>
              <a:rPr lang="it-IT" dirty="0" smtClean="0"/>
              <a:t>i bandi</a:t>
            </a:r>
            <a:r>
              <a:rPr lang="it-IT" dirty="0" smtClean="0"/>
              <a:t>, o delle </a:t>
            </a:r>
            <a:r>
              <a:rPr lang="it-IT" b="1" dirty="0" smtClean="0"/>
              <a:t>regioni in transizione </a:t>
            </a:r>
            <a:r>
              <a:rPr lang="it-IT" dirty="0" smtClean="0"/>
              <a:t>(Abruzzo, Molise e Sardegna), solo per </a:t>
            </a:r>
            <a:r>
              <a:rPr lang="it-IT" dirty="0" err="1" smtClean="0"/>
              <a:t>Horizon</a:t>
            </a:r>
            <a:r>
              <a:rPr lang="it-IT" dirty="0" smtClean="0"/>
              <a:t> 2020</a:t>
            </a:r>
            <a:r>
              <a:rPr lang="it-IT" dirty="0"/>
              <a:t>.</a:t>
            </a:r>
          </a:p>
        </p:txBody>
      </p:sp>
      <p:sp>
        <p:nvSpPr>
          <p:cNvPr id="4" name="Segnaposto numero diapositiva 3"/>
          <p:cNvSpPr>
            <a:spLocks noGrp="1"/>
          </p:cNvSpPr>
          <p:nvPr>
            <p:ph type="sldNum" sz="quarter" idx="12"/>
          </p:nvPr>
        </p:nvSpPr>
        <p:spPr/>
        <p:txBody>
          <a:bodyPr/>
          <a:lstStyle/>
          <a:p>
            <a:fld id="{EF3C0D53-75B2-4857-8B5C-FED872CDB81C}" type="slidenum">
              <a:rPr lang="it-IT" smtClean="0"/>
              <a:t>32</a:t>
            </a:fld>
            <a:endParaRPr lang="it-IT" dirty="0"/>
          </a:p>
        </p:txBody>
      </p:sp>
    </p:spTree>
    <p:extLst>
      <p:ext uri="{BB962C8B-B14F-4D97-AF65-F5344CB8AC3E}">
        <p14:creationId xmlns:p14="http://schemas.microsoft.com/office/powerpoint/2010/main" val="3352949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Progetti ammissibili</a:t>
            </a:r>
          </a:p>
        </p:txBody>
      </p:sp>
      <p:sp>
        <p:nvSpPr>
          <p:cNvPr id="3" name="Segnaposto contenuto 2"/>
          <p:cNvSpPr>
            <a:spLocks noGrp="1"/>
          </p:cNvSpPr>
          <p:nvPr>
            <p:ph idx="1"/>
          </p:nvPr>
        </p:nvSpPr>
        <p:spPr/>
        <p:txBody>
          <a:bodyPr>
            <a:normAutofit/>
          </a:bodyPr>
          <a:lstStyle/>
          <a:p>
            <a:r>
              <a:rPr lang="it-IT" sz="2800" dirty="0" smtClean="0"/>
              <a:t>Durata del progetto da 18 e fino a 36 mesi</a:t>
            </a:r>
          </a:p>
          <a:p>
            <a:r>
              <a:rPr lang="it-IT" sz="2800" dirty="0" smtClean="0"/>
              <a:t>Dimensione economica: € 800.000 e € 5.000.000</a:t>
            </a:r>
          </a:p>
          <a:p>
            <a:r>
              <a:rPr lang="it-IT" sz="2800" dirty="0" smtClean="0"/>
              <a:t>In caso di progetti congiunti ogni partner non può avere meno de 10% del budget del progetto</a:t>
            </a:r>
          </a:p>
          <a:p>
            <a:r>
              <a:rPr lang="it-IT" sz="2800" dirty="0" smtClean="0"/>
              <a:t>In caso di progetti congiunti è possibile una collaborazioni con imprese del centro-nord a condizione che la quota di spesa del progetto non superi il 35%</a:t>
            </a:r>
            <a:endParaRPr lang="it-IT" sz="28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33</a:t>
            </a:fld>
            <a:endParaRPr lang="it-IT" dirty="0"/>
          </a:p>
        </p:txBody>
      </p:sp>
    </p:spTree>
    <p:extLst>
      <p:ext uri="{BB962C8B-B14F-4D97-AF65-F5344CB8AC3E}">
        <p14:creationId xmlns:p14="http://schemas.microsoft.com/office/powerpoint/2010/main" val="3186878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Spese ammissibili</a:t>
            </a:r>
            <a:endParaRPr lang="it-IT" dirty="0"/>
          </a:p>
        </p:txBody>
      </p:sp>
      <p:sp>
        <p:nvSpPr>
          <p:cNvPr id="3" name="Segnaposto contenuto 2"/>
          <p:cNvSpPr>
            <a:spLocks noGrp="1"/>
          </p:cNvSpPr>
          <p:nvPr>
            <p:ph idx="1"/>
          </p:nvPr>
        </p:nvSpPr>
        <p:spPr/>
        <p:txBody>
          <a:bodyPr>
            <a:normAutofit/>
          </a:bodyPr>
          <a:lstStyle/>
          <a:p>
            <a:r>
              <a:rPr lang="it-IT" sz="2400" b="1" dirty="0" smtClean="0"/>
              <a:t>Personale di pendente del soggetto proponente</a:t>
            </a:r>
            <a:r>
              <a:rPr lang="it-IT" sz="2400" dirty="0" smtClean="0"/>
              <a:t>, o in rapporto di collaborazione con contratto a progetto, con contratto di somministrazione di lavoro, nella misura in cui sono impiegati nell’ambito delle attività del progetto. Sono escluse le spese del personale con mansioni amministrative, contabili e commerciali</a:t>
            </a:r>
          </a:p>
          <a:p>
            <a:r>
              <a:rPr lang="it-IT" sz="2400" b="1" dirty="0" smtClean="0"/>
              <a:t>Strumenti e attrezzature </a:t>
            </a:r>
            <a:r>
              <a:rPr lang="it-IT" sz="2400" dirty="0" smtClean="0"/>
              <a:t>di nuova fabbricazione e nei limiti di utilizzo nel progetto</a:t>
            </a:r>
          </a:p>
          <a:p>
            <a:r>
              <a:rPr lang="it-IT" sz="2400" b="1" dirty="0" smtClean="0"/>
              <a:t>Servizi di consulenza</a:t>
            </a:r>
            <a:r>
              <a:rPr lang="it-IT" sz="2400" dirty="0" smtClean="0"/>
              <a:t> incluso l’ottenimento di licenze su brevetti e know-how utili al progetto</a:t>
            </a:r>
          </a:p>
          <a:p>
            <a:r>
              <a:rPr lang="it-IT" sz="2400" b="1" dirty="0" smtClean="0"/>
              <a:t>Spese generali </a:t>
            </a:r>
            <a:r>
              <a:rPr lang="it-IT" sz="2400" dirty="0" smtClean="0"/>
              <a:t>nel limite del 25% dei costi diretti ammissibili</a:t>
            </a:r>
          </a:p>
          <a:p>
            <a:r>
              <a:rPr lang="it-IT" sz="2400" b="1" dirty="0" smtClean="0"/>
              <a:t>Materiali</a:t>
            </a:r>
            <a:r>
              <a:rPr lang="it-IT" sz="2400" dirty="0" smtClean="0"/>
              <a:t> utilizzati nel progetto</a:t>
            </a:r>
            <a:endParaRPr lang="it-IT" sz="24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34</a:t>
            </a:fld>
            <a:endParaRPr lang="it-IT" dirty="0"/>
          </a:p>
        </p:txBody>
      </p:sp>
    </p:spTree>
    <p:extLst>
      <p:ext uri="{BB962C8B-B14F-4D97-AF65-F5344CB8AC3E}">
        <p14:creationId xmlns:p14="http://schemas.microsoft.com/office/powerpoint/2010/main" val="626087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Agevolazioni: fondo perduto</a:t>
            </a:r>
            <a:endParaRPr lang="it-IT" dirty="0"/>
          </a:p>
        </p:txBody>
      </p:sp>
      <p:sp>
        <p:nvSpPr>
          <p:cNvPr id="3" name="Segnaposto contenuto 2"/>
          <p:cNvSpPr>
            <a:spLocks noGrp="1"/>
          </p:cNvSpPr>
          <p:nvPr>
            <p:ph idx="1"/>
          </p:nvPr>
        </p:nvSpPr>
        <p:spPr>
          <a:xfrm>
            <a:off x="609600" y="1259058"/>
            <a:ext cx="10160000" cy="5141742"/>
          </a:xfrm>
        </p:spPr>
        <p:txBody>
          <a:bodyPr>
            <a:normAutofit fontScale="92500" lnSpcReduction="10000"/>
          </a:bodyPr>
          <a:lstStyle/>
          <a:p>
            <a:r>
              <a:rPr lang="it-IT" dirty="0" smtClean="0"/>
              <a:t>Contributo alla spesa:</a:t>
            </a:r>
          </a:p>
          <a:p>
            <a:pPr lvl="1"/>
            <a:r>
              <a:rPr lang="it-IT" dirty="0" smtClean="0"/>
              <a:t>Spese per ricerca industriale</a:t>
            </a:r>
          </a:p>
          <a:p>
            <a:pPr lvl="2"/>
            <a:r>
              <a:rPr lang="it-IT" dirty="0" smtClean="0"/>
              <a:t>60% per le PMI</a:t>
            </a:r>
          </a:p>
          <a:p>
            <a:pPr lvl="2"/>
            <a:r>
              <a:rPr lang="it-IT" dirty="0" smtClean="0"/>
              <a:t>50% per le MI</a:t>
            </a:r>
          </a:p>
          <a:p>
            <a:pPr lvl="2"/>
            <a:r>
              <a:rPr lang="it-IT" dirty="0" smtClean="0"/>
              <a:t>40% per le GI</a:t>
            </a:r>
          </a:p>
          <a:p>
            <a:pPr lvl="2"/>
            <a:r>
              <a:rPr lang="it-IT" dirty="0" smtClean="0"/>
              <a:t>47% per gli organismi di ricerca</a:t>
            </a:r>
          </a:p>
          <a:p>
            <a:pPr lvl="1"/>
            <a:r>
              <a:rPr lang="it-IT" dirty="0" smtClean="0"/>
              <a:t>Spese per lo sviluppo sperimentale</a:t>
            </a:r>
          </a:p>
          <a:p>
            <a:pPr lvl="2"/>
            <a:r>
              <a:rPr lang="it-IT" dirty="0" smtClean="0"/>
              <a:t>35% </a:t>
            </a:r>
            <a:r>
              <a:rPr lang="it-IT" dirty="0"/>
              <a:t>per le PMI</a:t>
            </a:r>
          </a:p>
          <a:p>
            <a:pPr lvl="2"/>
            <a:r>
              <a:rPr lang="it-IT" dirty="0" smtClean="0"/>
              <a:t>25% </a:t>
            </a:r>
            <a:r>
              <a:rPr lang="it-IT" dirty="0"/>
              <a:t>per le MI</a:t>
            </a:r>
          </a:p>
          <a:p>
            <a:pPr lvl="2"/>
            <a:r>
              <a:rPr lang="it-IT" dirty="0" smtClean="0"/>
              <a:t>15% </a:t>
            </a:r>
            <a:r>
              <a:rPr lang="it-IT" dirty="0"/>
              <a:t>per le GI</a:t>
            </a:r>
          </a:p>
          <a:p>
            <a:pPr lvl="2"/>
            <a:r>
              <a:rPr lang="it-IT" dirty="0" smtClean="0"/>
              <a:t>22% </a:t>
            </a:r>
            <a:r>
              <a:rPr lang="it-IT" dirty="0"/>
              <a:t>per gli organismi di </a:t>
            </a:r>
            <a:r>
              <a:rPr lang="it-IT" dirty="0" smtClean="0"/>
              <a:t>ricerca</a:t>
            </a:r>
          </a:p>
          <a:p>
            <a:r>
              <a:rPr lang="it-IT" dirty="0" smtClean="0"/>
              <a:t>Maggiorazioni:</a:t>
            </a:r>
          </a:p>
          <a:p>
            <a:pPr lvl="1"/>
            <a:r>
              <a:rPr lang="it-IT" dirty="0" smtClean="0"/>
              <a:t>+10% : a) entra un Organismo di Ricerca con almeno il 10% della spesa e con la possibilità di pubblicare i risultati della ricerca (che ha realizzato): b) in collaborazione con imprese di altro stato membro UE; c) realizzato in forma congiunta, con almeno una PMI e ciascuna impresa non ha più del 70% del budget;</a:t>
            </a:r>
          </a:p>
          <a:p>
            <a:pPr lvl="1"/>
            <a:r>
              <a:rPr lang="it-IT" dirty="0" smtClean="0"/>
              <a:t>+5% se il progetto si conclude entro il 31.12.2018</a:t>
            </a:r>
            <a:endParaRPr lang="it-IT" dirty="0"/>
          </a:p>
          <a:p>
            <a:pPr lvl="2"/>
            <a:endParaRPr lang="it-IT"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35</a:t>
            </a:fld>
            <a:endParaRPr lang="it-IT" dirty="0"/>
          </a:p>
        </p:txBody>
      </p:sp>
    </p:spTree>
    <p:extLst>
      <p:ext uri="{BB962C8B-B14F-4D97-AF65-F5344CB8AC3E}">
        <p14:creationId xmlns:p14="http://schemas.microsoft.com/office/powerpoint/2010/main" val="77111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Agevolazioni. Finanziamento agevolato</a:t>
            </a:r>
            <a:endParaRPr lang="it-IT" dirty="0"/>
          </a:p>
        </p:txBody>
      </p:sp>
      <p:sp>
        <p:nvSpPr>
          <p:cNvPr id="3" name="Segnaposto contenuto 2"/>
          <p:cNvSpPr>
            <a:spLocks noGrp="1"/>
          </p:cNvSpPr>
          <p:nvPr>
            <p:ph idx="1"/>
          </p:nvPr>
        </p:nvSpPr>
        <p:spPr/>
        <p:txBody>
          <a:bodyPr/>
          <a:lstStyle/>
          <a:p>
            <a:r>
              <a:rPr lang="it-IT" dirty="0" smtClean="0"/>
              <a:t>Pari al 20% delle spese ammissibili</a:t>
            </a:r>
          </a:p>
          <a:p>
            <a:r>
              <a:rPr lang="it-IT" dirty="0" smtClean="0"/>
              <a:t>Tasso applicato pari al 20% di quello di riferimento (oggi pari a circa 0,2%)</a:t>
            </a:r>
          </a:p>
          <a:p>
            <a:r>
              <a:rPr lang="it-IT" dirty="0" smtClean="0"/>
              <a:t>Durata del prestito: </a:t>
            </a:r>
            <a:r>
              <a:rPr lang="it-IT" dirty="0" err="1" smtClean="0"/>
              <a:t>max</a:t>
            </a:r>
            <a:r>
              <a:rPr lang="it-IT" dirty="0" smtClean="0"/>
              <a:t> 8 anni</a:t>
            </a:r>
          </a:p>
          <a:p>
            <a:r>
              <a:rPr lang="it-IT" dirty="0" smtClean="0"/>
              <a:t>Possibilità di chiederlo tutto come anticipazione con fideiussione o con garanzia del </a:t>
            </a:r>
            <a:r>
              <a:rPr lang="it-IT" dirty="0"/>
              <a:t>F</a:t>
            </a:r>
            <a:r>
              <a:rPr lang="it-IT" dirty="0" smtClean="0"/>
              <a:t>ondo Centrale</a:t>
            </a:r>
          </a:p>
          <a:p>
            <a:r>
              <a:rPr lang="it-IT" dirty="0" smtClean="0"/>
              <a:t>Altro</a:t>
            </a:r>
          </a:p>
          <a:p>
            <a:pPr lvl="1"/>
            <a:r>
              <a:rPr lang="it-IT" dirty="0" smtClean="0"/>
              <a:t>Procedura a sportello a partire dal 18/10/2016 fino ad esaurimento fondi</a:t>
            </a:r>
          </a:p>
          <a:p>
            <a:pPr lvl="1"/>
            <a:r>
              <a:rPr lang="it-IT" dirty="0" smtClean="0"/>
              <a:t>L’ordine di presentazione determina l’ordine di valutazione delle domande</a:t>
            </a:r>
          </a:p>
          <a:p>
            <a:r>
              <a:rPr lang="it-IT" dirty="0" smtClean="0"/>
              <a:t>Link utili:</a:t>
            </a:r>
          </a:p>
          <a:p>
            <a:pPr lvl="1"/>
            <a:r>
              <a:rPr lang="it-IT" dirty="0"/>
              <a:t>http://www.sviluppoeconomico.gov.it/index.php/it/incentivi/impresa/bando-horizon-2020-pon-i-c-2014-20</a:t>
            </a:r>
          </a:p>
          <a:p>
            <a:pPr lvl="1"/>
            <a:r>
              <a:rPr lang="it-IT" dirty="0" smtClean="0"/>
              <a:t> https</a:t>
            </a:r>
            <a:r>
              <a:rPr lang="it-IT" dirty="0"/>
              <a:t>://fondocrescitasostenibile.mcc.it/mise-fcs/</a:t>
            </a:r>
          </a:p>
        </p:txBody>
      </p:sp>
      <p:sp>
        <p:nvSpPr>
          <p:cNvPr id="4" name="Segnaposto numero diapositiva 3"/>
          <p:cNvSpPr>
            <a:spLocks noGrp="1"/>
          </p:cNvSpPr>
          <p:nvPr>
            <p:ph type="sldNum" sz="quarter" idx="12"/>
          </p:nvPr>
        </p:nvSpPr>
        <p:spPr/>
        <p:txBody>
          <a:bodyPr/>
          <a:lstStyle/>
          <a:p>
            <a:fld id="{EF3C0D53-75B2-4857-8B5C-FED872CDB81C}" type="slidenum">
              <a:rPr lang="it-IT" smtClean="0"/>
              <a:t>36</a:t>
            </a:fld>
            <a:endParaRPr lang="it-IT" dirty="0"/>
          </a:p>
        </p:txBody>
      </p:sp>
    </p:spTree>
    <p:extLst>
      <p:ext uri="{BB962C8B-B14F-4D97-AF65-F5344CB8AC3E}">
        <p14:creationId xmlns:p14="http://schemas.microsoft.com/office/powerpoint/2010/main" val="2805557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ctrTitle"/>
          </p:nvPr>
        </p:nvSpPr>
        <p:spPr/>
        <p:txBody>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smtClean="0"/>
              <a:t>Forme di finanziamento e progettazione comunitaria</a:t>
            </a:r>
          </a:p>
        </p:txBody>
      </p:sp>
      <p:sp>
        <p:nvSpPr>
          <p:cNvPr id="2" name="Sottotitolo 1"/>
          <p:cNvSpPr>
            <a:spLocks noGrp="1"/>
          </p:cNvSpPr>
          <p:nvPr>
            <p:ph type="subTitle" idx="1"/>
          </p:nvPr>
        </p:nvSpPr>
        <p:spPr/>
        <p:txBody>
          <a:bodyPr/>
          <a:lstStyle/>
          <a:p>
            <a:endParaRPr lang="it-IT" dirty="0"/>
          </a:p>
        </p:txBody>
      </p:sp>
      <p:sp>
        <p:nvSpPr>
          <p:cNvPr id="3" name="Segnaposto numero diapositiva 2"/>
          <p:cNvSpPr>
            <a:spLocks noGrp="1"/>
          </p:cNvSpPr>
          <p:nvPr>
            <p:ph type="sldNum" sz="quarter" idx="12"/>
          </p:nvPr>
        </p:nvSpPr>
        <p:spPr/>
        <p:txBody>
          <a:bodyPr/>
          <a:lstStyle/>
          <a:p>
            <a:fld id="{EF3C0D53-75B2-4857-8B5C-FED872CDB81C}" type="slidenum">
              <a:rPr lang="it-IT" smtClean="0"/>
              <a:t>37</a:t>
            </a:fld>
            <a:endParaRPr lang="it-IT" dirty="0"/>
          </a:p>
        </p:txBody>
      </p:sp>
    </p:spTree>
    <p:extLst>
      <p:ext uri="{BB962C8B-B14F-4D97-AF65-F5344CB8AC3E}">
        <p14:creationId xmlns:p14="http://schemas.microsoft.com/office/powerpoint/2010/main" val="7329874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1"/>
          </p:nvPr>
        </p:nvSpPr>
        <p:spPr>
          <a:xfrm>
            <a:off x="8737600" y="6356351"/>
            <a:ext cx="2844800" cy="365125"/>
          </a:xfrm>
        </p:spPr>
        <p:txBody>
          <a:bodyPr/>
          <a:lstStyle/>
          <a:p>
            <a:pPr>
              <a:defRPr/>
            </a:pPr>
            <a:fld id="{8E41AA1B-1EC6-4C88-92C1-F74FFE1D871A}" type="slidenum">
              <a:rPr lang="it-IT" altLang="it-IT"/>
              <a:pPr>
                <a:defRPr/>
              </a:pPr>
              <a:t>38</a:t>
            </a:fld>
            <a:endParaRPr lang="it-IT" altLang="it-IT"/>
          </a:p>
        </p:txBody>
      </p:sp>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406" y="2040258"/>
            <a:ext cx="7593692" cy="340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7425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H2020 - introduzione</a:t>
            </a:r>
            <a:endParaRPr lang="it-IT" dirty="0"/>
          </a:p>
        </p:txBody>
      </p:sp>
      <p:sp>
        <p:nvSpPr>
          <p:cNvPr id="3" name="Segnaposto contenuto 2"/>
          <p:cNvSpPr>
            <a:spLocks noGrp="1"/>
          </p:cNvSpPr>
          <p:nvPr>
            <p:ph idx="1"/>
          </p:nvPr>
        </p:nvSpPr>
        <p:spPr/>
        <p:txBody>
          <a:bodyPr>
            <a:normAutofit lnSpcReduction="10000"/>
          </a:bodyPr>
          <a:lstStyle/>
          <a:p>
            <a:r>
              <a:rPr lang="it-IT" dirty="0" smtClean="0"/>
              <a:t>Programma </a:t>
            </a:r>
            <a:r>
              <a:rPr lang="it-IT" dirty="0"/>
              <a:t>destinato alle attività di ricerca </a:t>
            </a:r>
            <a:r>
              <a:rPr lang="it-IT" dirty="0" smtClean="0"/>
              <a:t>ed innovazione della </a:t>
            </a:r>
            <a:r>
              <a:rPr lang="it-IT" dirty="0"/>
              <a:t>Commissione </a:t>
            </a:r>
            <a:r>
              <a:rPr lang="it-IT" dirty="0" smtClean="0"/>
              <a:t>Europea </a:t>
            </a:r>
            <a:r>
              <a:rPr lang="it-IT" b="1" dirty="0"/>
              <a:t>80 miliardi di Euro </a:t>
            </a:r>
            <a:r>
              <a:rPr lang="it-IT" dirty="0" smtClean="0"/>
              <a:t>da </a:t>
            </a:r>
            <a:r>
              <a:rPr lang="it-IT" dirty="0"/>
              <a:t>allocare in maniera competitiva dal 2014  2020 </a:t>
            </a:r>
            <a:endParaRPr lang="it-IT" dirty="0" smtClean="0"/>
          </a:p>
          <a:p>
            <a:r>
              <a:rPr lang="it-IT" dirty="0" smtClean="0"/>
              <a:t>Obiettivo</a:t>
            </a:r>
            <a:r>
              <a:rPr lang="it-IT" dirty="0"/>
              <a:t>: </a:t>
            </a:r>
            <a:endParaRPr lang="it-IT" dirty="0" smtClean="0"/>
          </a:p>
          <a:p>
            <a:pPr lvl="1"/>
            <a:r>
              <a:rPr lang="it-IT" dirty="0"/>
              <a:t>I</a:t>
            </a:r>
            <a:r>
              <a:rPr lang="it-IT" dirty="0" smtClean="0"/>
              <a:t>ncrementare </a:t>
            </a:r>
            <a:r>
              <a:rPr lang="it-IT" dirty="0"/>
              <a:t>il potenziale di ricerca, </a:t>
            </a:r>
            <a:endParaRPr lang="it-IT" dirty="0" smtClean="0"/>
          </a:p>
          <a:p>
            <a:pPr lvl="1"/>
            <a:r>
              <a:rPr lang="it-IT" dirty="0" smtClean="0"/>
              <a:t>Alimentare l’innovazione -&gt; competitività del sistema produttivo</a:t>
            </a:r>
          </a:p>
          <a:p>
            <a:pPr lvl="1"/>
            <a:r>
              <a:rPr lang="it-IT" dirty="0"/>
              <a:t>T</a:t>
            </a:r>
            <a:r>
              <a:rPr lang="it-IT" dirty="0" smtClean="0"/>
              <a:t>rasformare </a:t>
            </a:r>
            <a:r>
              <a:rPr lang="it-IT" dirty="0"/>
              <a:t>il know-how, l’eccellenza scientifica e i risultati dei progetti di R&amp;I in benefici socio-economici per l’Europa. </a:t>
            </a:r>
            <a:endParaRPr lang="it-IT" dirty="0" smtClean="0"/>
          </a:p>
          <a:p>
            <a:r>
              <a:rPr lang="it-IT" dirty="0" smtClean="0"/>
              <a:t>A chi si rivolge: </a:t>
            </a:r>
          </a:p>
          <a:p>
            <a:pPr lvl="1"/>
            <a:r>
              <a:rPr lang="it-IT" dirty="0" smtClean="0"/>
              <a:t>Il </a:t>
            </a:r>
            <a:r>
              <a:rPr lang="it-IT" dirty="0"/>
              <a:t>mondo accademico, i centri di ricerca pubblici e privati, </a:t>
            </a:r>
            <a:endParaRPr lang="it-IT" dirty="0" smtClean="0"/>
          </a:p>
          <a:p>
            <a:pPr lvl="1"/>
            <a:r>
              <a:rPr lang="it-IT" dirty="0" smtClean="0"/>
              <a:t>le </a:t>
            </a:r>
            <a:r>
              <a:rPr lang="it-IT" dirty="0"/>
              <a:t>aziende, </a:t>
            </a:r>
            <a:endParaRPr lang="it-IT" dirty="0" smtClean="0"/>
          </a:p>
          <a:p>
            <a:pPr lvl="1"/>
            <a:r>
              <a:rPr lang="it-IT" dirty="0" smtClean="0"/>
              <a:t>le </a:t>
            </a:r>
            <a:r>
              <a:rPr lang="it-IT" dirty="0"/>
              <a:t>ONG, la Pubblica Amministrazione e la società civile </a:t>
            </a:r>
            <a:endParaRPr lang="it-IT" dirty="0" smtClean="0"/>
          </a:p>
          <a:p>
            <a:r>
              <a:rPr lang="it-IT" b="1" dirty="0" smtClean="0"/>
              <a:t>E</a:t>
            </a:r>
            <a:r>
              <a:rPr lang="it-IT" b="1" dirty="0"/>
              <a:t>’ un programma a “gestione diretta” = il coordinatore firma il Contratto di sovvenzione direttamente con la Commissione o una sua agenzia esecutiva. </a:t>
            </a:r>
          </a:p>
        </p:txBody>
      </p:sp>
      <p:sp>
        <p:nvSpPr>
          <p:cNvPr id="4" name="Segnaposto numero diapositiva 3"/>
          <p:cNvSpPr>
            <a:spLocks noGrp="1"/>
          </p:cNvSpPr>
          <p:nvPr>
            <p:ph type="sldNum" sz="quarter" idx="12"/>
          </p:nvPr>
        </p:nvSpPr>
        <p:spPr/>
        <p:txBody>
          <a:bodyPr/>
          <a:lstStyle/>
          <a:p>
            <a:fld id="{EF3C0D53-75B2-4857-8B5C-FED872CDB81C}" type="slidenum">
              <a:rPr lang="it-IT" smtClean="0"/>
              <a:t>39</a:t>
            </a:fld>
            <a:endParaRPr lang="it-IT" dirty="0"/>
          </a:p>
        </p:txBody>
      </p:sp>
    </p:spTree>
    <p:extLst>
      <p:ext uri="{BB962C8B-B14F-4D97-AF65-F5344CB8AC3E}">
        <p14:creationId xmlns:p14="http://schemas.microsoft.com/office/powerpoint/2010/main" val="397485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404664"/>
            <a:ext cx="10363200" cy="1143000"/>
          </a:xfrm>
        </p:spPr>
        <p:txBody>
          <a:bodyPr/>
          <a:lstStyle/>
          <a:p>
            <a:r>
              <a:rPr lang="it-IT" dirty="0" smtClean="0"/>
              <a:t>Il Fabbisogno Finanziario</a:t>
            </a:r>
            <a:endParaRPr lang="it-IT" dirty="0"/>
          </a:p>
        </p:txBody>
      </p:sp>
      <p:sp>
        <p:nvSpPr>
          <p:cNvPr id="3" name="Segnaposto contenuto 2"/>
          <p:cNvSpPr>
            <a:spLocks noGrp="1"/>
          </p:cNvSpPr>
          <p:nvPr>
            <p:ph idx="1"/>
          </p:nvPr>
        </p:nvSpPr>
        <p:spPr>
          <a:xfrm>
            <a:off x="914400" y="1844824"/>
            <a:ext cx="10363200" cy="4114800"/>
          </a:xfrm>
        </p:spPr>
        <p:txBody>
          <a:bodyPr>
            <a:normAutofit/>
          </a:bodyPr>
          <a:lstStyle/>
          <a:p>
            <a:r>
              <a:rPr lang="it-IT" sz="2800" dirty="0" smtClean="0"/>
              <a:t>Qualsiasi attività imprenditoriale comporta che le spese siano sostenute prima di ottenere dei ricavi</a:t>
            </a:r>
          </a:p>
          <a:p>
            <a:r>
              <a:rPr lang="it-IT" sz="2800" dirty="0" smtClean="0"/>
              <a:t>Pertanto l’avvio di una attività imprenditoriale genera un fabbisogno finanziario che si distingue in:</a:t>
            </a:r>
          </a:p>
          <a:p>
            <a:pPr lvl="1"/>
            <a:r>
              <a:rPr lang="it-IT" sz="2800" b="1" i="1" dirty="0" smtClean="0"/>
              <a:t>Fabbisogno finanziario strutturale</a:t>
            </a:r>
          </a:p>
          <a:p>
            <a:pPr lvl="1"/>
            <a:r>
              <a:rPr lang="it-IT" sz="2800" b="1" i="1" dirty="0" smtClean="0"/>
              <a:t>Fabbisogno finanziario corrente</a:t>
            </a:r>
            <a:endParaRPr lang="it-IT" sz="2800" b="1" i="1" dirty="0"/>
          </a:p>
        </p:txBody>
      </p:sp>
      <p:sp>
        <p:nvSpPr>
          <p:cNvPr id="5" name="Segnaposto numero diapositiva 4"/>
          <p:cNvSpPr>
            <a:spLocks noGrp="1"/>
          </p:cNvSpPr>
          <p:nvPr>
            <p:ph type="sldNum" sz="quarter" idx="12"/>
          </p:nvPr>
        </p:nvSpPr>
        <p:spPr/>
        <p:txBody>
          <a:bodyPr/>
          <a:lstStyle/>
          <a:p>
            <a:fld id="{EF3C0D53-75B2-4857-8B5C-FED872CDB81C}" type="slidenum">
              <a:rPr lang="it-IT" smtClean="0"/>
              <a:t>4</a:t>
            </a:fld>
            <a:endParaRPr lang="it-IT" dirty="0"/>
          </a:p>
        </p:txBody>
      </p:sp>
    </p:spTree>
    <p:extLst>
      <p:ext uri="{BB962C8B-B14F-4D97-AF65-F5344CB8AC3E}">
        <p14:creationId xmlns:p14="http://schemas.microsoft.com/office/powerpoint/2010/main" val="3682070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smtClean="0"/>
              <a:t>H2020 – la struttura</a:t>
            </a: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1501792"/>
            <a:ext cx="7719237" cy="514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p:cNvSpPr>
            <a:spLocks noGrp="1"/>
          </p:cNvSpPr>
          <p:nvPr>
            <p:ph type="sldNum" sz="quarter" idx="12"/>
          </p:nvPr>
        </p:nvSpPr>
        <p:spPr/>
        <p:txBody>
          <a:bodyPr/>
          <a:lstStyle/>
          <a:p>
            <a:fld id="{EF3C0D53-75B2-4857-8B5C-FED872CDB81C}" type="slidenum">
              <a:rPr lang="it-IT" smtClean="0"/>
              <a:t>40</a:t>
            </a:fld>
            <a:endParaRPr lang="it-IT"/>
          </a:p>
        </p:txBody>
      </p:sp>
    </p:spTree>
    <p:extLst>
      <p:ext uri="{BB962C8B-B14F-4D97-AF65-F5344CB8AC3E}">
        <p14:creationId xmlns:p14="http://schemas.microsoft.com/office/powerpoint/2010/main" val="4122276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Horizon</a:t>
            </a:r>
            <a:r>
              <a:rPr lang="it-IT" dirty="0"/>
              <a:t> 2020 – </a:t>
            </a:r>
            <a:r>
              <a:rPr lang="it-IT" dirty="0" err="1"/>
              <a:t>Innovation</a:t>
            </a:r>
            <a:r>
              <a:rPr lang="it-IT" dirty="0"/>
              <a:t> Chain</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818" y="2841625"/>
            <a:ext cx="92075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916114"/>
            <a:ext cx="393911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3"/>
          <p:cNvSpPr txBox="1">
            <a:spLocks noChangeArrowheads="1"/>
          </p:cNvSpPr>
          <p:nvPr/>
        </p:nvSpPr>
        <p:spPr bwMode="auto">
          <a:xfrm>
            <a:off x="1579034" y="3244850"/>
            <a:ext cx="2012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bg1"/>
                </a:solidFill>
                <a:latin typeface="Times New Roman" pitchFamily="18" charset="0"/>
                <a:cs typeface="Arial" charset="0"/>
              </a:defRPr>
            </a:lvl1pPr>
            <a:lvl2pPr marL="742950" indent="-285750" defTabSz="912813" eaLnBrk="0" hangingPunct="0">
              <a:defRPr sz="2400">
                <a:solidFill>
                  <a:schemeClr val="bg1"/>
                </a:solidFill>
                <a:latin typeface="Times New Roman" pitchFamily="18" charset="0"/>
                <a:cs typeface="Arial" charset="0"/>
              </a:defRPr>
            </a:lvl2pPr>
            <a:lvl3pPr marL="1143000" indent="-228600" defTabSz="912813" eaLnBrk="0" hangingPunct="0">
              <a:defRPr sz="2400">
                <a:solidFill>
                  <a:schemeClr val="bg1"/>
                </a:solidFill>
                <a:latin typeface="Times New Roman" pitchFamily="18" charset="0"/>
                <a:cs typeface="Arial" charset="0"/>
              </a:defRPr>
            </a:lvl3pPr>
            <a:lvl4pPr marL="1600200" indent="-228600" defTabSz="912813" eaLnBrk="0" hangingPunct="0">
              <a:defRPr sz="2400">
                <a:solidFill>
                  <a:schemeClr val="bg1"/>
                </a:solidFill>
                <a:latin typeface="Times New Roman" pitchFamily="18" charset="0"/>
                <a:cs typeface="Arial" charset="0"/>
              </a:defRPr>
            </a:lvl4pPr>
            <a:lvl5pPr marL="2057400" indent="-228600" defTabSz="912813" eaLnBrk="0" hangingPunct="0">
              <a:defRPr sz="2400">
                <a:solidFill>
                  <a:schemeClr val="bg1"/>
                </a:solidFill>
                <a:latin typeface="Times New Roman" pitchFamily="18" charset="0"/>
                <a:cs typeface="Arial" charset="0"/>
              </a:defRPr>
            </a:lvl5pPr>
            <a:lvl6pPr marL="2514600" indent="-228600" defTabSz="912813"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912813"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912813"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912813" eaLnBrk="0" fontAlgn="base" hangingPunct="0">
              <a:spcBef>
                <a:spcPct val="0"/>
              </a:spcBef>
              <a:spcAft>
                <a:spcPct val="0"/>
              </a:spcAft>
              <a:defRPr sz="2400">
                <a:solidFill>
                  <a:schemeClr val="bg1"/>
                </a:solidFill>
                <a:latin typeface="Times New Roman" pitchFamily="18" charset="0"/>
                <a:cs typeface="Arial" charset="0"/>
              </a:defRPr>
            </a:lvl9pPr>
          </a:lstStyle>
          <a:p>
            <a:pPr eaLnBrk="1" hangingPunct="1"/>
            <a:r>
              <a:rPr lang="en-GB" altLang="lt-LT" sz="2000" b="1" i="1">
                <a:solidFill>
                  <a:srgbClr val="000000"/>
                </a:solidFill>
              </a:rPr>
              <a:t>Excellent science</a:t>
            </a:r>
          </a:p>
        </p:txBody>
      </p:sp>
      <p:sp>
        <p:nvSpPr>
          <p:cNvPr id="12295" name="TextBox 14"/>
          <p:cNvSpPr txBox="1">
            <a:spLocks noChangeArrowheads="1"/>
          </p:cNvSpPr>
          <p:nvPr/>
        </p:nvSpPr>
        <p:spPr bwMode="auto">
          <a:xfrm>
            <a:off x="3441701" y="2735263"/>
            <a:ext cx="2395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bg1"/>
                </a:solidFill>
                <a:latin typeface="Times New Roman" pitchFamily="18" charset="0"/>
                <a:cs typeface="Arial" charset="0"/>
              </a:defRPr>
            </a:lvl1pPr>
            <a:lvl2pPr marL="742950" indent="-285750" defTabSz="912813" eaLnBrk="0" hangingPunct="0">
              <a:defRPr sz="2400">
                <a:solidFill>
                  <a:schemeClr val="bg1"/>
                </a:solidFill>
                <a:latin typeface="Times New Roman" pitchFamily="18" charset="0"/>
                <a:cs typeface="Arial" charset="0"/>
              </a:defRPr>
            </a:lvl2pPr>
            <a:lvl3pPr marL="1143000" indent="-228600" defTabSz="912813" eaLnBrk="0" hangingPunct="0">
              <a:defRPr sz="2400">
                <a:solidFill>
                  <a:schemeClr val="bg1"/>
                </a:solidFill>
                <a:latin typeface="Times New Roman" pitchFamily="18" charset="0"/>
                <a:cs typeface="Arial" charset="0"/>
              </a:defRPr>
            </a:lvl3pPr>
            <a:lvl4pPr marL="1600200" indent="-228600" defTabSz="912813" eaLnBrk="0" hangingPunct="0">
              <a:defRPr sz="2400">
                <a:solidFill>
                  <a:schemeClr val="bg1"/>
                </a:solidFill>
                <a:latin typeface="Times New Roman" pitchFamily="18" charset="0"/>
                <a:cs typeface="Arial" charset="0"/>
              </a:defRPr>
            </a:lvl4pPr>
            <a:lvl5pPr marL="2057400" indent="-228600" defTabSz="912813" eaLnBrk="0" hangingPunct="0">
              <a:defRPr sz="2400">
                <a:solidFill>
                  <a:schemeClr val="bg1"/>
                </a:solidFill>
                <a:latin typeface="Times New Roman" pitchFamily="18" charset="0"/>
                <a:cs typeface="Arial" charset="0"/>
              </a:defRPr>
            </a:lvl5pPr>
            <a:lvl6pPr marL="2514600" indent="-228600" defTabSz="912813"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912813"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912813"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912813" eaLnBrk="0" fontAlgn="base" hangingPunct="0">
              <a:spcBef>
                <a:spcPct val="0"/>
              </a:spcBef>
              <a:spcAft>
                <a:spcPct val="0"/>
              </a:spcAft>
              <a:defRPr sz="2400">
                <a:solidFill>
                  <a:schemeClr val="bg1"/>
                </a:solidFill>
                <a:latin typeface="Times New Roman" pitchFamily="18" charset="0"/>
                <a:cs typeface="Arial" charset="0"/>
              </a:defRPr>
            </a:lvl9pPr>
          </a:lstStyle>
          <a:p>
            <a:pPr eaLnBrk="1" hangingPunct="1"/>
            <a:r>
              <a:rPr lang="en-GB" altLang="lt-LT" sz="2000" b="1" i="1">
                <a:solidFill>
                  <a:srgbClr val="000000"/>
                </a:solidFill>
              </a:rPr>
              <a:t>Industrial leadership</a:t>
            </a:r>
          </a:p>
        </p:txBody>
      </p:sp>
      <p:sp>
        <p:nvSpPr>
          <p:cNvPr id="12296" name="TextBox 16"/>
          <p:cNvSpPr txBox="1">
            <a:spLocks noChangeArrowheads="1"/>
          </p:cNvSpPr>
          <p:nvPr/>
        </p:nvSpPr>
        <p:spPr bwMode="auto">
          <a:xfrm>
            <a:off x="5729818" y="2270125"/>
            <a:ext cx="2210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bg1"/>
                </a:solidFill>
                <a:latin typeface="Times New Roman" pitchFamily="18" charset="0"/>
                <a:cs typeface="Arial" charset="0"/>
              </a:defRPr>
            </a:lvl1pPr>
            <a:lvl2pPr marL="742950" indent="-285750" defTabSz="912813" eaLnBrk="0" hangingPunct="0">
              <a:defRPr sz="2400">
                <a:solidFill>
                  <a:schemeClr val="bg1"/>
                </a:solidFill>
                <a:latin typeface="Times New Roman" pitchFamily="18" charset="0"/>
                <a:cs typeface="Arial" charset="0"/>
              </a:defRPr>
            </a:lvl2pPr>
            <a:lvl3pPr marL="1143000" indent="-228600" defTabSz="912813" eaLnBrk="0" hangingPunct="0">
              <a:defRPr sz="2400">
                <a:solidFill>
                  <a:schemeClr val="bg1"/>
                </a:solidFill>
                <a:latin typeface="Times New Roman" pitchFamily="18" charset="0"/>
                <a:cs typeface="Arial" charset="0"/>
              </a:defRPr>
            </a:lvl3pPr>
            <a:lvl4pPr marL="1600200" indent="-228600" defTabSz="912813" eaLnBrk="0" hangingPunct="0">
              <a:defRPr sz="2400">
                <a:solidFill>
                  <a:schemeClr val="bg1"/>
                </a:solidFill>
                <a:latin typeface="Times New Roman" pitchFamily="18" charset="0"/>
                <a:cs typeface="Arial" charset="0"/>
              </a:defRPr>
            </a:lvl4pPr>
            <a:lvl5pPr marL="2057400" indent="-228600" defTabSz="912813" eaLnBrk="0" hangingPunct="0">
              <a:defRPr sz="2400">
                <a:solidFill>
                  <a:schemeClr val="bg1"/>
                </a:solidFill>
                <a:latin typeface="Times New Roman" pitchFamily="18" charset="0"/>
                <a:cs typeface="Arial" charset="0"/>
              </a:defRPr>
            </a:lvl5pPr>
            <a:lvl6pPr marL="2514600" indent="-228600" defTabSz="912813"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912813"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912813"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912813" eaLnBrk="0" fontAlgn="base" hangingPunct="0">
              <a:spcBef>
                <a:spcPct val="0"/>
              </a:spcBef>
              <a:spcAft>
                <a:spcPct val="0"/>
              </a:spcAft>
              <a:defRPr sz="2400">
                <a:solidFill>
                  <a:schemeClr val="bg1"/>
                </a:solidFill>
                <a:latin typeface="Times New Roman" pitchFamily="18" charset="0"/>
                <a:cs typeface="Arial" charset="0"/>
              </a:defRPr>
            </a:lvl9pPr>
          </a:lstStyle>
          <a:p>
            <a:pPr eaLnBrk="1" hangingPunct="1"/>
            <a:r>
              <a:rPr lang="en-GB" altLang="lt-LT" sz="2000" b="1" i="1">
                <a:solidFill>
                  <a:srgbClr val="000000"/>
                </a:solidFill>
              </a:rPr>
              <a:t>Societal challenges</a:t>
            </a:r>
          </a:p>
        </p:txBody>
      </p:sp>
      <p:sp>
        <p:nvSpPr>
          <p:cNvPr id="3" name="Segnaposto numero diapositiva 2"/>
          <p:cNvSpPr>
            <a:spLocks noGrp="1"/>
          </p:cNvSpPr>
          <p:nvPr>
            <p:ph type="sldNum" sz="quarter" idx="12"/>
          </p:nvPr>
        </p:nvSpPr>
        <p:spPr/>
        <p:txBody>
          <a:bodyPr/>
          <a:lstStyle/>
          <a:p>
            <a:fld id="{EF3C0D53-75B2-4857-8B5C-FED872CDB81C}" type="slidenum">
              <a:rPr lang="it-IT" smtClean="0"/>
              <a:t>41</a:t>
            </a:fld>
            <a:endParaRPr lang="it-IT"/>
          </a:p>
        </p:txBody>
      </p:sp>
    </p:spTree>
    <p:extLst>
      <p:ext uri="{BB962C8B-B14F-4D97-AF65-F5344CB8AC3E}">
        <p14:creationId xmlns:p14="http://schemas.microsoft.com/office/powerpoint/2010/main" val="1543786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err="1" smtClean="0"/>
              <a:t>Excellent</a:t>
            </a:r>
            <a:r>
              <a:rPr lang="it-IT" altLang="it-IT" dirty="0" smtClean="0"/>
              <a:t> Science</a:t>
            </a:r>
          </a:p>
        </p:txBody>
      </p:sp>
      <p:pic>
        <p:nvPicPr>
          <p:cNvPr id="13315" name="Immagine 4"/>
          <p:cNvPicPr>
            <a:picLocks noChangeAspect="1"/>
          </p:cNvPicPr>
          <p:nvPr/>
        </p:nvPicPr>
        <p:blipFill>
          <a:blip r:embed="rId2">
            <a:extLst>
              <a:ext uri="{28A0092B-C50C-407E-A947-70E740481C1C}">
                <a14:useLocalDpi xmlns:a14="http://schemas.microsoft.com/office/drawing/2010/main" val="0"/>
              </a:ext>
            </a:extLst>
          </a:blip>
          <a:srcRect l="22343" t="32603" r="27623" b="24673"/>
          <a:stretch>
            <a:fillRect/>
          </a:stretch>
        </p:blipFill>
        <p:spPr bwMode="auto">
          <a:xfrm>
            <a:off x="1629834" y="1709739"/>
            <a:ext cx="8932333"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EF3C0D53-75B2-4857-8B5C-FED872CDB81C}" type="slidenum">
              <a:rPr lang="it-IT" smtClean="0"/>
              <a:t>42</a:t>
            </a:fld>
            <a:endParaRPr lang="it-IT" dirty="0"/>
          </a:p>
        </p:txBody>
      </p:sp>
    </p:spTree>
    <p:extLst>
      <p:ext uri="{BB962C8B-B14F-4D97-AF65-F5344CB8AC3E}">
        <p14:creationId xmlns:p14="http://schemas.microsoft.com/office/powerpoint/2010/main" val="1343055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dirty="0" smtClean="0"/>
              <a:t>Industrial Leadership</a:t>
            </a:r>
          </a:p>
        </p:txBody>
      </p:sp>
      <p:pic>
        <p:nvPicPr>
          <p:cNvPr id="14339" name="Immagine 3"/>
          <p:cNvPicPr>
            <a:picLocks noChangeAspect="1"/>
          </p:cNvPicPr>
          <p:nvPr/>
        </p:nvPicPr>
        <p:blipFill>
          <a:blip r:embed="rId2">
            <a:extLst>
              <a:ext uri="{28A0092B-C50C-407E-A947-70E740481C1C}">
                <a14:useLocalDpi xmlns:a14="http://schemas.microsoft.com/office/drawing/2010/main" val="0"/>
              </a:ext>
            </a:extLst>
          </a:blip>
          <a:srcRect l="22868" t="28125" r="28462" b="17770"/>
          <a:stretch>
            <a:fillRect/>
          </a:stretch>
        </p:blipFill>
        <p:spPr bwMode="auto">
          <a:xfrm>
            <a:off x="903818" y="1128713"/>
            <a:ext cx="10384367"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EF3C0D53-75B2-4857-8B5C-FED872CDB81C}" type="slidenum">
              <a:rPr lang="it-IT" smtClean="0"/>
              <a:t>43</a:t>
            </a:fld>
            <a:endParaRPr lang="it-IT" dirty="0"/>
          </a:p>
        </p:txBody>
      </p:sp>
    </p:spTree>
    <p:extLst>
      <p:ext uri="{BB962C8B-B14F-4D97-AF65-F5344CB8AC3E}">
        <p14:creationId xmlns:p14="http://schemas.microsoft.com/office/powerpoint/2010/main" val="2364554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smtClean="0"/>
              <a:t>Societal Challenges</a:t>
            </a:r>
          </a:p>
        </p:txBody>
      </p:sp>
      <p:pic>
        <p:nvPicPr>
          <p:cNvPr id="15363" name="Immagine 3"/>
          <p:cNvPicPr>
            <a:picLocks noChangeAspect="1"/>
          </p:cNvPicPr>
          <p:nvPr/>
        </p:nvPicPr>
        <p:blipFill>
          <a:blip r:embed="rId2">
            <a:extLst>
              <a:ext uri="{28A0092B-C50C-407E-A947-70E740481C1C}">
                <a14:useLocalDpi xmlns:a14="http://schemas.microsoft.com/office/drawing/2010/main" val="0"/>
              </a:ext>
            </a:extLst>
          </a:blip>
          <a:srcRect l="21504" t="25513" r="23952" b="10867"/>
          <a:stretch>
            <a:fillRect/>
          </a:stretch>
        </p:blipFill>
        <p:spPr bwMode="auto">
          <a:xfrm>
            <a:off x="1123951" y="1176339"/>
            <a:ext cx="9565216"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EF3C0D53-75B2-4857-8B5C-FED872CDB81C}" type="slidenum">
              <a:rPr lang="it-IT" smtClean="0"/>
              <a:t>44</a:t>
            </a:fld>
            <a:endParaRPr lang="it-IT" dirty="0"/>
          </a:p>
        </p:txBody>
      </p:sp>
    </p:spTree>
    <p:extLst>
      <p:ext uri="{BB962C8B-B14F-4D97-AF65-F5344CB8AC3E}">
        <p14:creationId xmlns:p14="http://schemas.microsoft.com/office/powerpoint/2010/main" val="2219963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Livelli di maturità tecnologica</a:t>
            </a:r>
            <a:endParaRPr lang="it-IT" dirty="0"/>
          </a:p>
        </p:txBody>
      </p:sp>
      <p:sp>
        <p:nvSpPr>
          <p:cNvPr id="5" name="Segnaposto contenuto 4"/>
          <p:cNvSpPr>
            <a:spLocks noGrp="1"/>
          </p:cNvSpPr>
          <p:nvPr>
            <p:ph idx="1"/>
          </p:nvPr>
        </p:nvSpPr>
        <p:spPr/>
        <p:txBody>
          <a:bodyPr/>
          <a:lstStyle/>
          <a:p>
            <a:r>
              <a:rPr lang="it-IT" dirty="0"/>
              <a:t>Costante riferimento ai livelli di maturità tecnologica (Technology Readiness Level – TRL) nei </a:t>
            </a:r>
            <a:r>
              <a:rPr lang="it-IT" dirty="0" smtClean="0"/>
              <a:t>bandi</a:t>
            </a:r>
          </a:p>
          <a:p>
            <a:pPr lvl="1"/>
            <a:r>
              <a:rPr lang="it-IT" dirty="0"/>
              <a:t>TRL 1 : Principi di base osservati </a:t>
            </a:r>
            <a:r>
              <a:rPr lang="it-IT" dirty="0" smtClean="0"/>
              <a:t>e </a:t>
            </a:r>
            <a:r>
              <a:rPr lang="it-IT" dirty="0"/>
              <a:t>Ricerca di base </a:t>
            </a:r>
            <a:endParaRPr lang="it-IT" dirty="0" smtClean="0"/>
          </a:p>
          <a:p>
            <a:pPr lvl="1"/>
            <a:r>
              <a:rPr lang="it-IT" dirty="0" smtClean="0"/>
              <a:t>TRL </a:t>
            </a:r>
            <a:r>
              <a:rPr lang="it-IT" dirty="0"/>
              <a:t>2 : Concetto della tecnologia </a:t>
            </a:r>
            <a:r>
              <a:rPr lang="it-IT" dirty="0" smtClean="0"/>
              <a:t>formulato</a:t>
            </a:r>
          </a:p>
          <a:p>
            <a:pPr lvl="1"/>
            <a:r>
              <a:rPr lang="it-IT" dirty="0" smtClean="0"/>
              <a:t>TRL </a:t>
            </a:r>
            <a:r>
              <a:rPr lang="it-IT" dirty="0"/>
              <a:t>3 : Prova sperimentale del concetto Ricerca tecnologica e applicata</a:t>
            </a:r>
            <a:endParaRPr lang="it-IT" dirty="0" smtClean="0"/>
          </a:p>
          <a:p>
            <a:pPr lvl="1"/>
            <a:r>
              <a:rPr lang="it-IT" dirty="0" smtClean="0"/>
              <a:t>TRL </a:t>
            </a:r>
            <a:r>
              <a:rPr lang="it-IT" dirty="0"/>
              <a:t>4 : Validazione in laboratorio del concetto </a:t>
            </a:r>
            <a:endParaRPr lang="it-IT" dirty="0" smtClean="0"/>
          </a:p>
          <a:p>
            <a:pPr lvl="1"/>
            <a:r>
              <a:rPr lang="it-IT" dirty="0" smtClean="0"/>
              <a:t>TRL </a:t>
            </a:r>
            <a:r>
              <a:rPr lang="it-IT" dirty="0"/>
              <a:t>5 : Validazione della tecnologia nell’ambiente rilevante </a:t>
            </a:r>
            <a:endParaRPr lang="it-IT" dirty="0" smtClean="0"/>
          </a:p>
          <a:p>
            <a:pPr lvl="1"/>
            <a:r>
              <a:rPr lang="it-IT" dirty="0" smtClean="0"/>
              <a:t>TRL </a:t>
            </a:r>
            <a:r>
              <a:rPr lang="it-IT" dirty="0"/>
              <a:t>6 : Dimostrazione nell’ambiente rilevante </a:t>
            </a:r>
            <a:endParaRPr lang="it-IT" dirty="0" smtClean="0"/>
          </a:p>
          <a:p>
            <a:pPr lvl="1"/>
            <a:r>
              <a:rPr lang="it-IT" dirty="0" smtClean="0"/>
              <a:t>TRL </a:t>
            </a:r>
            <a:r>
              <a:rPr lang="it-IT" dirty="0"/>
              <a:t>7 : Dimostrazione nell’ambiente operativo </a:t>
            </a:r>
            <a:endParaRPr lang="it-IT" dirty="0" smtClean="0"/>
          </a:p>
          <a:p>
            <a:pPr lvl="1"/>
            <a:r>
              <a:rPr lang="it-IT" dirty="0" smtClean="0"/>
              <a:t>TRL </a:t>
            </a:r>
            <a:r>
              <a:rPr lang="it-IT" dirty="0"/>
              <a:t>8 : Sistema completo e </a:t>
            </a:r>
            <a:r>
              <a:rPr lang="it-IT" dirty="0" smtClean="0"/>
              <a:t>qualificato</a:t>
            </a:r>
          </a:p>
          <a:p>
            <a:pPr lvl="1"/>
            <a:r>
              <a:rPr lang="it-IT" dirty="0" smtClean="0"/>
              <a:t>TRL </a:t>
            </a:r>
            <a:r>
              <a:rPr lang="it-IT" dirty="0"/>
              <a:t>9 : Sistema ormai finito e perfettamente funzionante in ambiente reale </a:t>
            </a:r>
            <a:r>
              <a:rPr lang="it-IT" dirty="0" smtClean="0"/>
              <a:t>(Prima produzione)</a:t>
            </a:r>
          </a:p>
          <a:p>
            <a:pPr lvl="1"/>
            <a:endParaRPr lang="it-IT" dirty="0"/>
          </a:p>
        </p:txBody>
      </p:sp>
      <p:sp>
        <p:nvSpPr>
          <p:cNvPr id="6" name="Parentesi graffa chiusa 5"/>
          <p:cNvSpPr/>
          <p:nvPr/>
        </p:nvSpPr>
        <p:spPr>
          <a:xfrm>
            <a:off x="8495414" y="2456120"/>
            <a:ext cx="1010093" cy="13078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p:cNvSpPr txBox="1"/>
          <p:nvPr/>
        </p:nvSpPr>
        <p:spPr>
          <a:xfrm>
            <a:off x="9718158" y="2647513"/>
            <a:ext cx="1499190" cy="923330"/>
          </a:xfrm>
          <a:prstGeom prst="rect">
            <a:avLst/>
          </a:prstGeom>
          <a:noFill/>
          <a:ln>
            <a:solidFill>
              <a:schemeClr val="tx1"/>
            </a:solidFill>
          </a:ln>
        </p:spPr>
        <p:txBody>
          <a:bodyPr wrap="square" rtlCol="0">
            <a:spAutoFit/>
          </a:bodyPr>
          <a:lstStyle/>
          <a:p>
            <a:r>
              <a:rPr lang="it-IT" i="1" dirty="0" smtClean="0"/>
              <a:t>Ricerca </a:t>
            </a:r>
            <a:r>
              <a:rPr lang="it-IT" i="1" dirty="0"/>
              <a:t>tecnologica e applicata </a:t>
            </a:r>
          </a:p>
        </p:txBody>
      </p:sp>
      <p:sp>
        <p:nvSpPr>
          <p:cNvPr id="8" name="Parentesi graffa chiusa 7"/>
          <p:cNvSpPr/>
          <p:nvPr/>
        </p:nvSpPr>
        <p:spPr>
          <a:xfrm>
            <a:off x="8495414" y="3795822"/>
            <a:ext cx="1010093" cy="13078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p:cNvSpPr txBox="1"/>
          <p:nvPr/>
        </p:nvSpPr>
        <p:spPr>
          <a:xfrm>
            <a:off x="9718157" y="3988059"/>
            <a:ext cx="1499191" cy="923330"/>
          </a:xfrm>
          <a:prstGeom prst="rect">
            <a:avLst/>
          </a:prstGeom>
          <a:noFill/>
          <a:ln>
            <a:solidFill>
              <a:schemeClr val="tx1"/>
            </a:solidFill>
          </a:ln>
        </p:spPr>
        <p:txBody>
          <a:bodyPr wrap="square" rtlCol="0">
            <a:spAutoFit/>
          </a:bodyPr>
          <a:lstStyle/>
          <a:p>
            <a:r>
              <a:rPr lang="it-IT" i="1" dirty="0"/>
              <a:t>Sviluppo sperimentale </a:t>
            </a:r>
            <a:r>
              <a:rPr lang="it-IT" i="1" dirty="0" smtClean="0"/>
              <a:t> </a:t>
            </a:r>
            <a:r>
              <a:rPr lang="it-IT" i="1" dirty="0"/>
              <a:t>dimostrazione</a:t>
            </a:r>
          </a:p>
        </p:txBody>
      </p:sp>
      <p:sp>
        <p:nvSpPr>
          <p:cNvPr id="2" name="Segnaposto numero diapositiva 1"/>
          <p:cNvSpPr>
            <a:spLocks noGrp="1"/>
          </p:cNvSpPr>
          <p:nvPr>
            <p:ph type="sldNum" sz="quarter" idx="12"/>
          </p:nvPr>
        </p:nvSpPr>
        <p:spPr/>
        <p:txBody>
          <a:bodyPr/>
          <a:lstStyle/>
          <a:p>
            <a:fld id="{EF3C0D53-75B2-4857-8B5C-FED872CDB81C}" type="slidenum">
              <a:rPr lang="it-IT" smtClean="0"/>
              <a:t>45</a:t>
            </a:fld>
            <a:endParaRPr lang="it-IT" dirty="0"/>
          </a:p>
        </p:txBody>
      </p:sp>
    </p:spTree>
    <p:extLst>
      <p:ext uri="{BB962C8B-B14F-4D97-AF65-F5344CB8AC3E}">
        <p14:creationId xmlns:p14="http://schemas.microsoft.com/office/powerpoint/2010/main" val="314199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Tipologia di interventi</a:t>
            </a:r>
            <a:endParaRPr lang="it-IT" dirty="0"/>
          </a:p>
        </p:txBody>
      </p:sp>
      <p:sp>
        <p:nvSpPr>
          <p:cNvPr id="17412" name="Segnaposto contenuto 2"/>
          <p:cNvSpPr>
            <a:spLocks noGrp="1"/>
          </p:cNvSpPr>
          <p:nvPr>
            <p:ph idx="1"/>
          </p:nvPr>
        </p:nvSpPr>
        <p:spPr>
          <a:xfrm>
            <a:off x="609600" y="1600200"/>
            <a:ext cx="10160000" cy="2652823"/>
          </a:xfrm>
        </p:spPr>
        <p:txBody>
          <a:bodyPr>
            <a:normAutofit/>
          </a:bodyPr>
          <a:lstStyle/>
          <a:p>
            <a:r>
              <a:rPr lang="it-IT" altLang="it-IT" sz="3600" dirty="0" err="1" smtClean="0"/>
              <a:t>Research</a:t>
            </a:r>
            <a:r>
              <a:rPr lang="it-IT" altLang="it-IT" sz="3600" dirty="0" smtClean="0"/>
              <a:t> and </a:t>
            </a:r>
            <a:r>
              <a:rPr lang="it-IT" altLang="it-IT" sz="3600" dirty="0" err="1" smtClean="0"/>
              <a:t>Innovation</a:t>
            </a:r>
            <a:r>
              <a:rPr lang="it-IT" altLang="it-IT" sz="3600" dirty="0" smtClean="0"/>
              <a:t> </a:t>
            </a:r>
            <a:r>
              <a:rPr lang="it-IT" altLang="it-IT" sz="3600" dirty="0" err="1" smtClean="0"/>
              <a:t>actions</a:t>
            </a:r>
            <a:endParaRPr lang="it-IT" altLang="it-IT" sz="3600" dirty="0" smtClean="0"/>
          </a:p>
          <a:p>
            <a:r>
              <a:rPr lang="it-IT" altLang="it-IT" sz="3600" dirty="0" err="1" smtClean="0"/>
              <a:t>Coordination</a:t>
            </a:r>
            <a:r>
              <a:rPr lang="it-IT" altLang="it-IT" sz="3600" dirty="0" smtClean="0"/>
              <a:t> and </a:t>
            </a:r>
            <a:r>
              <a:rPr lang="it-IT" altLang="it-IT" sz="3600" dirty="0" err="1" smtClean="0"/>
              <a:t>Support</a:t>
            </a:r>
            <a:r>
              <a:rPr lang="it-IT" altLang="it-IT" sz="3600" dirty="0" smtClean="0"/>
              <a:t> </a:t>
            </a:r>
            <a:r>
              <a:rPr lang="it-IT" altLang="it-IT" sz="3600" dirty="0" err="1" smtClean="0"/>
              <a:t>Actions</a:t>
            </a:r>
            <a:endParaRPr lang="it-IT" altLang="it-IT" sz="3600" dirty="0" smtClean="0"/>
          </a:p>
          <a:p>
            <a:r>
              <a:rPr lang="it-IT" altLang="it-IT" sz="3600" dirty="0" err="1"/>
              <a:t>Innovation</a:t>
            </a:r>
            <a:r>
              <a:rPr lang="it-IT" altLang="it-IT" sz="3600" dirty="0"/>
              <a:t> </a:t>
            </a:r>
            <a:r>
              <a:rPr lang="it-IT" altLang="it-IT" sz="3600" dirty="0" err="1" smtClean="0"/>
              <a:t>actions</a:t>
            </a:r>
            <a:r>
              <a:rPr lang="it-IT" altLang="it-IT" sz="3600" dirty="0" smtClean="0"/>
              <a:t> </a:t>
            </a:r>
            <a:r>
              <a:rPr lang="it-IT" altLang="it-IT" sz="3600" dirty="0"/>
              <a:t>(SME </a:t>
            </a:r>
            <a:r>
              <a:rPr lang="it-IT" altLang="it-IT" sz="3600" dirty="0" err="1"/>
              <a:t>instrument</a:t>
            </a:r>
            <a:r>
              <a:rPr lang="it-IT" altLang="it-IT" sz="3600" dirty="0"/>
              <a:t> and Fast </a:t>
            </a:r>
            <a:r>
              <a:rPr lang="it-IT" altLang="it-IT" sz="3600" dirty="0" err="1"/>
              <a:t>Track</a:t>
            </a:r>
            <a:r>
              <a:rPr lang="it-IT" altLang="it-IT" sz="3600" dirty="0"/>
              <a:t> </a:t>
            </a:r>
            <a:r>
              <a:rPr lang="it-IT" altLang="it-IT" sz="3600" dirty="0" err="1"/>
              <a:t>projects</a:t>
            </a:r>
            <a:r>
              <a:rPr lang="it-IT" altLang="it-IT" sz="3600" dirty="0" smtClean="0"/>
              <a:t>)</a:t>
            </a:r>
            <a:endParaRPr lang="it-IT" altLang="it-IT" sz="3600" dirty="0"/>
          </a:p>
        </p:txBody>
      </p:sp>
      <p:sp>
        <p:nvSpPr>
          <p:cNvPr id="25604" name="Segnaposto numero diapositiva 3"/>
          <p:cNvSpPr>
            <a:spLocks noGrp="1"/>
          </p:cNvSpPr>
          <p:nvPr>
            <p:ph type="sldNum" sz="quarter" idx="12"/>
          </p:nvPr>
        </p:nvSpPr>
        <p:spPr>
          <a:xfrm>
            <a:off x="11375717" y="5648960"/>
            <a:ext cx="731520" cy="396240"/>
          </a:xfrm>
        </p:spPr>
        <p:txBody>
          <a:bodyPr/>
          <a:lstStyle/>
          <a:p>
            <a:pPr>
              <a:defRPr/>
            </a:pPr>
            <a:fld id="{F300E7F7-D515-47AA-963A-512BB2F36DB9}" type="slidenum">
              <a:rPr lang="it-IT" altLang="it-IT"/>
              <a:pPr>
                <a:defRPr/>
              </a:pPr>
              <a:t>46</a:t>
            </a:fld>
            <a:endParaRPr lang="it-IT" altLang="it-IT" dirty="0"/>
          </a:p>
        </p:txBody>
      </p:sp>
      <p:sp>
        <p:nvSpPr>
          <p:cNvPr id="3" name="Rettangolo 2"/>
          <p:cNvSpPr/>
          <p:nvPr/>
        </p:nvSpPr>
        <p:spPr>
          <a:xfrm>
            <a:off x="900222" y="4498700"/>
            <a:ext cx="9764233" cy="954107"/>
          </a:xfrm>
          <a:prstGeom prst="rect">
            <a:avLst/>
          </a:prstGeom>
        </p:spPr>
        <p:txBody>
          <a:bodyPr wrap="square">
            <a:spAutoFit/>
          </a:bodyPr>
          <a:lstStyle/>
          <a:p>
            <a:r>
              <a:rPr lang="it-IT" sz="2800" b="1" dirty="0">
                <a:solidFill>
                  <a:srgbClr val="00B0F0"/>
                </a:solidFill>
              </a:rPr>
              <a:t>Tasso di successo UE medio in H 2020 nei primi 14 mesi su 26.321 proposte ricevute al 25 Febbraio 2015: </a:t>
            </a:r>
            <a:r>
              <a:rPr lang="it-IT" sz="2800" b="1" dirty="0">
                <a:solidFill>
                  <a:srgbClr val="FF0000"/>
                </a:solidFill>
              </a:rPr>
              <a:t>14,53 %</a:t>
            </a:r>
          </a:p>
        </p:txBody>
      </p:sp>
    </p:spTree>
    <p:extLst>
      <p:ext uri="{BB962C8B-B14F-4D97-AF65-F5344CB8AC3E}">
        <p14:creationId xmlns:p14="http://schemas.microsoft.com/office/powerpoint/2010/main" val="196821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Research</a:t>
            </a:r>
            <a:r>
              <a:rPr lang="it-IT" dirty="0" smtClean="0"/>
              <a:t> </a:t>
            </a:r>
            <a:r>
              <a:rPr lang="it-IT" dirty="0"/>
              <a:t>and </a:t>
            </a:r>
            <a:r>
              <a:rPr lang="it-IT" dirty="0" err="1"/>
              <a:t>innovation</a:t>
            </a:r>
            <a:r>
              <a:rPr lang="it-IT" dirty="0"/>
              <a:t> </a:t>
            </a:r>
            <a:r>
              <a:rPr lang="it-IT" dirty="0" err="1" smtClean="0"/>
              <a:t>actions</a:t>
            </a:r>
            <a:endParaRPr lang="it-IT" dirty="0"/>
          </a:p>
        </p:txBody>
      </p:sp>
      <p:sp>
        <p:nvSpPr>
          <p:cNvPr id="3" name="Segnaposto contenuto 2"/>
          <p:cNvSpPr>
            <a:spLocks noGrp="1"/>
          </p:cNvSpPr>
          <p:nvPr>
            <p:ph idx="1"/>
          </p:nvPr>
        </p:nvSpPr>
        <p:spPr/>
        <p:txBody>
          <a:bodyPr>
            <a:normAutofit/>
          </a:bodyPr>
          <a:lstStyle/>
          <a:p>
            <a:r>
              <a:rPr lang="it-IT" sz="2800" dirty="0" smtClean="0"/>
              <a:t>Finanziano:</a:t>
            </a:r>
          </a:p>
          <a:p>
            <a:pPr lvl="1"/>
            <a:r>
              <a:rPr lang="it-IT" sz="2800" dirty="0" smtClean="0"/>
              <a:t>attività </a:t>
            </a:r>
            <a:r>
              <a:rPr lang="it-IT" sz="2800" dirty="0"/>
              <a:t>di </a:t>
            </a:r>
            <a:r>
              <a:rPr lang="it-IT" sz="2800" dirty="0" smtClean="0"/>
              <a:t>ricerca &amp; </a:t>
            </a:r>
            <a:r>
              <a:rPr lang="it-IT" sz="2800" dirty="0"/>
              <a:t>sviluppo tecnologico, dimostrazione e </a:t>
            </a:r>
            <a:r>
              <a:rPr lang="it-IT" sz="2800" dirty="0" smtClean="0"/>
              <a:t>innovazione</a:t>
            </a:r>
            <a:r>
              <a:rPr lang="it-IT" sz="2800" dirty="0"/>
              <a:t> </a:t>
            </a:r>
            <a:r>
              <a:rPr lang="it-IT" sz="2800" dirty="0" smtClean="0"/>
              <a:t>(TRL 1-4)</a:t>
            </a:r>
          </a:p>
          <a:p>
            <a:pPr lvl="1"/>
            <a:r>
              <a:rPr lang="it-IT" sz="2800" dirty="0"/>
              <a:t>p</a:t>
            </a:r>
            <a:r>
              <a:rPr lang="it-IT" sz="2800" dirty="0" smtClean="0"/>
              <a:t>rogetto di cooperazione con la partecipazione di più partner</a:t>
            </a:r>
          </a:p>
          <a:p>
            <a:pPr lvl="1"/>
            <a:r>
              <a:rPr lang="it-IT" sz="2800" dirty="0" smtClean="0"/>
              <a:t>formazione </a:t>
            </a:r>
            <a:r>
              <a:rPr lang="it-IT" sz="2800" dirty="0"/>
              <a:t>di elevata qualità e mobilità dei </a:t>
            </a:r>
            <a:r>
              <a:rPr lang="it-IT" sz="2800" dirty="0" smtClean="0"/>
              <a:t>ricercatori</a:t>
            </a:r>
          </a:p>
          <a:p>
            <a:pPr lvl="1"/>
            <a:r>
              <a:rPr lang="it-IT" sz="2800" dirty="0" smtClean="0"/>
              <a:t>finanziamento </a:t>
            </a:r>
            <a:r>
              <a:rPr lang="it-IT" sz="2800" dirty="0"/>
              <a:t>al 100% - contributo a fondo perduto </a:t>
            </a:r>
            <a:r>
              <a:rPr lang="it-IT" sz="2800" dirty="0" smtClean="0"/>
              <a:t>con</a:t>
            </a:r>
          </a:p>
          <a:p>
            <a:pPr lvl="1"/>
            <a:r>
              <a:rPr lang="it-IT" sz="2800" dirty="0" err="1" smtClean="0"/>
              <a:t>Pre</a:t>
            </a:r>
            <a:r>
              <a:rPr lang="it-IT" sz="2800" dirty="0" smtClean="0"/>
              <a:t>-finanziamento pari all’80%  </a:t>
            </a:r>
            <a:r>
              <a:rPr lang="it-IT" sz="2800" dirty="0"/>
              <a:t>30 gg dopo l’entrata in vigore del contratto di sovvenzione </a:t>
            </a:r>
            <a:r>
              <a:rPr lang="it-IT" sz="2800" dirty="0" smtClean="0"/>
              <a:t>data </a:t>
            </a:r>
            <a:r>
              <a:rPr lang="it-IT" sz="2800" dirty="0"/>
              <a:t>d’inizio del </a:t>
            </a:r>
            <a:r>
              <a:rPr lang="it-IT" sz="2800" dirty="0" smtClean="0"/>
              <a:t>progetto</a:t>
            </a:r>
          </a:p>
          <a:p>
            <a:r>
              <a:rPr lang="it-IT" sz="3000" dirty="0" smtClean="0"/>
              <a:t>Esempio….</a:t>
            </a:r>
            <a:endParaRPr lang="it-IT" sz="30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47</a:t>
            </a:fld>
            <a:endParaRPr lang="it-IT" dirty="0"/>
          </a:p>
        </p:txBody>
      </p:sp>
    </p:spTree>
    <p:extLst>
      <p:ext uri="{BB962C8B-B14F-4D97-AF65-F5344CB8AC3E}">
        <p14:creationId xmlns:p14="http://schemas.microsoft.com/office/powerpoint/2010/main" val="4235233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Coordination</a:t>
            </a:r>
            <a:r>
              <a:rPr lang="it-IT" dirty="0" smtClean="0"/>
              <a:t> and </a:t>
            </a:r>
            <a:r>
              <a:rPr lang="it-IT" dirty="0" err="1" smtClean="0"/>
              <a:t>support</a:t>
            </a:r>
            <a:r>
              <a:rPr lang="it-IT" dirty="0" smtClean="0"/>
              <a:t> </a:t>
            </a:r>
            <a:r>
              <a:rPr lang="it-IT" dirty="0" err="1" smtClean="0"/>
              <a:t>actions</a:t>
            </a:r>
            <a:endParaRPr lang="it-IT" dirty="0"/>
          </a:p>
        </p:txBody>
      </p:sp>
      <p:sp>
        <p:nvSpPr>
          <p:cNvPr id="3" name="Segnaposto contenuto 2"/>
          <p:cNvSpPr>
            <a:spLocks noGrp="1"/>
          </p:cNvSpPr>
          <p:nvPr>
            <p:ph idx="1"/>
          </p:nvPr>
        </p:nvSpPr>
        <p:spPr/>
        <p:txBody>
          <a:bodyPr>
            <a:normAutofit/>
          </a:bodyPr>
          <a:lstStyle/>
          <a:p>
            <a:r>
              <a:rPr lang="it-IT" sz="2800" dirty="0" smtClean="0"/>
              <a:t>Finanziano progetti di:</a:t>
            </a:r>
          </a:p>
          <a:p>
            <a:pPr lvl="1"/>
            <a:r>
              <a:rPr lang="it-IT" sz="2800" dirty="0" smtClean="0"/>
              <a:t>standardizzazione</a:t>
            </a:r>
            <a:r>
              <a:rPr lang="it-IT" sz="2800" dirty="0"/>
              <a:t>, diffusione, sensibilizzazione e comunicazione</a:t>
            </a:r>
            <a:r>
              <a:rPr lang="it-IT" sz="2800" dirty="0" smtClean="0"/>
              <a:t>,</a:t>
            </a:r>
          </a:p>
          <a:p>
            <a:pPr lvl="1"/>
            <a:r>
              <a:rPr lang="it-IT" sz="2800" dirty="0" smtClean="0"/>
              <a:t>Creazione di networking</a:t>
            </a:r>
            <a:r>
              <a:rPr lang="it-IT" sz="2800" dirty="0"/>
              <a:t>, </a:t>
            </a:r>
            <a:endParaRPr lang="it-IT" sz="2800" dirty="0" smtClean="0"/>
          </a:p>
          <a:p>
            <a:pPr lvl="1"/>
            <a:r>
              <a:rPr lang="it-IT" sz="2800" dirty="0" smtClean="0"/>
              <a:t>Attività di studio </a:t>
            </a:r>
            <a:r>
              <a:rPr lang="it-IT" sz="2800" dirty="0"/>
              <a:t>di apprendimento reciproco, </a:t>
            </a:r>
            <a:endParaRPr lang="it-IT" sz="2800" dirty="0" smtClean="0"/>
          </a:p>
          <a:p>
            <a:pPr lvl="1"/>
            <a:r>
              <a:rPr lang="it-IT" sz="2800" dirty="0" smtClean="0"/>
              <a:t>Elaborazione di politiche </a:t>
            </a:r>
          </a:p>
          <a:p>
            <a:r>
              <a:rPr lang="it-IT" sz="2800" dirty="0" smtClean="0"/>
              <a:t>finanziamento </a:t>
            </a:r>
            <a:r>
              <a:rPr lang="it-IT" sz="2800" dirty="0"/>
              <a:t>al 100% - fondo </a:t>
            </a:r>
            <a:r>
              <a:rPr lang="it-IT" sz="2800" dirty="0" smtClean="0"/>
              <a:t>perduto</a:t>
            </a:r>
          </a:p>
          <a:p>
            <a:r>
              <a:rPr lang="it-IT" sz="2800" dirty="0" smtClean="0"/>
              <a:t>I temi di riferimento sono quelli di H2020 e sono definiti nelle call</a:t>
            </a:r>
            <a:endParaRPr lang="it-IT" sz="28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48</a:t>
            </a:fld>
            <a:endParaRPr lang="it-IT" dirty="0"/>
          </a:p>
        </p:txBody>
      </p:sp>
    </p:spTree>
    <p:extLst>
      <p:ext uri="{BB962C8B-B14F-4D97-AF65-F5344CB8AC3E}">
        <p14:creationId xmlns:p14="http://schemas.microsoft.com/office/powerpoint/2010/main" val="42788143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Partecipazione</a:t>
            </a:r>
            <a:endParaRPr lang="it-IT" dirty="0"/>
          </a:p>
        </p:txBody>
      </p:sp>
      <p:sp>
        <p:nvSpPr>
          <p:cNvPr id="3" name="Segnaposto contenuto 2"/>
          <p:cNvSpPr>
            <a:spLocks noGrp="1"/>
          </p:cNvSpPr>
          <p:nvPr>
            <p:ph idx="1"/>
          </p:nvPr>
        </p:nvSpPr>
        <p:spPr/>
        <p:txBody>
          <a:bodyPr>
            <a:normAutofit/>
          </a:bodyPr>
          <a:lstStyle/>
          <a:p>
            <a:r>
              <a:rPr lang="it-IT" sz="2800" dirty="0"/>
              <a:t>Per </a:t>
            </a:r>
            <a:r>
              <a:rPr lang="it-IT" sz="2800" b="1" dirty="0"/>
              <a:t>i progetti di ricerca standard </a:t>
            </a:r>
            <a:r>
              <a:rPr lang="it-IT" sz="2800" dirty="0" err="1"/>
              <a:t>min</a:t>
            </a:r>
            <a:r>
              <a:rPr lang="it-IT" sz="2800" dirty="0"/>
              <a:t>: 3 </a:t>
            </a:r>
            <a:r>
              <a:rPr lang="it-IT" sz="2800" dirty="0" err="1"/>
              <a:t>legal</a:t>
            </a:r>
            <a:r>
              <a:rPr lang="it-IT" sz="2800" dirty="0"/>
              <a:t> </a:t>
            </a:r>
            <a:r>
              <a:rPr lang="it-IT" sz="2800" dirty="0" err="1"/>
              <a:t>entities</a:t>
            </a:r>
            <a:r>
              <a:rPr lang="it-IT" sz="2800" dirty="0"/>
              <a:t> di tre Stati Membri o Paesi associati al programma indipendenti gli uni dagli </a:t>
            </a:r>
            <a:r>
              <a:rPr lang="it-IT" sz="2800" dirty="0" smtClean="0"/>
              <a:t>altri;</a:t>
            </a:r>
          </a:p>
          <a:p>
            <a:r>
              <a:rPr lang="it-IT" sz="2800" b="1" dirty="0"/>
              <a:t>Legal </a:t>
            </a:r>
            <a:r>
              <a:rPr lang="it-IT" sz="2800" b="1" dirty="0" err="1"/>
              <a:t>entity</a:t>
            </a:r>
            <a:r>
              <a:rPr lang="it-IT" sz="2800" b="1" dirty="0"/>
              <a:t> </a:t>
            </a:r>
            <a:r>
              <a:rPr lang="it-IT" sz="2800" dirty="0"/>
              <a:t>può anche essere sprovvista di personalità giuridica a patto che abbia la capacità di assumere obbligazioni legali in rappresentanza dell’entità stessa e possa offrire garanzie per la protezione degli interessi finanziari dell’EU</a:t>
            </a:r>
          </a:p>
        </p:txBody>
      </p:sp>
      <p:sp>
        <p:nvSpPr>
          <p:cNvPr id="4" name="Segnaposto numero diapositiva 3"/>
          <p:cNvSpPr>
            <a:spLocks noGrp="1"/>
          </p:cNvSpPr>
          <p:nvPr>
            <p:ph type="sldNum" sz="quarter" idx="12"/>
          </p:nvPr>
        </p:nvSpPr>
        <p:spPr/>
        <p:txBody>
          <a:bodyPr/>
          <a:lstStyle/>
          <a:p>
            <a:fld id="{EF3C0D53-75B2-4857-8B5C-FED872CDB81C}" type="slidenum">
              <a:rPr lang="it-IT" smtClean="0"/>
              <a:t>49</a:t>
            </a:fld>
            <a:endParaRPr lang="it-IT" dirty="0"/>
          </a:p>
        </p:txBody>
      </p:sp>
    </p:spTree>
    <p:extLst>
      <p:ext uri="{BB962C8B-B14F-4D97-AF65-F5344CB8AC3E}">
        <p14:creationId xmlns:p14="http://schemas.microsoft.com/office/powerpoint/2010/main" val="1850756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2"/>
          <p:cNvSpPr txBox="1">
            <a:spLocks noChangeArrowheads="1"/>
          </p:cNvSpPr>
          <p:nvPr/>
        </p:nvSpPr>
        <p:spPr bwMode="auto">
          <a:xfrm>
            <a:off x="623392" y="2636912"/>
            <a:ext cx="3581731" cy="2348624"/>
          </a:xfrm>
          <a:prstGeom prst="rect">
            <a:avLst/>
          </a:prstGeom>
          <a:solidFill>
            <a:srgbClr val="FFFFCC"/>
          </a:solidFill>
          <a:ln w="9360">
            <a:solidFill>
              <a:srgbClr val="000000"/>
            </a:solidFill>
            <a:miter lim="800000"/>
            <a:headEnd/>
            <a:tailEnd/>
          </a:ln>
        </p:spPr>
        <p:txBody>
          <a:bodyPr wrap="square" lIns="90000" tIns="6804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a:solidFill>
                  <a:srgbClr val="000000"/>
                </a:solidFill>
                <a:latin typeface="Calibri" pitchFamily="34" charset="0"/>
              </a:rPr>
              <a:t>Materiali:</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1" dirty="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a:solidFill>
                  <a:srgbClr val="000000"/>
                </a:solidFill>
                <a:latin typeface="Calibri" pitchFamily="34" charset="0"/>
              </a:rPr>
              <a:t> </a:t>
            </a:r>
            <a:r>
              <a:rPr lang="it-IT" sz="2000" b="1" i="1" dirty="0" smtClean="0">
                <a:solidFill>
                  <a:srgbClr val="000000"/>
                </a:solidFill>
                <a:latin typeface="Calibri" pitchFamily="34" charset="0"/>
              </a:rPr>
              <a:t>Immobili</a:t>
            </a:r>
            <a:endParaRPr lang="it-IT" sz="2000" b="1" i="1" dirty="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a:solidFill>
                  <a:srgbClr val="000000"/>
                </a:solidFill>
                <a:latin typeface="Calibri" pitchFamily="34" charset="0"/>
              </a:rPr>
              <a:t> </a:t>
            </a:r>
            <a:r>
              <a:rPr lang="it-IT" sz="2000" b="1" i="1" dirty="0" smtClean="0">
                <a:solidFill>
                  <a:srgbClr val="000000"/>
                </a:solidFill>
                <a:latin typeface="Calibri" pitchFamily="34" charset="0"/>
              </a:rPr>
              <a:t>Impianti</a:t>
            </a:r>
            <a:endParaRPr lang="it-IT" sz="2000" b="1" i="1" dirty="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a:solidFill>
                  <a:srgbClr val="000000"/>
                </a:solidFill>
                <a:latin typeface="Calibri" pitchFamily="34" charset="0"/>
              </a:rPr>
              <a:t> </a:t>
            </a:r>
            <a:r>
              <a:rPr lang="it-IT" sz="2000" b="1" i="1" dirty="0" smtClean="0">
                <a:solidFill>
                  <a:srgbClr val="000000"/>
                </a:solidFill>
                <a:latin typeface="Calibri" pitchFamily="34" charset="0"/>
              </a:rPr>
              <a:t>Macchinari e attrezzature</a:t>
            </a: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34" charset="0"/>
              </a:rPr>
              <a:t>Computer</a:t>
            </a:r>
            <a:endParaRPr lang="it-IT" sz="2000" b="1" i="1" dirty="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a:solidFill>
                  <a:srgbClr val="000000"/>
                </a:solidFill>
                <a:latin typeface="Calibri" pitchFamily="34" charset="0"/>
              </a:rPr>
              <a:t> </a:t>
            </a:r>
            <a:r>
              <a:rPr lang="it-IT" sz="2000" b="1" i="1" dirty="0" smtClean="0">
                <a:solidFill>
                  <a:srgbClr val="000000"/>
                </a:solidFill>
                <a:latin typeface="Calibri" pitchFamily="34" charset="0"/>
              </a:rPr>
              <a:t>Automezzi</a:t>
            </a: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34" charset="0"/>
              </a:rPr>
              <a:t> ecc</a:t>
            </a:r>
            <a:r>
              <a:rPr lang="it-IT" sz="2000" dirty="0">
                <a:solidFill>
                  <a:srgbClr val="000000"/>
                </a:solidFill>
                <a:latin typeface="Calibri" pitchFamily="34" charset="0"/>
              </a:rPr>
              <a:t>.</a:t>
            </a:r>
          </a:p>
        </p:txBody>
      </p:sp>
      <p:sp>
        <p:nvSpPr>
          <p:cNvPr id="106500" name="Text Box 3"/>
          <p:cNvSpPr txBox="1">
            <a:spLocks noChangeArrowheads="1"/>
          </p:cNvSpPr>
          <p:nvPr/>
        </p:nvSpPr>
        <p:spPr bwMode="auto">
          <a:xfrm>
            <a:off x="4463819" y="2636912"/>
            <a:ext cx="3456384" cy="2348624"/>
          </a:xfrm>
          <a:prstGeom prst="rect">
            <a:avLst/>
          </a:prstGeom>
          <a:solidFill>
            <a:srgbClr val="CCECFF"/>
          </a:solidFill>
          <a:ln w="9360">
            <a:solidFill>
              <a:srgbClr val="000000"/>
            </a:solidFill>
            <a:miter lim="800000"/>
            <a:headEnd/>
            <a:tailEnd/>
          </a:ln>
        </p:spPr>
        <p:txBody>
          <a:bodyPr wrap="square" lIns="90000" tIns="6804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a:solidFill>
                  <a:srgbClr val="000000"/>
                </a:solidFill>
                <a:latin typeface="Calibri" pitchFamily="34" charset="0"/>
              </a:rPr>
              <a:t>Immateriali:</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1" dirty="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34" charset="0"/>
              </a:rPr>
              <a:t> Brevetti</a:t>
            </a: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34" charset="0"/>
              </a:rPr>
              <a:t> Marchi registrati</a:t>
            </a: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34" charset="0"/>
              </a:rPr>
              <a:t> Spese </a:t>
            </a:r>
            <a:r>
              <a:rPr lang="it-IT" sz="2000" b="1" i="1" dirty="0">
                <a:solidFill>
                  <a:srgbClr val="000000"/>
                </a:solidFill>
                <a:latin typeface="Calibri" pitchFamily="34" charset="0"/>
              </a:rPr>
              <a:t>di </a:t>
            </a:r>
            <a:r>
              <a:rPr lang="it-IT" sz="2000" b="1" i="1" dirty="0" smtClean="0">
                <a:solidFill>
                  <a:srgbClr val="000000"/>
                </a:solidFill>
                <a:latin typeface="Calibri" pitchFamily="34" charset="0"/>
              </a:rPr>
              <a:t>costituzione</a:t>
            </a: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34" charset="0"/>
              </a:rPr>
              <a:t> Spese di </a:t>
            </a:r>
            <a:r>
              <a:rPr lang="it-IT" sz="2000" b="1" i="1" dirty="0" err="1" smtClean="0">
                <a:solidFill>
                  <a:srgbClr val="000000"/>
                </a:solidFill>
                <a:latin typeface="Calibri" pitchFamily="34" charset="0"/>
              </a:rPr>
              <a:t>R&amp;S</a:t>
            </a:r>
            <a:endParaRPr lang="it-IT" sz="2000" b="1" i="1" dirty="0" smtClean="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rgbClr val="000000"/>
                </a:solidFill>
                <a:latin typeface="Calibri" pitchFamily="34" charset="0"/>
              </a:rPr>
              <a:t> </a:t>
            </a:r>
            <a:r>
              <a:rPr lang="it-IT" sz="2000" b="1" i="1" dirty="0" smtClean="0">
                <a:solidFill>
                  <a:srgbClr val="000000"/>
                </a:solidFill>
                <a:latin typeface="Calibri" pitchFamily="34" charset="0"/>
              </a:rPr>
              <a:t>Avviamento</a:t>
            </a: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i="1" dirty="0">
              <a:solidFill>
                <a:srgbClr val="000000"/>
              </a:solidFill>
              <a:latin typeface="Calibri" pitchFamily="34" charset="0"/>
            </a:endParaRPr>
          </a:p>
        </p:txBody>
      </p:sp>
      <p:sp>
        <p:nvSpPr>
          <p:cNvPr id="25606" name="Text Box 5"/>
          <p:cNvSpPr txBox="1">
            <a:spLocks noChangeArrowheads="1"/>
          </p:cNvSpPr>
          <p:nvPr/>
        </p:nvSpPr>
        <p:spPr bwMode="auto">
          <a:xfrm>
            <a:off x="912285" y="60326"/>
            <a:ext cx="10356849" cy="1255713"/>
          </a:xfrm>
          <a:prstGeom prst="rect">
            <a:avLst/>
          </a:prstGeom>
          <a:noFill/>
          <a:ln w="9525">
            <a:noFill/>
            <a:round/>
            <a:headEnd/>
            <a:tailEnd/>
          </a:ln>
        </p:spPr>
        <p:txBody>
          <a:bodyPr lIns="90000" tIns="80280" rIns="90000" bIns="46800" anchor="ctr"/>
          <a:lstStyle/>
          <a:p>
            <a:pPr algn="ctr">
              <a:lnSpc>
                <a:spcPct val="93000"/>
              </a:lnSpc>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800" dirty="0">
                <a:solidFill>
                  <a:srgbClr val="000000"/>
                </a:solidFill>
                <a:latin typeface="+mj-lt"/>
                <a:ea typeface="+mj-ea"/>
                <a:cs typeface="+mj-cs"/>
              </a:rPr>
              <a:t>Fabbisogno</a:t>
            </a:r>
            <a:r>
              <a:rPr lang="it-IT" sz="3800" dirty="0">
                <a:solidFill>
                  <a:srgbClr val="000000"/>
                </a:solidFill>
                <a:latin typeface="Times New Roman" pitchFamily="16" charset="0"/>
              </a:rPr>
              <a:t> </a:t>
            </a:r>
            <a:r>
              <a:rPr lang="it-IT" sz="3800" dirty="0">
                <a:solidFill>
                  <a:srgbClr val="000000"/>
                </a:solidFill>
                <a:latin typeface="+mj-lt"/>
                <a:ea typeface="+mj-ea"/>
                <a:cs typeface="+mj-cs"/>
              </a:rPr>
              <a:t>finanziario </a:t>
            </a:r>
            <a:r>
              <a:rPr lang="it-IT" sz="3800" dirty="0" smtClean="0">
                <a:solidFill>
                  <a:srgbClr val="000000"/>
                </a:solidFill>
                <a:latin typeface="+mj-lt"/>
                <a:ea typeface="+mj-ea"/>
                <a:cs typeface="+mj-cs"/>
              </a:rPr>
              <a:t>strutturale</a:t>
            </a:r>
            <a:endParaRPr lang="it-IT" sz="3800" dirty="0">
              <a:solidFill>
                <a:srgbClr val="000000"/>
              </a:solidFill>
              <a:latin typeface="+mj-lt"/>
              <a:ea typeface="+mj-ea"/>
              <a:cs typeface="+mj-cs"/>
            </a:endParaRPr>
          </a:p>
        </p:txBody>
      </p:sp>
      <p:sp>
        <p:nvSpPr>
          <p:cNvPr id="7" name="Segnaposto contenuto 6"/>
          <p:cNvSpPr>
            <a:spLocks noGrp="1"/>
          </p:cNvSpPr>
          <p:nvPr>
            <p:ph idx="1"/>
          </p:nvPr>
        </p:nvSpPr>
        <p:spPr>
          <a:xfrm>
            <a:off x="911424" y="1268760"/>
            <a:ext cx="10363200" cy="1231776"/>
          </a:xfrm>
        </p:spPr>
        <p:txBody>
          <a:bodyPr/>
          <a:lstStyle/>
          <a:p>
            <a:r>
              <a:rPr lang="it-IT" dirty="0" smtClean="0"/>
              <a:t>Generato da investimenti per la struttura produttiva detti anche </a:t>
            </a:r>
            <a:r>
              <a:rPr lang="it-IT" b="1" i="1" dirty="0" smtClean="0"/>
              <a:t>Immobilizzazioni</a:t>
            </a:r>
            <a:endParaRPr lang="it-IT" b="1" i="1" dirty="0"/>
          </a:p>
        </p:txBody>
      </p:sp>
      <p:sp>
        <p:nvSpPr>
          <p:cNvPr id="8" name="Text Box 3"/>
          <p:cNvSpPr txBox="1">
            <a:spLocks noChangeArrowheads="1"/>
          </p:cNvSpPr>
          <p:nvPr/>
        </p:nvSpPr>
        <p:spPr bwMode="auto">
          <a:xfrm>
            <a:off x="8208235" y="2636912"/>
            <a:ext cx="2902788" cy="2348624"/>
          </a:xfrm>
          <a:prstGeom prst="rect">
            <a:avLst/>
          </a:prstGeom>
          <a:solidFill>
            <a:schemeClr val="accent5">
              <a:lumMod val="60000"/>
              <a:lumOff val="40000"/>
            </a:schemeClr>
          </a:solidFill>
          <a:ln w="9360">
            <a:solidFill>
              <a:srgbClr val="000000"/>
            </a:solidFill>
            <a:miter lim="800000"/>
            <a:headEnd/>
            <a:tailEnd/>
          </a:ln>
        </p:spPr>
        <p:txBody>
          <a:bodyPr wrap="square" lIns="90000" tIns="6804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000000"/>
                </a:solidFill>
                <a:latin typeface="Calibri" pitchFamily="34" charset="0"/>
              </a:rPr>
              <a:t>Finanziarie:</a:t>
            </a:r>
            <a:endParaRPr lang="it-IT" b="1" dirty="0">
              <a:solidFill>
                <a:srgbClr val="000000"/>
              </a:solidFill>
              <a:latin typeface="Calibri"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1" dirty="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34" charset="0"/>
              </a:rPr>
              <a:t> Partecipazioni</a:t>
            </a: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i="1" dirty="0" smtClean="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i="1" dirty="0" smtClean="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i="1" dirty="0" smtClean="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i="1" dirty="0" smtClean="0">
              <a:solidFill>
                <a:srgbClr val="000000"/>
              </a:solidFill>
              <a:latin typeface="Calibri" pitchFamily="34" charset="0"/>
            </a:endParaRPr>
          </a:p>
          <a:p>
            <a:pPr algn="l">
              <a:lnSpc>
                <a:spcPct val="93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i="1" dirty="0" smtClean="0">
              <a:solidFill>
                <a:srgbClr val="000000"/>
              </a:solidFill>
              <a:latin typeface="Calibri" pitchFamily="34" charset="0"/>
            </a:endParaRPr>
          </a:p>
        </p:txBody>
      </p:sp>
      <p:sp>
        <p:nvSpPr>
          <p:cNvPr id="2" name="Segnaposto numero diapositiva 1"/>
          <p:cNvSpPr>
            <a:spLocks noGrp="1"/>
          </p:cNvSpPr>
          <p:nvPr>
            <p:ph type="sldNum" sz="quarter" idx="12"/>
          </p:nvPr>
        </p:nvSpPr>
        <p:spPr/>
        <p:txBody>
          <a:bodyPr/>
          <a:lstStyle/>
          <a:p>
            <a:fld id="{EF3C0D53-75B2-4857-8B5C-FED872CDB81C}" type="slidenum">
              <a:rPr lang="it-IT" smtClean="0"/>
              <a:t>5</a:t>
            </a:fld>
            <a:endParaRPr lang="it-IT" dirty="0"/>
          </a:p>
        </p:txBody>
      </p:sp>
    </p:spTree>
    <p:extLst>
      <p:ext uri="{BB962C8B-B14F-4D97-AF65-F5344CB8AC3E}">
        <p14:creationId xmlns:p14="http://schemas.microsoft.com/office/powerpoint/2010/main" val="5146265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progetto</a:t>
            </a:r>
            <a:endParaRPr lang="it-IT" dirty="0"/>
          </a:p>
        </p:txBody>
      </p:sp>
      <p:sp>
        <p:nvSpPr>
          <p:cNvPr id="4" name="Segnaposto contenuto 3"/>
          <p:cNvSpPr>
            <a:spLocks noGrp="1"/>
          </p:cNvSpPr>
          <p:nvPr>
            <p:ph idx="1"/>
          </p:nvPr>
        </p:nvSpPr>
        <p:spPr/>
        <p:txBody>
          <a:bodyPr/>
          <a:lstStyle/>
          <a:p>
            <a:endParaRPr lang="it-IT"/>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351" y="1567416"/>
            <a:ext cx="8276524" cy="425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EF3C0D53-75B2-4857-8B5C-FED872CDB81C}" type="slidenum">
              <a:rPr lang="it-IT" smtClean="0"/>
              <a:t>50</a:t>
            </a:fld>
            <a:endParaRPr lang="it-IT" dirty="0"/>
          </a:p>
        </p:txBody>
      </p:sp>
    </p:spTree>
    <p:extLst>
      <p:ext uri="{BB962C8B-B14F-4D97-AF65-F5344CB8AC3E}">
        <p14:creationId xmlns:p14="http://schemas.microsoft.com/office/powerpoint/2010/main" val="2885940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err="1" smtClean="0"/>
              <a:t>template</a:t>
            </a:r>
            <a:r>
              <a:rPr lang="it-IT" dirty="0" smtClean="0"/>
              <a:t> della proposta (parte B)</a:t>
            </a:r>
            <a:endParaRPr lang="it-IT" dirty="0"/>
          </a:p>
        </p:txBody>
      </p:sp>
      <p:sp>
        <p:nvSpPr>
          <p:cNvPr id="3" name="Segnaposto contenuto 2"/>
          <p:cNvSpPr>
            <a:spLocks noGrp="1"/>
          </p:cNvSpPr>
          <p:nvPr>
            <p:ph idx="1"/>
          </p:nvPr>
        </p:nvSpPr>
        <p:spPr/>
        <p:txBody>
          <a:bodyPr>
            <a:normAutofit fontScale="92500" lnSpcReduction="20000"/>
          </a:bodyPr>
          <a:lstStyle/>
          <a:p>
            <a:pPr marL="571500" indent="-457200">
              <a:buFont typeface="+mj-lt"/>
              <a:buAutoNum type="arabicPeriod"/>
            </a:pPr>
            <a:r>
              <a:rPr lang="it-IT" sz="2000" b="1" dirty="0" err="1" smtClean="0"/>
              <a:t>Excellence</a:t>
            </a:r>
            <a:endParaRPr lang="it-IT" sz="2000" b="1" dirty="0" smtClean="0"/>
          </a:p>
          <a:p>
            <a:pPr marL="411480" lvl="1" indent="0">
              <a:buNone/>
            </a:pPr>
            <a:r>
              <a:rPr lang="en-US" sz="1800" dirty="0"/>
              <a:t>1.1 Objectives* </a:t>
            </a:r>
            <a:endParaRPr lang="en-US" sz="1800" dirty="0" smtClean="0"/>
          </a:p>
          <a:p>
            <a:pPr marL="411480" lvl="1" indent="0">
              <a:buNone/>
            </a:pPr>
            <a:r>
              <a:rPr lang="en-US" sz="1800" dirty="0" smtClean="0"/>
              <a:t>1.2 </a:t>
            </a:r>
            <a:r>
              <a:rPr lang="en-US" sz="1800" dirty="0"/>
              <a:t>Relation to the work </a:t>
            </a:r>
            <a:r>
              <a:rPr lang="en-US" sz="1800" dirty="0" err="1"/>
              <a:t>programme</a:t>
            </a:r>
            <a:r>
              <a:rPr lang="en-US" sz="1800" dirty="0"/>
              <a:t> * </a:t>
            </a:r>
            <a:endParaRPr lang="en-US" sz="1800" dirty="0" smtClean="0"/>
          </a:p>
          <a:p>
            <a:pPr marL="411480" lvl="1" indent="0">
              <a:buNone/>
            </a:pPr>
            <a:r>
              <a:rPr lang="en-US" sz="1800" dirty="0" smtClean="0"/>
              <a:t>1.3 </a:t>
            </a:r>
            <a:r>
              <a:rPr lang="en-US" sz="1800" dirty="0"/>
              <a:t>Concept and approach* </a:t>
            </a:r>
            <a:endParaRPr lang="en-US" sz="1800" dirty="0" smtClean="0"/>
          </a:p>
          <a:p>
            <a:pPr marL="411480" lvl="1" indent="0">
              <a:buNone/>
            </a:pPr>
            <a:r>
              <a:rPr lang="en-US" sz="1800" dirty="0" smtClean="0"/>
              <a:t>1.4 </a:t>
            </a:r>
            <a:r>
              <a:rPr lang="en-US" sz="1800" dirty="0"/>
              <a:t>Ambition</a:t>
            </a:r>
            <a:r>
              <a:rPr lang="en-US" sz="1800" dirty="0" smtClean="0"/>
              <a:t>*</a:t>
            </a:r>
          </a:p>
          <a:p>
            <a:pPr marL="571500" indent="-457200">
              <a:buFont typeface="+mj-lt"/>
              <a:buAutoNum type="arabicPeriod"/>
            </a:pPr>
            <a:r>
              <a:rPr lang="it-IT" sz="2000" b="1" dirty="0" smtClean="0"/>
              <a:t>Impact</a:t>
            </a:r>
          </a:p>
          <a:p>
            <a:pPr marL="411480" lvl="1" indent="0">
              <a:buNone/>
            </a:pPr>
            <a:r>
              <a:rPr lang="en-US" sz="1800" dirty="0"/>
              <a:t>2.1 Expected impacts * </a:t>
            </a:r>
            <a:endParaRPr lang="en-US" sz="1800" dirty="0" smtClean="0"/>
          </a:p>
          <a:p>
            <a:pPr marL="411480" lvl="1" indent="0">
              <a:buNone/>
            </a:pPr>
            <a:r>
              <a:rPr lang="en-US" sz="1800" dirty="0" smtClean="0"/>
              <a:t>2.2 </a:t>
            </a:r>
            <a:r>
              <a:rPr lang="en-US" sz="1800" dirty="0"/>
              <a:t>Measures to </a:t>
            </a:r>
            <a:r>
              <a:rPr lang="en-US" sz="1800" dirty="0" err="1"/>
              <a:t>maximise</a:t>
            </a:r>
            <a:r>
              <a:rPr lang="en-US" sz="1800" dirty="0"/>
              <a:t> impact </a:t>
            </a:r>
            <a:endParaRPr lang="en-US" sz="1800" dirty="0" smtClean="0"/>
          </a:p>
          <a:p>
            <a:pPr marL="868680" lvl="1" indent="-457200">
              <a:buAutoNum type="alphaLcParenR"/>
            </a:pPr>
            <a:r>
              <a:rPr lang="en-US" sz="1800" dirty="0" smtClean="0"/>
              <a:t>Dissemination </a:t>
            </a:r>
            <a:r>
              <a:rPr lang="en-US" sz="1800" dirty="0"/>
              <a:t>and exploitation of </a:t>
            </a:r>
            <a:r>
              <a:rPr lang="en-US" sz="1800" dirty="0" smtClean="0"/>
              <a:t>results</a:t>
            </a:r>
          </a:p>
          <a:p>
            <a:pPr marL="868680" lvl="1" indent="-457200">
              <a:buAutoNum type="alphaLcParenR"/>
            </a:pPr>
            <a:r>
              <a:rPr lang="en-US" sz="1800" dirty="0" smtClean="0"/>
              <a:t>Communication activities</a:t>
            </a:r>
          </a:p>
          <a:p>
            <a:pPr marL="571500" indent="-457200">
              <a:buAutoNum type="arabicPeriod"/>
            </a:pPr>
            <a:r>
              <a:rPr lang="it-IT" sz="2000" b="1" dirty="0" err="1" smtClean="0"/>
              <a:t>Implementation</a:t>
            </a:r>
            <a:endParaRPr lang="it-IT" sz="2000" b="1" dirty="0" smtClean="0"/>
          </a:p>
          <a:p>
            <a:pPr marL="411480" lvl="1" indent="0">
              <a:buNone/>
            </a:pPr>
            <a:r>
              <a:rPr lang="en-US" sz="1800" dirty="0" smtClean="0"/>
              <a:t>3.1 </a:t>
            </a:r>
            <a:r>
              <a:rPr lang="en-US" sz="1800" dirty="0"/>
              <a:t>Work plan — Work packages, deliverables and milestones </a:t>
            </a:r>
            <a:endParaRPr lang="en-US" sz="1800" dirty="0" smtClean="0"/>
          </a:p>
          <a:p>
            <a:pPr marL="411480" lvl="1" indent="0">
              <a:buNone/>
            </a:pPr>
            <a:r>
              <a:rPr lang="en-US" sz="1800" dirty="0" smtClean="0"/>
              <a:t>3.2 </a:t>
            </a:r>
            <a:r>
              <a:rPr lang="en-US" sz="1800" dirty="0"/>
              <a:t>Management structure and procedures </a:t>
            </a:r>
            <a:endParaRPr lang="en-US" sz="1800" dirty="0" smtClean="0"/>
          </a:p>
          <a:p>
            <a:pPr marL="411480" lvl="1" indent="0">
              <a:buNone/>
            </a:pPr>
            <a:r>
              <a:rPr lang="en-US" sz="1800" dirty="0" smtClean="0"/>
              <a:t>3.3 </a:t>
            </a:r>
            <a:r>
              <a:rPr lang="en-US" sz="1800" dirty="0"/>
              <a:t>Consortium as a whole </a:t>
            </a:r>
            <a:endParaRPr lang="en-US" sz="1800" dirty="0" smtClean="0"/>
          </a:p>
          <a:p>
            <a:pPr marL="411480" lvl="1" indent="0">
              <a:buNone/>
            </a:pPr>
            <a:r>
              <a:rPr lang="en-US" sz="1800" dirty="0" smtClean="0"/>
              <a:t>3.4 </a:t>
            </a:r>
            <a:r>
              <a:rPr lang="en-US" sz="1800" dirty="0"/>
              <a:t>Resources to be </a:t>
            </a:r>
            <a:r>
              <a:rPr lang="en-US" sz="1800" dirty="0" smtClean="0"/>
              <a:t>committed</a:t>
            </a:r>
          </a:p>
          <a:p>
            <a:pPr marL="571500" indent="-457200">
              <a:buFont typeface="+mj-lt"/>
              <a:buAutoNum type="arabicPeriod"/>
            </a:pPr>
            <a:r>
              <a:rPr lang="it-IT" dirty="0" err="1"/>
              <a:t>Members</a:t>
            </a:r>
            <a:r>
              <a:rPr lang="it-IT" dirty="0"/>
              <a:t> of the </a:t>
            </a:r>
            <a:r>
              <a:rPr lang="it-IT" dirty="0" err="1" smtClean="0"/>
              <a:t>consortium</a:t>
            </a:r>
            <a:endParaRPr lang="it-IT" dirty="0" smtClean="0"/>
          </a:p>
          <a:p>
            <a:pPr marL="571500" indent="-457200">
              <a:buFont typeface="+mj-lt"/>
              <a:buAutoNum type="arabicPeriod"/>
            </a:pPr>
            <a:r>
              <a:rPr lang="it-IT" dirty="0" err="1"/>
              <a:t>Ethics</a:t>
            </a:r>
            <a:r>
              <a:rPr lang="it-IT" dirty="0"/>
              <a:t> and Security</a:t>
            </a:r>
          </a:p>
        </p:txBody>
      </p:sp>
      <p:sp>
        <p:nvSpPr>
          <p:cNvPr id="4" name="Segnaposto numero diapositiva 3"/>
          <p:cNvSpPr>
            <a:spLocks noGrp="1"/>
          </p:cNvSpPr>
          <p:nvPr>
            <p:ph type="sldNum" sz="quarter" idx="12"/>
          </p:nvPr>
        </p:nvSpPr>
        <p:spPr/>
        <p:txBody>
          <a:bodyPr/>
          <a:lstStyle/>
          <a:p>
            <a:fld id="{EF3C0D53-75B2-4857-8B5C-FED872CDB81C}" type="slidenum">
              <a:rPr lang="it-IT" smtClean="0"/>
              <a:t>51</a:t>
            </a:fld>
            <a:endParaRPr lang="it-IT" dirty="0"/>
          </a:p>
        </p:txBody>
      </p:sp>
    </p:spTree>
    <p:extLst>
      <p:ext uri="{BB962C8B-B14F-4D97-AF65-F5344CB8AC3E}">
        <p14:creationId xmlns:p14="http://schemas.microsoft.com/office/powerpoint/2010/main" val="1650633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Spese finanziabili</a:t>
            </a:r>
            <a:endParaRPr lang="it-IT" dirty="0"/>
          </a:p>
        </p:txBody>
      </p:sp>
      <p:sp>
        <p:nvSpPr>
          <p:cNvPr id="3" name="Segnaposto contenuto 2"/>
          <p:cNvSpPr>
            <a:spLocks noGrp="1"/>
          </p:cNvSpPr>
          <p:nvPr>
            <p:ph idx="1"/>
          </p:nvPr>
        </p:nvSpPr>
        <p:spPr/>
        <p:txBody>
          <a:bodyPr>
            <a:normAutofit/>
          </a:bodyPr>
          <a:lstStyle/>
          <a:p>
            <a:r>
              <a:rPr lang="it-IT" sz="2400" dirty="0"/>
              <a:t>Costi diretti del personale (lordo azienda inclusi tutti gli oneri) sia tecnico, che manageriale che amministrativo purché impegnato nelle attività di progetto (contratto ad hoc, lettera di incarico da parte del superiore,…)</a:t>
            </a:r>
          </a:p>
          <a:p>
            <a:r>
              <a:rPr lang="it-IT" sz="2400" dirty="0" err="1" smtClean="0"/>
              <a:t>Subcontraenza</a:t>
            </a:r>
            <a:r>
              <a:rPr lang="it-IT" sz="2400" dirty="0" smtClean="0"/>
              <a:t> </a:t>
            </a:r>
            <a:r>
              <a:rPr lang="it-IT" sz="2400" dirty="0"/>
              <a:t>solo per limitate attività specifiche già individuate in fase di stesura della proposta (es. </a:t>
            </a:r>
            <a:r>
              <a:rPr lang="it-IT" sz="2400" dirty="0" err="1"/>
              <a:t>clinical</a:t>
            </a:r>
            <a:r>
              <a:rPr lang="it-IT" sz="2400" dirty="0"/>
              <a:t> </a:t>
            </a:r>
            <a:r>
              <a:rPr lang="it-IT" sz="2400" dirty="0" err="1"/>
              <a:t>study</a:t>
            </a:r>
            <a:r>
              <a:rPr lang="it-IT" sz="2400" dirty="0"/>
              <a:t>,…)</a:t>
            </a:r>
          </a:p>
          <a:p>
            <a:r>
              <a:rPr lang="it-IT" sz="2400" dirty="0" smtClean="0"/>
              <a:t>Altri </a:t>
            </a:r>
            <a:r>
              <a:rPr lang="it-IT" sz="2400" dirty="0"/>
              <a:t>costi diretti (es. acquisto di computer ed altri </a:t>
            </a:r>
            <a:r>
              <a:rPr lang="it-IT" sz="2400" dirty="0" err="1"/>
              <a:t>equipment</a:t>
            </a:r>
            <a:r>
              <a:rPr lang="it-IT" sz="2400" dirty="0"/>
              <a:t> – quota parte , affitto o leasing di </a:t>
            </a:r>
            <a:r>
              <a:rPr lang="it-IT" sz="2400" dirty="0" err="1"/>
              <a:t>equipment</a:t>
            </a:r>
            <a:r>
              <a:rPr lang="it-IT" sz="2400" dirty="0"/>
              <a:t>, viaggi, consumabili, forniture, disseminazione, protezione dei risultati, certificate on </a:t>
            </a:r>
            <a:r>
              <a:rPr lang="it-IT" sz="2400" dirty="0" err="1"/>
              <a:t>financial</a:t>
            </a:r>
            <a:r>
              <a:rPr lang="it-IT" sz="2400" dirty="0"/>
              <a:t> </a:t>
            </a:r>
            <a:r>
              <a:rPr lang="it-IT" sz="2400" dirty="0" err="1"/>
              <a:t>statements</a:t>
            </a:r>
            <a:r>
              <a:rPr lang="it-IT" sz="2400" dirty="0"/>
              <a:t>, traduzioni, pubblicazioni …)</a:t>
            </a:r>
          </a:p>
          <a:p>
            <a:r>
              <a:rPr lang="it-IT" sz="2400" dirty="0" smtClean="0"/>
              <a:t>Costi </a:t>
            </a:r>
            <a:r>
              <a:rPr lang="it-IT" sz="2400" dirty="0"/>
              <a:t>indiretti (</a:t>
            </a:r>
            <a:r>
              <a:rPr lang="it-IT" sz="2400" dirty="0" err="1"/>
              <a:t>overheads</a:t>
            </a:r>
            <a:r>
              <a:rPr lang="it-IT" sz="2400" dirty="0"/>
              <a:t>). Sono calcolati come il 25% dei costi </a:t>
            </a:r>
            <a:r>
              <a:rPr lang="it-IT" sz="2400" dirty="0" err="1"/>
              <a:t>elegibili</a:t>
            </a:r>
            <a:r>
              <a:rPr lang="it-IT" sz="2400" dirty="0"/>
              <a:t> cui si esclude la </a:t>
            </a:r>
            <a:r>
              <a:rPr lang="it-IT" sz="2400" dirty="0" err="1" smtClean="0"/>
              <a:t>subcontraenza</a:t>
            </a:r>
            <a:endParaRPr lang="it-IT" sz="24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52</a:t>
            </a:fld>
            <a:endParaRPr lang="it-IT" dirty="0"/>
          </a:p>
        </p:txBody>
      </p:sp>
    </p:spTree>
    <p:extLst>
      <p:ext uri="{BB962C8B-B14F-4D97-AF65-F5344CB8AC3E}">
        <p14:creationId xmlns:p14="http://schemas.microsoft.com/office/powerpoint/2010/main" val="28844368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Innovation</a:t>
            </a:r>
            <a:r>
              <a:rPr lang="it-IT" dirty="0" smtClean="0"/>
              <a:t> </a:t>
            </a:r>
            <a:r>
              <a:rPr lang="it-IT" dirty="0" err="1" smtClean="0"/>
              <a:t>actions</a:t>
            </a:r>
            <a:endParaRPr lang="it-IT" dirty="0"/>
          </a:p>
        </p:txBody>
      </p:sp>
      <p:sp>
        <p:nvSpPr>
          <p:cNvPr id="3" name="Segnaposto contenuto 2"/>
          <p:cNvSpPr>
            <a:spLocks noGrp="1"/>
          </p:cNvSpPr>
          <p:nvPr>
            <p:ph idx="1"/>
          </p:nvPr>
        </p:nvSpPr>
        <p:spPr/>
        <p:txBody>
          <a:bodyPr>
            <a:normAutofit/>
          </a:bodyPr>
          <a:lstStyle/>
          <a:p>
            <a:r>
              <a:rPr lang="it-IT" sz="2800" dirty="0" smtClean="0"/>
              <a:t>Finanziano progetti:</a:t>
            </a:r>
          </a:p>
          <a:p>
            <a:pPr lvl="1"/>
            <a:r>
              <a:rPr lang="it-IT" sz="2800" dirty="0" smtClean="0"/>
              <a:t>prototipi</a:t>
            </a:r>
            <a:r>
              <a:rPr lang="it-IT" sz="2800" dirty="0"/>
              <a:t>, collaudi, progetti pilota, </a:t>
            </a:r>
            <a:endParaRPr lang="it-IT" sz="2800" dirty="0" smtClean="0"/>
          </a:p>
          <a:p>
            <a:pPr lvl="1"/>
            <a:r>
              <a:rPr lang="it-IT" sz="2800" dirty="0" smtClean="0"/>
              <a:t>convalida </a:t>
            </a:r>
            <a:r>
              <a:rPr lang="it-IT" sz="2800" dirty="0"/>
              <a:t>dei progetti su larga scala, </a:t>
            </a:r>
            <a:endParaRPr lang="it-IT" sz="2800" dirty="0" smtClean="0"/>
          </a:p>
          <a:p>
            <a:pPr lvl="1"/>
            <a:r>
              <a:rPr lang="it-IT" sz="2800" dirty="0" smtClean="0"/>
              <a:t>prime </a:t>
            </a:r>
            <a:r>
              <a:rPr lang="it-IT" sz="2800" dirty="0"/>
              <a:t>applicazioni commerciali  </a:t>
            </a:r>
            <a:endParaRPr lang="it-IT" sz="2800" dirty="0" smtClean="0"/>
          </a:p>
          <a:p>
            <a:r>
              <a:rPr lang="it-IT" sz="2800" dirty="0" smtClean="0"/>
              <a:t>finanziamento </a:t>
            </a:r>
            <a:r>
              <a:rPr lang="it-IT" sz="2800" dirty="0"/>
              <a:t>al 70% (100% per no-profit) - fondo </a:t>
            </a:r>
            <a:r>
              <a:rPr lang="it-IT" sz="2800" dirty="0" smtClean="0"/>
              <a:t>perduto</a:t>
            </a:r>
          </a:p>
          <a:p>
            <a:r>
              <a:rPr lang="it-IT" sz="2800" dirty="0" smtClean="0"/>
              <a:t>Si distinguono in:</a:t>
            </a:r>
          </a:p>
          <a:p>
            <a:pPr lvl="1"/>
            <a:r>
              <a:rPr lang="it-IT" sz="2600" dirty="0" smtClean="0"/>
              <a:t>SME </a:t>
            </a:r>
            <a:r>
              <a:rPr lang="it-IT" sz="2600" dirty="0" err="1" smtClean="0"/>
              <a:t>instrument</a:t>
            </a:r>
            <a:endParaRPr lang="it-IT" sz="2600" dirty="0" smtClean="0"/>
          </a:p>
          <a:p>
            <a:pPr lvl="1"/>
            <a:r>
              <a:rPr lang="it-IT" sz="2600" dirty="0" smtClean="0"/>
              <a:t>Fast </a:t>
            </a:r>
            <a:r>
              <a:rPr lang="it-IT" sz="2600" dirty="0" err="1" smtClean="0"/>
              <a:t>Track</a:t>
            </a:r>
            <a:r>
              <a:rPr lang="it-IT" sz="2600" dirty="0" smtClean="0"/>
              <a:t> to </a:t>
            </a:r>
            <a:r>
              <a:rPr lang="it-IT" sz="2600" dirty="0" err="1" smtClean="0"/>
              <a:t>Innovation</a:t>
            </a:r>
            <a:r>
              <a:rPr lang="it-IT" sz="2600" dirty="0" smtClean="0"/>
              <a:t> </a:t>
            </a:r>
            <a:r>
              <a:rPr lang="it-IT" sz="2600" dirty="0" err="1"/>
              <a:t>P</a:t>
            </a:r>
            <a:r>
              <a:rPr lang="it-IT" sz="2600" dirty="0" err="1" smtClean="0"/>
              <a:t>ilot</a:t>
            </a:r>
            <a:endParaRPr lang="it-IT" sz="26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53</a:t>
            </a:fld>
            <a:endParaRPr lang="it-IT" dirty="0"/>
          </a:p>
        </p:txBody>
      </p:sp>
    </p:spTree>
    <p:extLst>
      <p:ext uri="{BB962C8B-B14F-4D97-AF65-F5344CB8AC3E}">
        <p14:creationId xmlns:p14="http://schemas.microsoft.com/office/powerpoint/2010/main" val="16788890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Fast Track to Innovation </a:t>
            </a:r>
            <a:r>
              <a:rPr lang="en-US" dirty="0" smtClean="0"/>
              <a:t>Pilot</a:t>
            </a:r>
            <a:endParaRPr lang="it-IT" dirty="0"/>
          </a:p>
        </p:txBody>
      </p:sp>
      <p:sp>
        <p:nvSpPr>
          <p:cNvPr id="3" name="Segnaposto contenuto 2"/>
          <p:cNvSpPr>
            <a:spLocks noGrp="1"/>
          </p:cNvSpPr>
          <p:nvPr>
            <p:ph idx="1"/>
          </p:nvPr>
        </p:nvSpPr>
        <p:spPr>
          <a:xfrm>
            <a:off x="609600" y="1600200"/>
            <a:ext cx="10160000" cy="3896833"/>
          </a:xfrm>
        </p:spPr>
        <p:txBody>
          <a:bodyPr/>
          <a:lstStyle/>
          <a:p>
            <a:r>
              <a:rPr lang="it-IT" dirty="0" smtClean="0"/>
              <a:t>Finalizzato </a:t>
            </a:r>
            <a:r>
              <a:rPr lang="it-IT" dirty="0"/>
              <a:t>a promuovere l’innovazione </a:t>
            </a:r>
            <a:r>
              <a:rPr lang="it-IT" dirty="0" err="1"/>
              <a:t>close</a:t>
            </a:r>
            <a:r>
              <a:rPr lang="it-IT" dirty="0"/>
              <a:t>-to-market. </a:t>
            </a:r>
            <a:endParaRPr lang="it-IT" dirty="0" smtClean="0"/>
          </a:p>
          <a:p>
            <a:r>
              <a:rPr lang="it-IT" dirty="0" smtClean="0"/>
              <a:t>Sostiene </a:t>
            </a:r>
            <a:r>
              <a:rPr lang="it-IT" dirty="0"/>
              <a:t>progetti innovativi dallo stadio dimostrativo fino alla diffusione sul mercato, comprensivi di fasi quali: </a:t>
            </a:r>
            <a:endParaRPr lang="it-IT" dirty="0" smtClean="0"/>
          </a:p>
          <a:p>
            <a:pPr lvl="1"/>
            <a:r>
              <a:rPr lang="it-IT" dirty="0" smtClean="0"/>
              <a:t>fase-pilota</a:t>
            </a:r>
            <a:r>
              <a:rPr lang="it-IT" dirty="0"/>
              <a:t>, test-</a:t>
            </a:r>
            <a:r>
              <a:rPr lang="it-IT" dirty="0" err="1"/>
              <a:t>beds</a:t>
            </a:r>
            <a:r>
              <a:rPr lang="it-IT" dirty="0"/>
              <a:t>, </a:t>
            </a:r>
            <a:endParaRPr lang="it-IT" dirty="0" smtClean="0"/>
          </a:p>
          <a:p>
            <a:pPr lvl="1"/>
            <a:r>
              <a:rPr lang="it-IT" dirty="0" smtClean="0"/>
              <a:t>convalida </a:t>
            </a:r>
            <a:r>
              <a:rPr lang="it-IT" dirty="0"/>
              <a:t>di sistemi in condizioni reali o di funzionamento, </a:t>
            </a:r>
            <a:endParaRPr lang="it-IT" dirty="0" smtClean="0"/>
          </a:p>
          <a:p>
            <a:pPr lvl="1"/>
            <a:r>
              <a:rPr lang="it-IT" dirty="0" smtClean="0"/>
              <a:t>validazione </a:t>
            </a:r>
            <a:r>
              <a:rPr lang="it-IT" dirty="0"/>
              <a:t>di modelli di business, </a:t>
            </a:r>
            <a:endParaRPr lang="it-IT" dirty="0" smtClean="0"/>
          </a:p>
          <a:p>
            <a:pPr lvl="1"/>
            <a:r>
              <a:rPr lang="it-IT" dirty="0" smtClean="0"/>
              <a:t>r</a:t>
            </a:r>
            <a:r>
              <a:rPr lang="it-IT" dirty="0"/>
              <a:t>i</a:t>
            </a:r>
            <a:r>
              <a:rPr lang="it-IT" dirty="0" smtClean="0"/>
              <a:t>cerca pe-normativa </a:t>
            </a:r>
            <a:r>
              <a:rPr lang="it-IT" dirty="0"/>
              <a:t>e definizione degli </a:t>
            </a:r>
            <a:r>
              <a:rPr lang="it-IT" dirty="0" smtClean="0"/>
              <a:t>standard</a:t>
            </a:r>
          </a:p>
          <a:p>
            <a:r>
              <a:rPr lang="it-IT" dirty="0" err="1"/>
              <a:t>Max</a:t>
            </a:r>
            <a:r>
              <a:rPr lang="it-IT" dirty="0"/>
              <a:t> 5 </a:t>
            </a:r>
            <a:r>
              <a:rPr lang="it-IT" dirty="0" err="1"/>
              <a:t>partners</a:t>
            </a:r>
            <a:r>
              <a:rPr lang="it-IT" dirty="0"/>
              <a:t> con prevalenza dell’industria! </a:t>
            </a:r>
            <a:endParaRPr lang="it-IT" dirty="0" smtClean="0"/>
          </a:p>
          <a:p>
            <a:r>
              <a:rPr lang="it-IT" dirty="0" smtClean="0"/>
              <a:t>L’importo </a:t>
            </a:r>
            <a:r>
              <a:rPr lang="it-IT" dirty="0"/>
              <a:t>massimo finanziabile è di 3 milioni di euro per progetto, in media compreso tra 1 e 2 milioni di </a:t>
            </a:r>
            <a:r>
              <a:rPr lang="it-IT" dirty="0" smtClean="0"/>
              <a:t>euro</a:t>
            </a:r>
            <a:endParaRPr lang="it-IT" dirty="0"/>
          </a:p>
        </p:txBody>
      </p:sp>
      <p:sp>
        <p:nvSpPr>
          <p:cNvPr id="4" name="Rettangolo 3"/>
          <p:cNvSpPr/>
          <p:nvPr/>
        </p:nvSpPr>
        <p:spPr>
          <a:xfrm>
            <a:off x="1803990" y="5519425"/>
            <a:ext cx="7722782" cy="954107"/>
          </a:xfrm>
          <a:prstGeom prst="rect">
            <a:avLst/>
          </a:prstGeom>
        </p:spPr>
        <p:txBody>
          <a:bodyPr wrap="square">
            <a:spAutoFit/>
          </a:bodyPr>
          <a:lstStyle/>
          <a:p>
            <a:r>
              <a:rPr lang="it-IT" sz="2800" b="1" dirty="0">
                <a:solidFill>
                  <a:srgbClr val="00B0F0"/>
                </a:solidFill>
              </a:rPr>
              <a:t>Tasso medio di successo: 6% alla prima </a:t>
            </a:r>
            <a:r>
              <a:rPr lang="it-IT" sz="2800" b="1" dirty="0" err="1">
                <a:solidFill>
                  <a:srgbClr val="00B0F0"/>
                </a:solidFill>
              </a:rPr>
              <a:t>cut</a:t>
            </a:r>
            <a:r>
              <a:rPr lang="it-IT" sz="2800" b="1" dirty="0">
                <a:solidFill>
                  <a:srgbClr val="00B0F0"/>
                </a:solidFill>
              </a:rPr>
              <a:t>-off del 29 aprile 2015</a:t>
            </a:r>
          </a:p>
        </p:txBody>
      </p:sp>
      <p:sp>
        <p:nvSpPr>
          <p:cNvPr id="5" name="Segnaposto numero diapositiva 4"/>
          <p:cNvSpPr>
            <a:spLocks noGrp="1"/>
          </p:cNvSpPr>
          <p:nvPr>
            <p:ph type="sldNum" sz="quarter" idx="12"/>
          </p:nvPr>
        </p:nvSpPr>
        <p:spPr/>
        <p:txBody>
          <a:bodyPr/>
          <a:lstStyle/>
          <a:p>
            <a:fld id="{EF3C0D53-75B2-4857-8B5C-FED872CDB81C}" type="slidenum">
              <a:rPr lang="it-IT" smtClean="0"/>
              <a:t>54</a:t>
            </a:fld>
            <a:endParaRPr lang="it-IT" dirty="0"/>
          </a:p>
        </p:txBody>
      </p:sp>
    </p:spTree>
    <p:extLst>
      <p:ext uri="{BB962C8B-B14F-4D97-AF65-F5344CB8AC3E}">
        <p14:creationId xmlns:p14="http://schemas.microsoft.com/office/powerpoint/2010/main" val="542197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8"/>
          <p:cNvSpPr>
            <a:spLocks noChangeShapeType="1"/>
          </p:cNvSpPr>
          <p:nvPr/>
        </p:nvSpPr>
        <p:spPr bwMode="auto">
          <a:xfrm>
            <a:off x="239185" y="-293816"/>
            <a:ext cx="1161838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p>
            <a:endParaRPr lang="en-GB">
              <a:solidFill>
                <a:schemeClr val="bg2"/>
              </a:solidFill>
            </a:endParaRPr>
          </a:p>
        </p:txBody>
      </p:sp>
      <p:pic>
        <p:nvPicPr>
          <p:cNvPr id="44" name="Immagin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085" y="971343"/>
            <a:ext cx="10002431" cy="5212080"/>
          </a:xfrm>
          <a:prstGeom prst="rect">
            <a:avLst/>
          </a:prstGeom>
        </p:spPr>
      </p:pic>
      <p:sp>
        <p:nvSpPr>
          <p:cNvPr id="45" name="Titolo 1"/>
          <p:cNvSpPr>
            <a:spLocks noGrp="1"/>
          </p:cNvSpPr>
          <p:nvPr>
            <p:ph type="title"/>
          </p:nvPr>
        </p:nvSpPr>
        <p:spPr>
          <a:xfrm>
            <a:off x="229787" y="274320"/>
            <a:ext cx="10444987" cy="604850"/>
          </a:xfrm>
        </p:spPr>
        <p:txBody>
          <a:bodyPr/>
          <a:lstStyle/>
          <a:p>
            <a:r>
              <a:rPr lang="it-IT" dirty="0" smtClean="0"/>
              <a:t>Sme </a:t>
            </a:r>
            <a:r>
              <a:rPr lang="it-IT" dirty="0" err="1" smtClean="0"/>
              <a:t>instrument</a:t>
            </a:r>
            <a:r>
              <a:rPr lang="it-IT" dirty="0" smtClean="0"/>
              <a:t> – una breve introduzione</a:t>
            </a:r>
            <a:endParaRPr lang="en-GB" dirty="0"/>
          </a:p>
        </p:txBody>
      </p:sp>
    </p:spTree>
    <p:extLst>
      <p:ext uri="{BB962C8B-B14F-4D97-AF65-F5344CB8AC3E}">
        <p14:creationId xmlns:p14="http://schemas.microsoft.com/office/powerpoint/2010/main" val="889252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4038" name="AutoShape 6"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 name="Rectangle 2"/>
          <p:cNvSpPr txBox="1">
            <a:spLocks noChangeArrowheads="1"/>
          </p:cNvSpPr>
          <p:nvPr/>
        </p:nvSpPr>
        <p:spPr bwMode="auto">
          <a:xfrm>
            <a:off x="666751" y="1447800"/>
            <a:ext cx="10805583" cy="39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t" anchorCtr="0">
            <a:norm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677480"/>
              </a:buClr>
              <a:buSzPct val="100000"/>
              <a:buFont typeface="Lato"/>
              <a:buChar char="▷"/>
              <a:defRPr sz="3000" b="0" i="0" u="none" strike="noStrike" cap="none" baseline="0">
                <a:solidFill>
                  <a:srgbClr val="677480"/>
                </a:solidFill>
                <a:latin typeface="Lato"/>
                <a:ea typeface="Lato"/>
                <a:cs typeface="Lato"/>
                <a:sym typeface="Lato"/>
                <a:rtl val="0"/>
              </a:defRPr>
            </a:lvl1pPr>
            <a:lvl2pPr marR="0" algn="l" rtl="0">
              <a:lnSpc>
                <a:spcPct val="100000"/>
              </a:lnSpc>
              <a:spcBef>
                <a:spcPts val="480"/>
              </a:spcBef>
              <a:spcAft>
                <a:spcPts val="0"/>
              </a:spcAft>
              <a:buClr>
                <a:srgbClr val="677480"/>
              </a:buClr>
              <a:buSzPct val="100000"/>
              <a:buFont typeface="Lato"/>
              <a:buNone/>
              <a:defRPr sz="2400" b="0" i="0" u="none" strike="noStrike" cap="none" baseline="0">
                <a:solidFill>
                  <a:srgbClr val="677480"/>
                </a:solidFill>
                <a:latin typeface="Lato"/>
                <a:ea typeface="Lato"/>
                <a:cs typeface="Lato"/>
                <a:sym typeface="Lato"/>
                <a:rtl val="0"/>
              </a:defRPr>
            </a:lvl2pPr>
            <a:lvl3pPr marR="0" algn="l" rtl="0">
              <a:lnSpc>
                <a:spcPct val="100000"/>
              </a:lnSpc>
              <a:spcBef>
                <a:spcPts val="480"/>
              </a:spcBef>
              <a:spcAft>
                <a:spcPts val="0"/>
              </a:spcAft>
              <a:buClr>
                <a:srgbClr val="677480"/>
              </a:buClr>
              <a:buSzPct val="100000"/>
              <a:buFont typeface="Lato"/>
              <a:buNone/>
              <a:defRPr sz="2400" b="0" i="0" u="none" strike="noStrike" cap="none" baseline="0">
                <a:solidFill>
                  <a:srgbClr val="677480"/>
                </a:solidFill>
                <a:latin typeface="Lato"/>
                <a:ea typeface="Lato"/>
                <a:cs typeface="Lato"/>
                <a:sym typeface="Lato"/>
                <a:rtl val="0"/>
              </a:defRPr>
            </a:lvl3pPr>
            <a:lvl4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4pPr>
            <a:lvl5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5pPr>
            <a:lvl6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6pPr>
            <a:lvl7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7pPr>
            <a:lvl8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8pPr>
            <a:lvl9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9pPr>
          </a:lstStyle>
          <a:p>
            <a:pPr marL="363538" indent="-188913">
              <a:spcBef>
                <a:spcPts val="1200"/>
              </a:spcBef>
              <a:buClr>
                <a:srgbClr val="990000"/>
              </a:buClr>
              <a:buFontTx/>
              <a:buChar char="•"/>
              <a:defRPr/>
            </a:pPr>
            <a:r>
              <a:rPr lang="it-IT" sz="2400" dirty="0">
                <a:latin typeface="Tahoma" pitchFamily="34" charset="0"/>
              </a:rPr>
              <a:t>In quali casi lo SME </a:t>
            </a:r>
            <a:r>
              <a:rPr lang="it-IT" sz="2400" dirty="0" err="1">
                <a:latin typeface="Tahoma" pitchFamily="34" charset="0"/>
              </a:rPr>
              <a:t>Instrument</a:t>
            </a:r>
            <a:r>
              <a:rPr lang="it-IT" sz="2400" dirty="0">
                <a:latin typeface="Tahoma" pitchFamily="34" charset="0"/>
              </a:rPr>
              <a:t> è uno strumento </a:t>
            </a:r>
            <a:r>
              <a:rPr lang="it-IT" sz="2400" dirty="0" smtClean="0">
                <a:latin typeface="Tahoma" pitchFamily="34" charset="0"/>
              </a:rPr>
              <a:t>adeguato ai piani di sviluppo aziendali?</a:t>
            </a:r>
          </a:p>
          <a:p>
            <a:pPr marL="363538" indent="-188913">
              <a:spcBef>
                <a:spcPts val="1200"/>
              </a:spcBef>
              <a:buClr>
                <a:srgbClr val="990000"/>
              </a:buClr>
              <a:buFontTx/>
              <a:buChar char="•"/>
              <a:defRPr/>
            </a:pPr>
            <a:r>
              <a:rPr lang="it-IT" sz="2400" dirty="0">
                <a:latin typeface="Tahoma" pitchFamily="34" charset="0"/>
              </a:rPr>
              <a:t>Quali sono i punti di forza attesi?</a:t>
            </a:r>
          </a:p>
          <a:p>
            <a:pPr marL="363538" indent="-188913">
              <a:spcBef>
                <a:spcPts val="1200"/>
              </a:spcBef>
              <a:buClr>
                <a:srgbClr val="990000"/>
              </a:buClr>
              <a:buFontTx/>
              <a:buChar char="•"/>
              <a:defRPr/>
            </a:pPr>
            <a:r>
              <a:rPr lang="it-IT" sz="2400" dirty="0" smtClean="0">
                <a:latin typeface="Tahoma" pitchFamily="34" charset="0"/>
              </a:rPr>
              <a:t>Quale </a:t>
            </a:r>
            <a:r>
              <a:rPr lang="it-IT" sz="2400" dirty="0">
                <a:latin typeface="Tahoma" pitchFamily="34" charset="0"/>
              </a:rPr>
              <a:t>approccio deve essere tenuto nello sviluppare una proposta?</a:t>
            </a:r>
          </a:p>
          <a:p>
            <a:pPr marL="363538" indent="-188913">
              <a:spcBef>
                <a:spcPts val="1200"/>
              </a:spcBef>
              <a:buClr>
                <a:srgbClr val="990000"/>
              </a:buClr>
              <a:buFontTx/>
              <a:buChar char="•"/>
              <a:defRPr/>
            </a:pPr>
            <a:r>
              <a:rPr lang="it-IT" sz="2400" dirty="0" smtClean="0">
                <a:latin typeface="Tahoma" pitchFamily="34" charset="0"/>
              </a:rPr>
              <a:t>Quali proponenti hanno maggiori possibilità di successo?</a:t>
            </a:r>
            <a:endParaRPr lang="it-IT" sz="2400" dirty="0">
              <a:latin typeface="Tahoma" pitchFamily="34" charset="0"/>
            </a:endParaRPr>
          </a:p>
          <a:p>
            <a:pPr marL="363538" indent="-188913">
              <a:spcBef>
                <a:spcPts val="1200"/>
              </a:spcBef>
              <a:buClr>
                <a:srgbClr val="990000"/>
              </a:buClr>
              <a:buFontTx/>
              <a:buChar char="•"/>
              <a:defRPr/>
            </a:pPr>
            <a:r>
              <a:rPr lang="it-IT" sz="2400" dirty="0" smtClean="0">
                <a:latin typeface="Tahoma" pitchFamily="34" charset="0"/>
              </a:rPr>
              <a:t>Quali traguardi tecnici, economici, di mercato sono necessari?</a:t>
            </a:r>
          </a:p>
          <a:p>
            <a:pPr marL="363538" indent="-188913">
              <a:spcBef>
                <a:spcPts val="1200"/>
              </a:spcBef>
              <a:buClr>
                <a:srgbClr val="990000"/>
              </a:buClr>
              <a:buFontTx/>
              <a:buChar char="•"/>
              <a:defRPr/>
            </a:pPr>
            <a:endParaRPr lang="it-IT" sz="2400" dirty="0" smtClean="0">
              <a:latin typeface="Tahoma" pitchFamily="34" charset="0"/>
            </a:endParaRPr>
          </a:p>
          <a:p>
            <a:pPr marL="363538" indent="-188913">
              <a:spcBef>
                <a:spcPts val="1200"/>
              </a:spcBef>
              <a:buClr>
                <a:srgbClr val="990000"/>
              </a:buClr>
              <a:buFontTx/>
              <a:buChar char="•"/>
              <a:defRPr/>
            </a:pPr>
            <a:endParaRPr lang="it-IT" sz="2400" dirty="0" smtClean="0">
              <a:latin typeface="Tahoma" pitchFamily="34" charset="0"/>
            </a:endParaRPr>
          </a:p>
          <a:p>
            <a:pPr marL="363538" indent="-188913">
              <a:spcBef>
                <a:spcPts val="1200"/>
              </a:spcBef>
              <a:buClr>
                <a:srgbClr val="990000"/>
              </a:buClr>
              <a:buFontTx/>
              <a:buChar char="•"/>
              <a:defRPr/>
            </a:pPr>
            <a:endParaRPr lang="it-IT" sz="2400" dirty="0" smtClean="0">
              <a:latin typeface="Tahoma" pitchFamily="34" charset="0"/>
            </a:endParaRPr>
          </a:p>
          <a:p>
            <a:pPr marL="363538" indent="-188913">
              <a:spcBef>
                <a:spcPts val="1200"/>
              </a:spcBef>
              <a:buClr>
                <a:srgbClr val="990000"/>
              </a:buClr>
              <a:buFontTx/>
              <a:buChar char="•"/>
              <a:defRPr/>
            </a:pPr>
            <a:endParaRPr lang="it-IT" sz="2400" dirty="0" smtClean="0">
              <a:latin typeface="Tahoma" pitchFamily="34" charset="0"/>
            </a:endParaRPr>
          </a:p>
          <a:p>
            <a:pPr marL="363538" indent="-188913">
              <a:spcBef>
                <a:spcPts val="1200"/>
              </a:spcBef>
              <a:buClr>
                <a:srgbClr val="990000"/>
              </a:buClr>
              <a:buFontTx/>
              <a:buChar char="•"/>
              <a:defRPr/>
            </a:pPr>
            <a:endParaRPr lang="it-IT" sz="2800" dirty="0" smtClean="0">
              <a:latin typeface="Tahoma" pitchFamily="34" charset="0"/>
            </a:endParaRPr>
          </a:p>
          <a:p>
            <a:pPr marL="174625">
              <a:spcBef>
                <a:spcPts val="1200"/>
              </a:spcBef>
              <a:buClr>
                <a:srgbClr val="990000"/>
              </a:buClr>
              <a:buFont typeface="Wingdings" pitchFamily="2" charset="2"/>
              <a:buNone/>
              <a:defRPr/>
            </a:pPr>
            <a:endParaRPr lang="it-IT" altLang="it-IT" sz="3200" u="sng" dirty="0">
              <a:latin typeface="Tahoma" pitchFamily="34" charset="0"/>
            </a:endParaRPr>
          </a:p>
        </p:txBody>
      </p:sp>
      <p:sp>
        <p:nvSpPr>
          <p:cNvPr id="2" name="Segnaposto numero diapositiva 1"/>
          <p:cNvSpPr>
            <a:spLocks noGrp="1"/>
          </p:cNvSpPr>
          <p:nvPr>
            <p:ph type="sldNum" sz="quarter" idx="12"/>
          </p:nvPr>
        </p:nvSpPr>
        <p:spPr/>
        <p:txBody>
          <a:bodyPr/>
          <a:lstStyle/>
          <a:p>
            <a:fld id="{EF3C0D53-75B2-4857-8B5C-FED872CDB81C}" type="slidenum">
              <a:rPr lang="it-IT" smtClean="0"/>
              <a:t>56</a:t>
            </a:fld>
            <a:endParaRPr lang="it-IT"/>
          </a:p>
        </p:txBody>
      </p:sp>
    </p:spTree>
    <p:extLst>
      <p:ext uri="{BB962C8B-B14F-4D97-AF65-F5344CB8AC3E}">
        <p14:creationId xmlns:p14="http://schemas.microsoft.com/office/powerpoint/2010/main" val="22609492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tonio Fusco\Desktop\pres Labor. Febb 2014. alf. cina\schema trl\trl 6.png"/>
          <p:cNvPicPr>
            <a:picLocks noChangeAspect="1" noChangeArrowheads="1"/>
          </p:cNvPicPr>
          <p:nvPr/>
        </p:nvPicPr>
        <p:blipFill>
          <a:blip r:embed="rId2" cstate="print">
            <a:clrChange>
              <a:clrFrom>
                <a:srgbClr val="000000">
                  <a:alpha val="0"/>
                </a:srgbClr>
              </a:clrFrom>
              <a:clrTo>
                <a:srgbClr val="000000">
                  <a:alpha val="0"/>
                </a:srgbClr>
              </a:clrTo>
            </a:clrChange>
            <a:duotone>
              <a:schemeClr val="accent3">
                <a:shade val="45000"/>
                <a:satMod val="135000"/>
              </a:schemeClr>
              <a:prstClr val="white"/>
            </a:duotone>
          </a:blip>
          <a:srcRect/>
          <a:stretch>
            <a:fillRect/>
          </a:stretch>
        </p:blipFill>
        <p:spPr bwMode="auto">
          <a:xfrm>
            <a:off x="6335350" y="425921"/>
            <a:ext cx="5664629" cy="6309320"/>
          </a:xfrm>
          <a:prstGeom prst="rect">
            <a:avLst/>
          </a:prstGeom>
          <a:noFill/>
        </p:spPr>
      </p:pic>
      <p:sp>
        <p:nvSpPr>
          <p:cNvPr id="8" name="CasellaDiTesto 7"/>
          <p:cNvSpPr txBox="1"/>
          <p:nvPr/>
        </p:nvSpPr>
        <p:spPr>
          <a:xfrm>
            <a:off x="7901381" y="519756"/>
            <a:ext cx="3168352" cy="461665"/>
          </a:xfrm>
          <a:prstGeom prst="rect">
            <a:avLst/>
          </a:prstGeom>
          <a:solidFill>
            <a:schemeClr val="bg1"/>
          </a:solidFill>
        </p:spPr>
        <p:txBody>
          <a:bodyPr wrap="square" rtlCol="0">
            <a:spAutoFit/>
          </a:bodyPr>
          <a:lstStyle/>
          <a:p>
            <a:r>
              <a:rPr lang="it-IT" sz="1200" dirty="0" smtClean="0">
                <a:solidFill>
                  <a:schemeClr val="tx2">
                    <a:lumMod val="25000"/>
                  </a:schemeClr>
                </a:solidFill>
              </a:rPr>
              <a:t>Principi di base. </a:t>
            </a:r>
          </a:p>
          <a:p>
            <a:r>
              <a:rPr lang="it-IT" sz="1200" dirty="0" smtClean="0">
                <a:solidFill>
                  <a:schemeClr val="tx2">
                    <a:lumMod val="25000"/>
                  </a:schemeClr>
                </a:solidFill>
              </a:rPr>
              <a:t>Ricerca di base</a:t>
            </a:r>
            <a:endParaRPr lang="it-IT" sz="1200" dirty="0">
              <a:solidFill>
                <a:schemeClr val="tx2">
                  <a:lumMod val="25000"/>
                </a:schemeClr>
              </a:solidFill>
            </a:endParaRPr>
          </a:p>
        </p:txBody>
      </p:sp>
      <p:sp>
        <p:nvSpPr>
          <p:cNvPr id="9" name="CasellaDiTesto 8"/>
          <p:cNvSpPr txBox="1"/>
          <p:nvPr/>
        </p:nvSpPr>
        <p:spPr>
          <a:xfrm>
            <a:off x="8639605" y="1188393"/>
            <a:ext cx="2400267" cy="461665"/>
          </a:xfrm>
          <a:prstGeom prst="rect">
            <a:avLst/>
          </a:prstGeom>
          <a:solidFill>
            <a:schemeClr val="bg1"/>
          </a:solidFill>
        </p:spPr>
        <p:txBody>
          <a:bodyPr wrap="square" rtlCol="0">
            <a:spAutoFit/>
          </a:bodyPr>
          <a:lstStyle/>
          <a:p>
            <a:r>
              <a:rPr lang="it-IT" sz="1200" dirty="0" smtClean="0"/>
              <a:t>Concetto della tecnologia formulato</a:t>
            </a:r>
            <a:endParaRPr lang="it-IT" sz="1200" dirty="0"/>
          </a:p>
        </p:txBody>
      </p:sp>
      <p:sp>
        <p:nvSpPr>
          <p:cNvPr id="10" name="CasellaDiTesto 9"/>
          <p:cNvSpPr txBox="1"/>
          <p:nvPr/>
        </p:nvSpPr>
        <p:spPr>
          <a:xfrm>
            <a:off x="9119659" y="1907526"/>
            <a:ext cx="2880320" cy="461665"/>
          </a:xfrm>
          <a:prstGeom prst="rect">
            <a:avLst/>
          </a:prstGeom>
          <a:solidFill>
            <a:schemeClr val="bg1"/>
          </a:solidFill>
        </p:spPr>
        <p:txBody>
          <a:bodyPr wrap="square" rtlCol="0">
            <a:spAutoFit/>
          </a:bodyPr>
          <a:lstStyle/>
          <a:p>
            <a:r>
              <a:rPr lang="it-IT" sz="1200" dirty="0" smtClean="0"/>
              <a:t>Prova sperimentale </a:t>
            </a:r>
          </a:p>
          <a:p>
            <a:r>
              <a:rPr lang="it-IT" sz="1200" dirty="0" smtClean="0"/>
              <a:t>del concetto</a:t>
            </a:r>
            <a:endParaRPr lang="it-IT" sz="1200" dirty="0"/>
          </a:p>
        </p:txBody>
      </p:sp>
      <p:sp>
        <p:nvSpPr>
          <p:cNvPr id="11" name="CasellaDiTesto 10"/>
          <p:cNvSpPr txBox="1"/>
          <p:nvPr/>
        </p:nvSpPr>
        <p:spPr>
          <a:xfrm>
            <a:off x="9407691" y="2628553"/>
            <a:ext cx="2688299" cy="461665"/>
          </a:xfrm>
          <a:prstGeom prst="rect">
            <a:avLst/>
          </a:prstGeom>
          <a:solidFill>
            <a:schemeClr val="bg1"/>
          </a:solidFill>
        </p:spPr>
        <p:txBody>
          <a:bodyPr wrap="square" rtlCol="0">
            <a:spAutoFit/>
          </a:bodyPr>
          <a:lstStyle/>
          <a:p>
            <a:r>
              <a:rPr lang="it-IT" sz="1200" dirty="0" smtClean="0"/>
              <a:t>Validazione in laboratorio</a:t>
            </a:r>
          </a:p>
          <a:p>
            <a:r>
              <a:rPr lang="it-IT" sz="1200" dirty="0" smtClean="0"/>
              <a:t>del concetto</a:t>
            </a:r>
            <a:endParaRPr lang="it-IT" sz="1200" dirty="0"/>
          </a:p>
        </p:txBody>
      </p:sp>
      <p:sp>
        <p:nvSpPr>
          <p:cNvPr id="12" name="CasellaDiTesto 11"/>
          <p:cNvSpPr txBox="1"/>
          <p:nvPr/>
        </p:nvSpPr>
        <p:spPr>
          <a:xfrm>
            <a:off x="9599035" y="3902221"/>
            <a:ext cx="2112235" cy="461665"/>
          </a:xfrm>
          <a:prstGeom prst="rect">
            <a:avLst/>
          </a:prstGeom>
          <a:solidFill>
            <a:schemeClr val="bg1"/>
          </a:solidFill>
        </p:spPr>
        <p:txBody>
          <a:bodyPr wrap="square" rtlCol="0">
            <a:spAutoFit/>
          </a:bodyPr>
          <a:lstStyle/>
          <a:p>
            <a:r>
              <a:rPr lang="it-IT" sz="1200" dirty="0" smtClean="0"/>
              <a:t>Dimostrazione in </a:t>
            </a:r>
          </a:p>
          <a:p>
            <a:r>
              <a:rPr lang="it-IT" sz="1200" dirty="0" smtClean="0"/>
              <a:t>ambiente rilevante</a:t>
            </a:r>
            <a:endParaRPr lang="it-IT" sz="1200" dirty="0"/>
          </a:p>
        </p:txBody>
      </p:sp>
      <p:sp>
        <p:nvSpPr>
          <p:cNvPr id="13" name="CasellaDiTesto 12"/>
          <p:cNvSpPr txBox="1"/>
          <p:nvPr/>
        </p:nvSpPr>
        <p:spPr>
          <a:xfrm>
            <a:off x="9551029" y="4671327"/>
            <a:ext cx="2496277" cy="276999"/>
          </a:xfrm>
          <a:prstGeom prst="rect">
            <a:avLst/>
          </a:prstGeom>
          <a:solidFill>
            <a:schemeClr val="bg1"/>
          </a:solidFill>
        </p:spPr>
        <p:txBody>
          <a:bodyPr wrap="square" rtlCol="0">
            <a:spAutoFit/>
          </a:bodyPr>
          <a:lstStyle/>
          <a:p>
            <a:r>
              <a:rPr lang="it-IT" sz="1200" dirty="0" smtClean="0"/>
              <a:t>Dimostrazione in ambiente operativo</a:t>
            </a:r>
            <a:endParaRPr lang="it-IT" sz="1200" dirty="0"/>
          </a:p>
        </p:txBody>
      </p:sp>
      <p:sp>
        <p:nvSpPr>
          <p:cNvPr id="14" name="CasellaDiTesto 13"/>
          <p:cNvSpPr txBox="1"/>
          <p:nvPr/>
        </p:nvSpPr>
        <p:spPr>
          <a:xfrm>
            <a:off x="9345800" y="5337954"/>
            <a:ext cx="2592288" cy="276999"/>
          </a:xfrm>
          <a:prstGeom prst="rect">
            <a:avLst/>
          </a:prstGeom>
          <a:solidFill>
            <a:schemeClr val="bg1"/>
          </a:solidFill>
        </p:spPr>
        <p:txBody>
          <a:bodyPr wrap="square" rtlCol="0">
            <a:spAutoFit/>
          </a:bodyPr>
          <a:lstStyle/>
          <a:p>
            <a:r>
              <a:rPr lang="it-IT" sz="1200" dirty="0" smtClean="0"/>
              <a:t>Sistema completo qualificato1</a:t>
            </a:r>
            <a:endParaRPr lang="it-IT" sz="1200" dirty="0"/>
          </a:p>
        </p:txBody>
      </p:sp>
      <p:sp>
        <p:nvSpPr>
          <p:cNvPr id="15" name="CasellaDiTesto 14"/>
          <p:cNvSpPr txBox="1"/>
          <p:nvPr/>
        </p:nvSpPr>
        <p:spPr>
          <a:xfrm>
            <a:off x="9551029" y="3276625"/>
            <a:ext cx="2640971" cy="461665"/>
          </a:xfrm>
          <a:prstGeom prst="rect">
            <a:avLst/>
          </a:prstGeom>
          <a:solidFill>
            <a:schemeClr val="bg1"/>
          </a:solidFill>
        </p:spPr>
        <p:txBody>
          <a:bodyPr wrap="square" rtlCol="0">
            <a:spAutoFit/>
          </a:bodyPr>
          <a:lstStyle/>
          <a:p>
            <a:r>
              <a:rPr lang="it-IT" sz="1200" dirty="0" smtClean="0"/>
              <a:t>Validazione della tecnologia in ambiente rilevante</a:t>
            </a:r>
            <a:endParaRPr lang="it-IT" sz="1200" dirty="0"/>
          </a:p>
        </p:txBody>
      </p:sp>
      <p:sp>
        <p:nvSpPr>
          <p:cNvPr id="16" name="CasellaDiTesto 15"/>
          <p:cNvSpPr txBox="1"/>
          <p:nvPr/>
        </p:nvSpPr>
        <p:spPr>
          <a:xfrm>
            <a:off x="9023648" y="5794316"/>
            <a:ext cx="3072341" cy="461665"/>
          </a:xfrm>
          <a:prstGeom prst="rect">
            <a:avLst/>
          </a:prstGeom>
          <a:solidFill>
            <a:schemeClr val="bg1"/>
          </a:solidFill>
        </p:spPr>
        <p:txBody>
          <a:bodyPr wrap="square" rtlCol="0">
            <a:spAutoFit/>
          </a:bodyPr>
          <a:lstStyle/>
          <a:p>
            <a:r>
              <a:rPr lang="it-IT" sz="1200" dirty="0" smtClean="0"/>
              <a:t>Sistema finito e perfettamente funzionante in ambiente reale. Prima produzione</a:t>
            </a:r>
            <a:endParaRPr lang="it-IT" sz="1200" dirty="0"/>
          </a:p>
        </p:txBody>
      </p:sp>
      <p:cxnSp>
        <p:nvCxnSpPr>
          <p:cNvPr id="18" name="Connettore 2 17"/>
          <p:cNvCxnSpPr/>
          <p:nvPr/>
        </p:nvCxnSpPr>
        <p:spPr>
          <a:xfrm>
            <a:off x="4612675" y="4079339"/>
            <a:ext cx="3854111" cy="0"/>
          </a:xfrm>
          <a:prstGeom prst="straightConnector1">
            <a:avLst/>
          </a:prstGeom>
          <a:ln>
            <a:prstDash val="sysDash"/>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20" name="Rettangolo 19"/>
          <p:cNvSpPr/>
          <p:nvPr/>
        </p:nvSpPr>
        <p:spPr>
          <a:xfrm>
            <a:off x="5417781" y="4112485"/>
            <a:ext cx="3221824" cy="338554"/>
          </a:xfrm>
          <a:prstGeom prst="rect">
            <a:avLst/>
          </a:prstGeom>
        </p:spPr>
        <p:txBody>
          <a:bodyPr wrap="square">
            <a:spAutoFit/>
          </a:bodyPr>
          <a:lstStyle/>
          <a:p>
            <a:pPr algn="ctr"/>
            <a:r>
              <a:rPr lang="it-IT" sz="1600" b="1" dirty="0" smtClean="0">
                <a:solidFill>
                  <a:schemeClr val="tx1">
                    <a:lumMod val="75000"/>
                    <a:lumOff val="25000"/>
                  </a:schemeClr>
                </a:solidFill>
              </a:rPr>
              <a:t>SME </a:t>
            </a:r>
            <a:r>
              <a:rPr lang="it-IT" sz="1600" b="1" dirty="0" err="1" smtClean="0">
                <a:solidFill>
                  <a:schemeClr val="tx1">
                    <a:lumMod val="75000"/>
                    <a:lumOff val="25000"/>
                  </a:schemeClr>
                </a:solidFill>
              </a:rPr>
              <a:t>Instrument</a:t>
            </a:r>
            <a:endParaRPr lang="it-IT" sz="1600" b="1" dirty="0" smtClean="0">
              <a:solidFill>
                <a:schemeClr val="tx1">
                  <a:lumMod val="75000"/>
                  <a:lumOff val="25000"/>
                </a:schemeClr>
              </a:solidFill>
            </a:endParaRPr>
          </a:p>
        </p:txBody>
      </p:sp>
      <p:grpSp>
        <p:nvGrpSpPr>
          <p:cNvPr id="26" name="Gruppo 25"/>
          <p:cNvGrpSpPr/>
          <p:nvPr/>
        </p:nvGrpSpPr>
        <p:grpSpPr>
          <a:xfrm>
            <a:off x="595272" y="2305263"/>
            <a:ext cx="5019523" cy="2198451"/>
            <a:chOff x="446454" y="1760158"/>
            <a:chExt cx="3764642" cy="2198451"/>
          </a:xfrm>
        </p:grpSpPr>
        <p:sp>
          <p:nvSpPr>
            <p:cNvPr id="2" name="Rettangolo con angoli arrotondati in diagonale 1"/>
            <p:cNvSpPr/>
            <p:nvPr/>
          </p:nvSpPr>
          <p:spPr>
            <a:xfrm>
              <a:off x="446454" y="1760158"/>
              <a:ext cx="3764642" cy="2198451"/>
            </a:xfrm>
            <a:prstGeom prst="round2Diag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tangolo 24"/>
            <p:cNvSpPr/>
            <p:nvPr/>
          </p:nvSpPr>
          <p:spPr>
            <a:xfrm>
              <a:off x="763842" y="1966275"/>
              <a:ext cx="3129865" cy="1631216"/>
            </a:xfrm>
            <a:prstGeom prst="rect">
              <a:avLst/>
            </a:prstGeom>
          </p:spPr>
          <p:txBody>
            <a:bodyPr wrap="square">
              <a:spAutoFit/>
            </a:bodyPr>
            <a:lstStyle/>
            <a:p>
              <a:r>
                <a:rPr lang="it-IT" sz="2000" b="1" dirty="0" smtClean="0">
                  <a:solidFill>
                    <a:schemeClr val="bg1"/>
                  </a:solidFill>
                  <a:latin typeface="Segoe UI Semilight" panose="020B0402040204020203" pitchFamily="34" charset="0"/>
                  <a:cs typeface="Segoe UI Semilight" panose="020B0402040204020203" pitchFamily="34" charset="0"/>
                </a:rPr>
                <a:t>I progetti partono da TRL6 e svolgono attività di sviluppo prodotto, scale-up, industrializzazione, accesso al mercato, internazionalizzazione</a:t>
              </a:r>
              <a:endParaRPr lang="it-IT" sz="1200" b="1" dirty="0" smtClean="0">
                <a:solidFill>
                  <a:schemeClr val="bg1"/>
                </a:solidFill>
                <a:latin typeface="Segoe UI Semilight" panose="020B0402040204020203" pitchFamily="34" charset="0"/>
                <a:cs typeface="Segoe UI Semilight" panose="020B0402040204020203" pitchFamily="34" charset="0"/>
              </a:endParaRPr>
            </a:p>
          </p:txBody>
        </p:sp>
      </p:grpSp>
      <p:sp>
        <p:nvSpPr>
          <p:cNvPr id="3" name="Titolo 2"/>
          <p:cNvSpPr>
            <a:spLocks noGrp="1"/>
          </p:cNvSpPr>
          <p:nvPr>
            <p:ph type="title"/>
          </p:nvPr>
        </p:nvSpPr>
        <p:spPr>
          <a:xfrm>
            <a:off x="337781" y="179088"/>
            <a:ext cx="10160000" cy="1143000"/>
          </a:xfrm>
        </p:spPr>
        <p:txBody>
          <a:bodyPr/>
          <a:lstStyle/>
          <a:p>
            <a:r>
              <a:rPr lang="it-IT" sz="3600" dirty="0"/>
              <a:t>Technology Readiness Level </a:t>
            </a:r>
            <a:br>
              <a:rPr lang="it-IT" sz="3600" dirty="0"/>
            </a:br>
            <a:r>
              <a:rPr lang="en-GB" sz="3600" dirty="0" err="1"/>
              <a:t>Livello</a:t>
            </a:r>
            <a:r>
              <a:rPr lang="en-GB" sz="3600" dirty="0"/>
              <a:t> di </a:t>
            </a:r>
            <a:r>
              <a:rPr lang="en-GB" sz="3600" dirty="0" err="1"/>
              <a:t>Maturità</a:t>
            </a:r>
            <a:r>
              <a:rPr lang="en-GB" sz="3600" dirty="0"/>
              <a:t> </a:t>
            </a:r>
            <a:r>
              <a:rPr lang="en-GB" sz="3600" dirty="0" err="1" smtClean="0"/>
              <a:t>Tecnologica</a:t>
            </a:r>
            <a:endParaRPr lang="it-IT" sz="3600" dirty="0"/>
          </a:p>
        </p:txBody>
      </p:sp>
      <p:sp>
        <p:nvSpPr>
          <p:cNvPr id="5" name="Segnaposto numero diapositiva 4"/>
          <p:cNvSpPr>
            <a:spLocks noGrp="1"/>
          </p:cNvSpPr>
          <p:nvPr>
            <p:ph type="sldNum" sz="quarter" idx="12"/>
          </p:nvPr>
        </p:nvSpPr>
        <p:spPr/>
        <p:txBody>
          <a:bodyPr/>
          <a:lstStyle/>
          <a:p>
            <a:fld id="{EF3C0D53-75B2-4857-8B5C-FED872CDB81C}" type="slidenum">
              <a:rPr lang="it-IT" smtClean="0"/>
              <a:t>57</a:t>
            </a:fld>
            <a:endParaRPr lang="it-IT"/>
          </a:p>
        </p:txBody>
      </p:sp>
    </p:spTree>
    <p:extLst>
      <p:ext uri="{BB962C8B-B14F-4D97-AF65-F5344CB8AC3E}">
        <p14:creationId xmlns:p14="http://schemas.microsoft.com/office/powerpoint/2010/main" val="24144220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4038" name="AutoShape 6"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Freccia a destra 12"/>
          <p:cNvSpPr/>
          <p:nvPr/>
        </p:nvSpPr>
        <p:spPr>
          <a:xfrm>
            <a:off x="4854462" y="4739649"/>
            <a:ext cx="1081177" cy="284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724325" y="990122"/>
            <a:ext cx="3965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Richiesta di finanziamento</a:t>
            </a:r>
            <a:endParaRPr lang="it-IT" sz="1600" b="1" dirty="0">
              <a:latin typeface="Segoe UI Light" pitchFamily="34" charset="0"/>
              <a:cs typeface="Segoe UI Light" pitchFamily="34" charset="0"/>
            </a:endParaRPr>
          </a:p>
        </p:txBody>
      </p:sp>
      <p:sp>
        <p:nvSpPr>
          <p:cNvPr id="15" name="Rettangolo 14"/>
          <p:cNvSpPr/>
          <p:nvPr/>
        </p:nvSpPr>
        <p:spPr>
          <a:xfrm>
            <a:off x="5756086" y="990123"/>
            <a:ext cx="4727276" cy="584775"/>
          </a:xfrm>
          <a:prstGeom prst="rect">
            <a:avLst/>
          </a:prstGeom>
        </p:spPr>
        <p:txBody>
          <a:bodyPr wrap="square">
            <a:spAutoFit/>
          </a:bodyPr>
          <a:lstStyle/>
          <a:p>
            <a:pPr algn="ctr"/>
            <a:r>
              <a:rPr lang="it-IT" sz="1600" b="1" dirty="0" smtClean="0">
                <a:latin typeface="Segoe UI Light" pitchFamily="34" charset="0"/>
                <a:cs typeface="Segoe UI Light" pitchFamily="34" charset="0"/>
              </a:rPr>
              <a:t>Competizione per entrare nel club delle SME Europee di eccellenza</a:t>
            </a:r>
            <a:endParaRPr lang="it-IT" sz="1600" b="1" dirty="0">
              <a:latin typeface="Segoe UI Light" pitchFamily="34" charset="0"/>
              <a:cs typeface="Segoe UI Light" pitchFamily="34" charset="0"/>
            </a:endParaRPr>
          </a:p>
        </p:txBody>
      </p:sp>
      <p:sp>
        <p:nvSpPr>
          <p:cNvPr id="16" name="Rettangolo 15"/>
          <p:cNvSpPr/>
          <p:nvPr/>
        </p:nvSpPr>
        <p:spPr>
          <a:xfrm>
            <a:off x="1724325" y="1827589"/>
            <a:ext cx="3965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Progetto R&amp;D</a:t>
            </a:r>
            <a:endParaRPr lang="it-IT" sz="1600" b="1" dirty="0">
              <a:latin typeface="Segoe UI Light" pitchFamily="34" charset="0"/>
              <a:cs typeface="Segoe UI Light" pitchFamily="34" charset="0"/>
            </a:endParaRPr>
          </a:p>
        </p:txBody>
      </p:sp>
      <p:sp>
        <p:nvSpPr>
          <p:cNvPr id="17" name="Rettangolo 16"/>
          <p:cNvSpPr/>
          <p:nvPr/>
        </p:nvSpPr>
        <p:spPr>
          <a:xfrm>
            <a:off x="5756086" y="1827589"/>
            <a:ext cx="4727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Progetto imprenditoriale</a:t>
            </a:r>
            <a:endParaRPr lang="it-IT" sz="1600" b="1" dirty="0">
              <a:latin typeface="Segoe UI Light" pitchFamily="34" charset="0"/>
              <a:cs typeface="Segoe UI Light" pitchFamily="34" charset="0"/>
            </a:endParaRPr>
          </a:p>
        </p:txBody>
      </p:sp>
      <p:grpSp>
        <p:nvGrpSpPr>
          <p:cNvPr id="7" name="Gruppo 6"/>
          <p:cNvGrpSpPr/>
          <p:nvPr/>
        </p:nvGrpSpPr>
        <p:grpSpPr>
          <a:xfrm>
            <a:off x="2703979" y="882545"/>
            <a:ext cx="2074984" cy="570639"/>
            <a:chOff x="882052" y="800961"/>
            <a:chExt cx="1556238" cy="570639"/>
          </a:xfrm>
        </p:grpSpPr>
        <p:cxnSp>
          <p:nvCxnSpPr>
            <p:cNvPr id="3" name="Connettore 1 2"/>
            <p:cNvCxnSpPr/>
            <p:nvPr/>
          </p:nvCxnSpPr>
          <p:spPr>
            <a:xfrm>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cxnSp>
          <p:nvCxnSpPr>
            <p:cNvPr id="18" name="Connettore 1 17"/>
            <p:cNvCxnSpPr/>
            <p:nvPr/>
          </p:nvCxnSpPr>
          <p:spPr>
            <a:xfrm flipH="1">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grpSp>
      <p:grpSp>
        <p:nvGrpSpPr>
          <p:cNvPr id="26" name="Gruppo 25"/>
          <p:cNvGrpSpPr/>
          <p:nvPr/>
        </p:nvGrpSpPr>
        <p:grpSpPr>
          <a:xfrm>
            <a:off x="2703979" y="1711547"/>
            <a:ext cx="2074984" cy="570639"/>
            <a:chOff x="882052" y="800961"/>
            <a:chExt cx="1556238" cy="570639"/>
          </a:xfrm>
        </p:grpSpPr>
        <p:cxnSp>
          <p:nvCxnSpPr>
            <p:cNvPr id="27" name="Connettore 1 26"/>
            <p:cNvCxnSpPr/>
            <p:nvPr/>
          </p:nvCxnSpPr>
          <p:spPr>
            <a:xfrm>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cxnSp>
          <p:nvCxnSpPr>
            <p:cNvPr id="28" name="Connettore 1 27"/>
            <p:cNvCxnSpPr/>
            <p:nvPr/>
          </p:nvCxnSpPr>
          <p:spPr>
            <a:xfrm flipH="1">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grpSp>
      <p:sp>
        <p:nvSpPr>
          <p:cNvPr id="29" name="Rettangolo 28"/>
          <p:cNvSpPr/>
          <p:nvPr/>
        </p:nvSpPr>
        <p:spPr>
          <a:xfrm>
            <a:off x="1724325" y="3317199"/>
            <a:ext cx="3965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Eccellenza tecnologica</a:t>
            </a:r>
            <a:endParaRPr lang="it-IT" sz="1600" b="1" dirty="0">
              <a:latin typeface="Segoe UI Light" pitchFamily="34" charset="0"/>
              <a:cs typeface="Segoe UI Light" pitchFamily="34" charset="0"/>
            </a:endParaRPr>
          </a:p>
        </p:txBody>
      </p:sp>
      <p:sp>
        <p:nvSpPr>
          <p:cNvPr id="30" name="Rettangolo 29"/>
          <p:cNvSpPr/>
          <p:nvPr/>
        </p:nvSpPr>
        <p:spPr>
          <a:xfrm>
            <a:off x="5756086" y="3327832"/>
            <a:ext cx="4727276" cy="338554"/>
          </a:xfrm>
          <a:prstGeom prst="rect">
            <a:avLst/>
          </a:prstGeom>
        </p:spPr>
        <p:txBody>
          <a:bodyPr wrap="square">
            <a:spAutoFit/>
          </a:bodyPr>
          <a:lstStyle/>
          <a:p>
            <a:pPr algn="ctr"/>
            <a:r>
              <a:rPr lang="it-IT" sz="1600" b="1" dirty="0" err="1" smtClean="0">
                <a:latin typeface="Segoe UI Light" pitchFamily="34" charset="0"/>
                <a:cs typeface="Segoe UI Light" pitchFamily="34" charset="0"/>
              </a:rPr>
              <a:t>Unique</a:t>
            </a:r>
            <a:r>
              <a:rPr lang="it-IT" sz="1600" b="1" dirty="0" smtClean="0">
                <a:latin typeface="Segoe UI Light" pitchFamily="34" charset="0"/>
                <a:cs typeface="Segoe UI Light" pitchFamily="34" charset="0"/>
              </a:rPr>
              <a:t> </a:t>
            </a:r>
            <a:r>
              <a:rPr lang="it-IT" sz="1600" b="1" dirty="0" err="1" smtClean="0">
                <a:latin typeface="Segoe UI Light" pitchFamily="34" charset="0"/>
                <a:cs typeface="Segoe UI Light" pitchFamily="34" charset="0"/>
              </a:rPr>
              <a:t>Selling</a:t>
            </a:r>
            <a:r>
              <a:rPr lang="it-IT" sz="1600" b="1" dirty="0" smtClean="0">
                <a:latin typeface="Segoe UI Light" pitchFamily="34" charset="0"/>
                <a:cs typeface="Segoe UI Light" pitchFamily="34" charset="0"/>
              </a:rPr>
              <a:t> </a:t>
            </a:r>
            <a:r>
              <a:rPr lang="it-IT" sz="1600" b="1" dirty="0" err="1" smtClean="0">
                <a:latin typeface="Segoe UI Light" pitchFamily="34" charset="0"/>
                <a:cs typeface="Segoe UI Light" pitchFamily="34" charset="0"/>
              </a:rPr>
              <a:t>Proposition</a:t>
            </a:r>
            <a:endParaRPr lang="it-IT" sz="1600" b="1" dirty="0">
              <a:latin typeface="Segoe UI Light" pitchFamily="34" charset="0"/>
              <a:cs typeface="Segoe UI Light" pitchFamily="34" charset="0"/>
            </a:endParaRPr>
          </a:p>
        </p:txBody>
      </p:sp>
      <p:grpSp>
        <p:nvGrpSpPr>
          <p:cNvPr id="31" name="Gruppo 30"/>
          <p:cNvGrpSpPr/>
          <p:nvPr/>
        </p:nvGrpSpPr>
        <p:grpSpPr>
          <a:xfrm>
            <a:off x="2703979" y="3201156"/>
            <a:ext cx="2074984" cy="570639"/>
            <a:chOff x="882052" y="800961"/>
            <a:chExt cx="1556238" cy="570639"/>
          </a:xfrm>
        </p:grpSpPr>
        <p:cxnSp>
          <p:nvCxnSpPr>
            <p:cNvPr id="32" name="Connettore 1 31"/>
            <p:cNvCxnSpPr/>
            <p:nvPr/>
          </p:nvCxnSpPr>
          <p:spPr>
            <a:xfrm>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cxnSp>
          <p:nvCxnSpPr>
            <p:cNvPr id="33" name="Connettore 1 32"/>
            <p:cNvCxnSpPr/>
            <p:nvPr/>
          </p:nvCxnSpPr>
          <p:spPr>
            <a:xfrm flipH="1">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grpSp>
      <p:sp>
        <p:nvSpPr>
          <p:cNvPr id="38" name="Rettangolo 37"/>
          <p:cNvSpPr/>
          <p:nvPr/>
        </p:nvSpPr>
        <p:spPr>
          <a:xfrm>
            <a:off x="759125" y="4685765"/>
            <a:ext cx="3965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Competenza tecnologica</a:t>
            </a:r>
            <a:endParaRPr lang="it-IT" sz="1600" b="1" dirty="0">
              <a:latin typeface="Segoe UI Light" pitchFamily="34" charset="0"/>
              <a:cs typeface="Segoe UI Light" pitchFamily="34" charset="0"/>
            </a:endParaRPr>
          </a:p>
        </p:txBody>
      </p:sp>
      <p:sp>
        <p:nvSpPr>
          <p:cNvPr id="39" name="Rettangolo 38"/>
          <p:cNvSpPr/>
          <p:nvPr/>
        </p:nvSpPr>
        <p:spPr>
          <a:xfrm>
            <a:off x="6327586" y="4685765"/>
            <a:ext cx="4727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Eccellenza manageriale</a:t>
            </a:r>
            <a:endParaRPr lang="it-IT" sz="1600" b="1" dirty="0">
              <a:latin typeface="Segoe UI Light" pitchFamily="34" charset="0"/>
              <a:cs typeface="Segoe UI Light" pitchFamily="34" charset="0"/>
            </a:endParaRPr>
          </a:p>
        </p:txBody>
      </p:sp>
      <p:sp>
        <p:nvSpPr>
          <p:cNvPr id="40" name="Freccia a destra 39"/>
          <p:cNvSpPr/>
          <p:nvPr/>
        </p:nvSpPr>
        <p:spPr>
          <a:xfrm>
            <a:off x="4854462" y="5155085"/>
            <a:ext cx="1081177" cy="284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p:cNvSpPr/>
          <p:nvPr/>
        </p:nvSpPr>
        <p:spPr>
          <a:xfrm>
            <a:off x="759125" y="5101201"/>
            <a:ext cx="3965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Sostenibilità finanziaria</a:t>
            </a:r>
            <a:endParaRPr lang="it-IT" sz="1600" b="1" dirty="0">
              <a:latin typeface="Segoe UI Light" pitchFamily="34" charset="0"/>
              <a:cs typeface="Segoe UI Light" pitchFamily="34" charset="0"/>
            </a:endParaRPr>
          </a:p>
        </p:txBody>
      </p:sp>
      <p:sp>
        <p:nvSpPr>
          <p:cNvPr id="42" name="Rettangolo 41"/>
          <p:cNvSpPr/>
          <p:nvPr/>
        </p:nvSpPr>
        <p:spPr>
          <a:xfrm>
            <a:off x="6327586" y="5101201"/>
            <a:ext cx="4727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Best Value for Money</a:t>
            </a:r>
            <a:endParaRPr lang="it-IT" sz="1600" b="1" dirty="0">
              <a:latin typeface="Segoe UI Light" pitchFamily="34" charset="0"/>
              <a:cs typeface="Segoe UI Light" pitchFamily="34" charset="0"/>
            </a:endParaRPr>
          </a:p>
        </p:txBody>
      </p:sp>
      <p:sp>
        <p:nvSpPr>
          <p:cNvPr id="43" name="Freccia a destra 42"/>
          <p:cNvSpPr/>
          <p:nvPr/>
        </p:nvSpPr>
        <p:spPr>
          <a:xfrm>
            <a:off x="4854462" y="5576383"/>
            <a:ext cx="1081177" cy="284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p:cNvSpPr/>
          <p:nvPr/>
        </p:nvSpPr>
        <p:spPr>
          <a:xfrm>
            <a:off x="759125" y="5522499"/>
            <a:ext cx="3965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Mercato domestico</a:t>
            </a:r>
            <a:endParaRPr lang="it-IT" sz="1600" b="1" dirty="0">
              <a:latin typeface="Segoe UI Light" pitchFamily="34" charset="0"/>
              <a:cs typeface="Segoe UI Light" pitchFamily="34" charset="0"/>
            </a:endParaRPr>
          </a:p>
        </p:txBody>
      </p:sp>
      <p:sp>
        <p:nvSpPr>
          <p:cNvPr id="45" name="Rettangolo 44"/>
          <p:cNvSpPr/>
          <p:nvPr/>
        </p:nvSpPr>
        <p:spPr>
          <a:xfrm>
            <a:off x="6327586" y="5522499"/>
            <a:ext cx="4727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Spinta verso mercato Europeo</a:t>
            </a:r>
            <a:endParaRPr lang="it-IT" sz="1600" b="1" dirty="0">
              <a:latin typeface="Segoe UI Light" pitchFamily="34" charset="0"/>
              <a:cs typeface="Segoe UI Light" pitchFamily="34" charset="0"/>
            </a:endParaRPr>
          </a:p>
        </p:txBody>
      </p:sp>
      <p:sp>
        <p:nvSpPr>
          <p:cNvPr id="46" name="Freccia a destra 45"/>
          <p:cNvSpPr/>
          <p:nvPr/>
        </p:nvSpPr>
        <p:spPr>
          <a:xfrm>
            <a:off x="4854462" y="5998414"/>
            <a:ext cx="1081177" cy="284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p:cNvSpPr/>
          <p:nvPr/>
        </p:nvSpPr>
        <p:spPr>
          <a:xfrm>
            <a:off x="759125" y="5944530"/>
            <a:ext cx="3965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Consorzio</a:t>
            </a:r>
            <a:endParaRPr lang="it-IT" sz="1600" b="1" dirty="0">
              <a:latin typeface="Segoe UI Light" pitchFamily="34" charset="0"/>
              <a:cs typeface="Segoe UI Light" pitchFamily="34" charset="0"/>
            </a:endParaRPr>
          </a:p>
        </p:txBody>
      </p:sp>
      <p:sp>
        <p:nvSpPr>
          <p:cNvPr id="48" name="Rettangolo 47"/>
          <p:cNvSpPr/>
          <p:nvPr/>
        </p:nvSpPr>
        <p:spPr>
          <a:xfrm>
            <a:off x="6327586" y="5944530"/>
            <a:ext cx="4727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Singolo proponente</a:t>
            </a:r>
            <a:endParaRPr lang="it-IT" sz="1600" b="1" dirty="0">
              <a:latin typeface="Segoe UI Light" pitchFamily="34" charset="0"/>
              <a:cs typeface="Segoe UI Light" pitchFamily="34" charset="0"/>
            </a:endParaRPr>
          </a:p>
        </p:txBody>
      </p:sp>
      <p:sp>
        <p:nvSpPr>
          <p:cNvPr id="49" name="Rettangolo 48"/>
          <p:cNvSpPr/>
          <p:nvPr/>
        </p:nvSpPr>
        <p:spPr>
          <a:xfrm>
            <a:off x="1724325" y="4077831"/>
            <a:ext cx="3965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Rischio tecnologico accettabile</a:t>
            </a:r>
            <a:endParaRPr lang="it-IT" sz="1600" b="1" dirty="0">
              <a:latin typeface="Segoe UI Light" pitchFamily="34" charset="0"/>
              <a:cs typeface="Segoe UI Light" pitchFamily="34" charset="0"/>
            </a:endParaRPr>
          </a:p>
        </p:txBody>
      </p:sp>
      <p:sp>
        <p:nvSpPr>
          <p:cNvPr id="50" name="Rettangolo 49"/>
          <p:cNvSpPr/>
          <p:nvPr/>
        </p:nvSpPr>
        <p:spPr>
          <a:xfrm>
            <a:off x="5756086" y="4077831"/>
            <a:ext cx="4727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Rischio tecnologico (quasi) assente</a:t>
            </a:r>
            <a:endParaRPr lang="it-IT" sz="1600" b="1" dirty="0">
              <a:latin typeface="Segoe UI Light" pitchFamily="34" charset="0"/>
              <a:cs typeface="Segoe UI Light" pitchFamily="34" charset="0"/>
            </a:endParaRPr>
          </a:p>
        </p:txBody>
      </p:sp>
      <p:grpSp>
        <p:nvGrpSpPr>
          <p:cNvPr id="51" name="Gruppo 50"/>
          <p:cNvGrpSpPr/>
          <p:nvPr/>
        </p:nvGrpSpPr>
        <p:grpSpPr>
          <a:xfrm>
            <a:off x="2703979" y="4014770"/>
            <a:ext cx="2074984" cy="570639"/>
            <a:chOff x="882052" y="800961"/>
            <a:chExt cx="1556238" cy="570639"/>
          </a:xfrm>
        </p:grpSpPr>
        <p:cxnSp>
          <p:nvCxnSpPr>
            <p:cNvPr id="52" name="Connettore 1 51"/>
            <p:cNvCxnSpPr/>
            <p:nvPr/>
          </p:nvCxnSpPr>
          <p:spPr>
            <a:xfrm>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cxnSp>
          <p:nvCxnSpPr>
            <p:cNvPr id="53" name="Connettore 1 52"/>
            <p:cNvCxnSpPr/>
            <p:nvPr/>
          </p:nvCxnSpPr>
          <p:spPr>
            <a:xfrm flipH="1">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grpSp>
      <p:sp>
        <p:nvSpPr>
          <p:cNvPr id="67" name="Rettangolo 66"/>
          <p:cNvSpPr/>
          <p:nvPr/>
        </p:nvSpPr>
        <p:spPr>
          <a:xfrm>
            <a:off x="1724325" y="2631399"/>
            <a:ext cx="3965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«Riempire i formulari « (!)</a:t>
            </a:r>
            <a:endParaRPr lang="it-IT" sz="1600" b="1" dirty="0">
              <a:latin typeface="Segoe UI Light" pitchFamily="34" charset="0"/>
              <a:cs typeface="Segoe UI Light" pitchFamily="34" charset="0"/>
            </a:endParaRPr>
          </a:p>
        </p:txBody>
      </p:sp>
      <p:sp>
        <p:nvSpPr>
          <p:cNvPr id="68" name="Rettangolo 67"/>
          <p:cNvSpPr/>
          <p:nvPr/>
        </p:nvSpPr>
        <p:spPr>
          <a:xfrm>
            <a:off x="5756086" y="2631399"/>
            <a:ext cx="4727276" cy="338554"/>
          </a:xfrm>
          <a:prstGeom prst="rect">
            <a:avLst/>
          </a:prstGeom>
        </p:spPr>
        <p:txBody>
          <a:bodyPr wrap="square">
            <a:spAutoFit/>
          </a:bodyPr>
          <a:lstStyle/>
          <a:p>
            <a:pPr algn="ctr"/>
            <a:r>
              <a:rPr lang="it-IT" sz="1600" b="1" dirty="0" smtClean="0">
                <a:latin typeface="Segoe UI Light" pitchFamily="34" charset="0"/>
                <a:cs typeface="Segoe UI Light" pitchFamily="34" charset="0"/>
              </a:rPr>
              <a:t>Sviluppare un Business Plan</a:t>
            </a:r>
            <a:endParaRPr lang="it-IT" sz="1600" b="1" dirty="0">
              <a:latin typeface="Segoe UI Light" pitchFamily="34" charset="0"/>
              <a:cs typeface="Segoe UI Light" pitchFamily="34" charset="0"/>
            </a:endParaRPr>
          </a:p>
        </p:txBody>
      </p:sp>
      <p:grpSp>
        <p:nvGrpSpPr>
          <p:cNvPr id="69" name="Gruppo 68"/>
          <p:cNvGrpSpPr/>
          <p:nvPr/>
        </p:nvGrpSpPr>
        <p:grpSpPr>
          <a:xfrm>
            <a:off x="2703979" y="2515357"/>
            <a:ext cx="2074984" cy="570639"/>
            <a:chOff x="882052" y="800961"/>
            <a:chExt cx="1556238" cy="570639"/>
          </a:xfrm>
        </p:grpSpPr>
        <p:cxnSp>
          <p:nvCxnSpPr>
            <p:cNvPr id="70" name="Connettore 1 69"/>
            <p:cNvCxnSpPr/>
            <p:nvPr/>
          </p:nvCxnSpPr>
          <p:spPr>
            <a:xfrm>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cxnSp>
          <p:nvCxnSpPr>
            <p:cNvPr id="71" name="Connettore 1 70"/>
            <p:cNvCxnSpPr/>
            <p:nvPr/>
          </p:nvCxnSpPr>
          <p:spPr>
            <a:xfrm flipH="1">
              <a:off x="882052" y="800961"/>
              <a:ext cx="1556238" cy="570639"/>
            </a:xfrm>
            <a:prstGeom prst="line">
              <a:avLst/>
            </a:prstGeom>
          </p:spPr>
          <p:style>
            <a:lnRef idx="2">
              <a:schemeClr val="accent4"/>
            </a:lnRef>
            <a:fillRef idx="0">
              <a:schemeClr val="accent4"/>
            </a:fillRef>
            <a:effectRef idx="1">
              <a:schemeClr val="accent4"/>
            </a:effectRef>
            <a:fontRef idx="minor">
              <a:schemeClr val="tx1"/>
            </a:fontRef>
          </p:style>
        </p:cxnSp>
      </p:grpSp>
      <p:sp>
        <p:nvSpPr>
          <p:cNvPr id="2" name="Titolo 1"/>
          <p:cNvSpPr>
            <a:spLocks noGrp="1"/>
          </p:cNvSpPr>
          <p:nvPr>
            <p:ph type="title"/>
          </p:nvPr>
        </p:nvSpPr>
        <p:spPr>
          <a:xfrm>
            <a:off x="237445" y="-108150"/>
            <a:ext cx="10160000" cy="1143000"/>
          </a:xfrm>
        </p:spPr>
        <p:txBody>
          <a:bodyPr/>
          <a:lstStyle/>
          <a:p>
            <a:r>
              <a:rPr lang="it-IT" sz="3600" dirty="0"/>
              <a:t>Comprensione dello strumento</a:t>
            </a:r>
          </a:p>
        </p:txBody>
      </p:sp>
      <p:sp>
        <p:nvSpPr>
          <p:cNvPr id="4" name="Segnaposto numero diapositiva 3"/>
          <p:cNvSpPr>
            <a:spLocks noGrp="1"/>
          </p:cNvSpPr>
          <p:nvPr>
            <p:ph type="sldNum" sz="quarter" idx="12"/>
          </p:nvPr>
        </p:nvSpPr>
        <p:spPr/>
        <p:txBody>
          <a:bodyPr/>
          <a:lstStyle/>
          <a:p>
            <a:fld id="{EF3C0D53-75B2-4857-8B5C-FED872CDB81C}" type="slidenum">
              <a:rPr lang="it-IT" smtClean="0"/>
              <a:t>58</a:t>
            </a:fld>
            <a:endParaRPr lang="it-IT"/>
          </a:p>
        </p:txBody>
      </p:sp>
    </p:spTree>
    <p:extLst>
      <p:ext uri="{BB962C8B-B14F-4D97-AF65-F5344CB8AC3E}">
        <p14:creationId xmlns:p14="http://schemas.microsoft.com/office/powerpoint/2010/main" val="24101272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4038" name="AutoShape 6"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 name="Rectangle 2"/>
          <p:cNvSpPr txBox="1">
            <a:spLocks noChangeArrowheads="1"/>
          </p:cNvSpPr>
          <p:nvPr/>
        </p:nvSpPr>
        <p:spPr bwMode="auto">
          <a:xfrm>
            <a:off x="666751" y="852488"/>
            <a:ext cx="10805583" cy="545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t" anchorCtr="0">
            <a:norm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677480"/>
              </a:buClr>
              <a:buSzPct val="100000"/>
              <a:buFont typeface="Lato"/>
              <a:buChar char="▷"/>
              <a:defRPr sz="3000" b="0" i="0" u="none" strike="noStrike" cap="none" baseline="0">
                <a:solidFill>
                  <a:srgbClr val="677480"/>
                </a:solidFill>
                <a:latin typeface="Lato"/>
                <a:ea typeface="Lato"/>
                <a:cs typeface="Lato"/>
                <a:sym typeface="Lato"/>
                <a:rtl val="0"/>
              </a:defRPr>
            </a:lvl1pPr>
            <a:lvl2pPr marR="0" algn="l" rtl="0">
              <a:lnSpc>
                <a:spcPct val="100000"/>
              </a:lnSpc>
              <a:spcBef>
                <a:spcPts val="480"/>
              </a:spcBef>
              <a:spcAft>
                <a:spcPts val="0"/>
              </a:spcAft>
              <a:buClr>
                <a:srgbClr val="677480"/>
              </a:buClr>
              <a:buSzPct val="100000"/>
              <a:buFont typeface="Lato"/>
              <a:buNone/>
              <a:defRPr sz="2400" b="0" i="0" u="none" strike="noStrike" cap="none" baseline="0">
                <a:solidFill>
                  <a:srgbClr val="677480"/>
                </a:solidFill>
                <a:latin typeface="Lato"/>
                <a:ea typeface="Lato"/>
                <a:cs typeface="Lato"/>
                <a:sym typeface="Lato"/>
                <a:rtl val="0"/>
              </a:defRPr>
            </a:lvl2pPr>
            <a:lvl3pPr marR="0" algn="l" rtl="0">
              <a:lnSpc>
                <a:spcPct val="100000"/>
              </a:lnSpc>
              <a:spcBef>
                <a:spcPts val="480"/>
              </a:spcBef>
              <a:spcAft>
                <a:spcPts val="0"/>
              </a:spcAft>
              <a:buClr>
                <a:srgbClr val="677480"/>
              </a:buClr>
              <a:buSzPct val="100000"/>
              <a:buFont typeface="Lato"/>
              <a:buNone/>
              <a:defRPr sz="2400" b="0" i="0" u="none" strike="noStrike" cap="none" baseline="0">
                <a:solidFill>
                  <a:srgbClr val="677480"/>
                </a:solidFill>
                <a:latin typeface="Lato"/>
                <a:ea typeface="Lato"/>
                <a:cs typeface="Lato"/>
                <a:sym typeface="Lato"/>
                <a:rtl val="0"/>
              </a:defRPr>
            </a:lvl3pPr>
            <a:lvl4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4pPr>
            <a:lvl5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5pPr>
            <a:lvl6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6pPr>
            <a:lvl7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7pPr>
            <a:lvl8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8pPr>
            <a:lvl9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9pPr>
          </a:lstStyle>
          <a:p>
            <a:pPr marL="174625">
              <a:spcBef>
                <a:spcPts val="1200"/>
              </a:spcBef>
              <a:buClr>
                <a:srgbClr val="990000"/>
              </a:buClr>
              <a:buFont typeface="Wingdings" pitchFamily="2" charset="2"/>
              <a:buNone/>
              <a:defRPr/>
            </a:pPr>
            <a:r>
              <a:rPr lang="it-IT" sz="2400" b="1" dirty="0" smtClean="0">
                <a:latin typeface="Tahoma" pitchFamily="34" charset="0"/>
              </a:rPr>
              <a:t>Criterio 1 – Impatto (3/5)</a:t>
            </a:r>
          </a:p>
          <a:p>
            <a:pPr marL="363538" indent="-188913">
              <a:spcBef>
                <a:spcPts val="1200"/>
              </a:spcBef>
              <a:buClr>
                <a:srgbClr val="990000"/>
              </a:buClr>
              <a:buFontTx/>
              <a:buChar char="•"/>
              <a:defRPr/>
            </a:pPr>
            <a:r>
              <a:rPr lang="it-IT" sz="2000" dirty="0" smtClean="0">
                <a:latin typeface="Tahoma" pitchFamily="34" charset="0"/>
              </a:rPr>
              <a:t>“</a:t>
            </a:r>
            <a:r>
              <a:rPr lang="it-IT" sz="2000" dirty="0" err="1" smtClean="0">
                <a:latin typeface="Tahoma" pitchFamily="34" charset="0"/>
              </a:rPr>
              <a:t>Pain</a:t>
            </a:r>
            <a:r>
              <a:rPr lang="it-IT" sz="2000" dirty="0" smtClean="0">
                <a:latin typeface="Tahoma" pitchFamily="34" charset="0"/>
              </a:rPr>
              <a:t> </a:t>
            </a:r>
            <a:r>
              <a:rPr lang="it-IT" sz="2000" dirty="0" err="1" smtClean="0">
                <a:latin typeface="Tahoma" pitchFamily="34" charset="0"/>
              </a:rPr>
              <a:t>points</a:t>
            </a:r>
            <a:r>
              <a:rPr lang="it-IT" sz="2000" dirty="0" smtClean="0">
                <a:latin typeface="Tahoma" pitchFamily="34" charset="0"/>
              </a:rPr>
              <a:t>”: chiara esigenza di mercato, predisposizione all’acquisto del potenziale cliente</a:t>
            </a:r>
          </a:p>
          <a:p>
            <a:pPr marL="363538" indent="-188913">
              <a:spcBef>
                <a:spcPts val="1200"/>
              </a:spcBef>
              <a:buClr>
                <a:srgbClr val="990000"/>
              </a:buClr>
              <a:buFontTx/>
              <a:buChar char="•"/>
              <a:defRPr/>
            </a:pPr>
            <a:r>
              <a:rPr lang="it-IT" sz="2000" dirty="0" smtClean="0">
                <a:latin typeface="Tahoma" pitchFamily="34" charset="0"/>
              </a:rPr>
              <a:t>Identificazione target </a:t>
            </a:r>
            <a:r>
              <a:rPr lang="it-IT" sz="2000" dirty="0" err="1" smtClean="0">
                <a:latin typeface="Tahoma" pitchFamily="34" charset="0"/>
              </a:rPr>
              <a:t>users</a:t>
            </a:r>
            <a:r>
              <a:rPr lang="it-IT" sz="2000" dirty="0" smtClean="0">
                <a:latin typeface="Tahoma" pitchFamily="34" charset="0"/>
              </a:rPr>
              <a:t> e della leva per l’acquisto del nuovo prodotto</a:t>
            </a:r>
          </a:p>
          <a:p>
            <a:pPr marL="363538" indent="-188913">
              <a:spcBef>
                <a:spcPts val="1200"/>
              </a:spcBef>
              <a:buClr>
                <a:srgbClr val="990000"/>
              </a:buClr>
              <a:buFontTx/>
              <a:buChar char="•"/>
              <a:defRPr/>
            </a:pPr>
            <a:r>
              <a:rPr lang="it-IT" sz="2000" dirty="0" smtClean="0">
                <a:latin typeface="Tahoma" pitchFamily="34" charset="0"/>
              </a:rPr>
              <a:t>Analisi del mercato e dei competitor, posizionamento competitivo</a:t>
            </a:r>
          </a:p>
          <a:p>
            <a:pPr marL="363538" indent="-188913">
              <a:spcBef>
                <a:spcPts val="1200"/>
              </a:spcBef>
              <a:buClr>
                <a:srgbClr val="990000"/>
              </a:buClr>
              <a:buFontTx/>
              <a:buChar char="•"/>
              <a:defRPr/>
            </a:pPr>
            <a:r>
              <a:rPr lang="it-IT" sz="2000" dirty="0" smtClean="0">
                <a:latin typeface="Tahoma" pitchFamily="34" charset="0"/>
              </a:rPr>
              <a:t>Capacità del nuovo prodotto di spingere l’azienda verso una crescita elevata (</a:t>
            </a:r>
            <a:r>
              <a:rPr lang="it-IT" sz="2000" dirty="0" err="1" smtClean="0">
                <a:latin typeface="Tahoma" pitchFamily="34" charset="0"/>
              </a:rPr>
              <a:t>breaktrhough</a:t>
            </a:r>
            <a:r>
              <a:rPr lang="it-IT" sz="2000" dirty="0" smtClean="0">
                <a:latin typeface="Tahoma" pitchFamily="34" charset="0"/>
              </a:rPr>
              <a:t>)</a:t>
            </a:r>
          </a:p>
          <a:p>
            <a:pPr marL="363538" indent="-188913">
              <a:spcBef>
                <a:spcPts val="1200"/>
              </a:spcBef>
              <a:buClr>
                <a:srgbClr val="990000"/>
              </a:buClr>
              <a:buFontTx/>
              <a:buChar char="•"/>
              <a:defRPr/>
            </a:pPr>
            <a:r>
              <a:rPr lang="it-IT" sz="2000" dirty="0" smtClean="0">
                <a:latin typeface="Tahoma" pitchFamily="34" charset="0"/>
              </a:rPr>
              <a:t>Allineamento del progetto con la strategia dei proponenti, comprensione delle esigenze gestionali e commerciali </a:t>
            </a:r>
          </a:p>
          <a:p>
            <a:pPr marL="363538" indent="-188913">
              <a:spcBef>
                <a:spcPts val="1200"/>
              </a:spcBef>
              <a:buClr>
                <a:srgbClr val="990000"/>
              </a:buClr>
              <a:buFontTx/>
              <a:buChar char="•"/>
              <a:defRPr/>
            </a:pPr>
            <a:r>
              <a:rPr lang="it-IT" sz="2000" dirty="0" smtClean="0">
                <a:latin typeface="Tahoma" pitchFamily="34" charset="0"/>
              </a:rPr>
              <a:t>Dimensione Europea del mercato e dei competitor</a:t>
            </a:r>
          </a:p>
          <a:p>
            <a:pPr marL="363538" indent="-188913">
              <a:spcBef>
                <a:spcPts val="1200"/>
              </a:spcBef>
              <a:buClr>
                <a:srgbClr val="990000"/>
              </a:buClr>
              <a:buFontTx/>
              <a:buChar char="•"/>
              <a:defRPr/>
            </a:pPr>
            <a:r>
              <a:rPr lang="it-IT" sz="2000" dirty="0" smtClean="0">
                <a:latin typeface="Tahoma" pitchFamily="34" charset="0"/>
              </a:rPr>
              <a:t>Strategia di accesso al mercato realistica e convincente</a:t>
            </a:r>
          </a:p>
          <a:p>
            <a:pPr marL="363538" indent="-188913">
              <a:spcBef>
                <a:spcPts val="1200"/>
              </a:spcBef>
              <a:buClr>
                <a:srgbClr val="990000"/>
              </a:buClr>
              <a:buFontTx/>
              <a:buChar char="•"/>
              <a:defRPr/>
            </a:pPr>
            <a:r>
              <a:rPr lang="it-IT" sz="2000" dirty="0" smtClean="0">
                <a:latin typeface="Tahoma" pitchFamily="34" charset="0"/>
              </a:rPr>
              <a:t>Valorizzazione e protezione IPR</a:t>
            </a:r>
          </a:p>
          <a:p>
            <a:pPr marL="363538" indent="-188913">
              <a:spcBef>
                <a:spcPts val="1200"/>
              </a:spcBef>
              <a:buClr>
                <a:srgbClr val="990000"/>
              </a:buClr>
              <a:buFontTx/>
              <a:buChar char="•"/>
              <a:defRPr/>
            </a:pPr>
            <a:r>
              <a:rPr lang="it-IT" sz="2000" dirty="0" smtClean="0">
                <a:latin typeface="Tahoma" pitchFamily="34" charset="0"/>
              </a:rPr>
              <a:t>Comunicazione efficace</a:t>
            </a: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400" dirty="0" smtClean="0">
              <a:latin typeface="Tahoma" pitchFamily="34" charset="0"/>
            </a:endParaRPr>
          </a:p>
          <a:p>
            <a:pPr marL="174625">
              <a:spcBef>
                <a:spcPts val="1200"/>
              </a:spcBef>
              <a:buClr>
                <a:srgbClr val="990000"/>
              </a:buClr>
              <a:buFont typeface="Wingdings" pitchFamily="2" charset="2"/>
              <a:buNone/>
              <a:defRPr/>
            </a:pPr>
            <a:endParaRPr lang="it-IT" altLang="it-IT" sz="2800" u="sng" dirty="0">
              <a:latin typeface="Tahoma" pitchFamily="34" charset="0"/>
            </a:endParaRPr>
          </a:p>
        </p:txBody>
      </p:sp>
      <p:sp>
        <p:nvSpPr>
          <p:cNvPr id="2" name="Titolo 1"/>
          <p:cNvSpPr>
            <a:spLocks noGrp="1"/>
          </p:cNvSpPr>
          <p:nvPr>
            <p:ph type="title"/>
          </p:nvPr>
        </p:nvSpPr>
        <p:spPr>
          <a:xfrm>
            <a:off x="758462" y="-54985"/>
            <a:ext cx="10160000" cy="1143000"/>
          </a:xfrm>
        </p:spPr>
        <p:txBody>
          <a:bodyPr/>
          <a:lstStyle/>
          <a:p>
            <a:r>
              <a:rPr lang="it-IT" dirty="0"/>
              <a:t>Griglia di </a:t>
            </a:r>
            <a:r>
              <a:rPr lang="it-IT" dirty="0" smtClean="0"/>
              <a:t>valutazione</a:t>
            </a:r>
            <a:endParaRPr lang="it-IT" dirty="0"/>
          </a:p>
        </p:txBody>
      </p:sp>
      <p:sp>
        <p:nvSpPr>
          <p:cNvPr id="3" name="Segnaposto numero diapositiva 2"/>
          <p:cNvSpPr>
            <a:spLocks noGrp="1"/>
          </p:cNvSpPr>
          <p:nvPr>
            <p:ph type="sldNum" sz="quarter" idx="12"/>
          </p:nvPr>
        </p:nvSpPr>
        <p:spPr/>
        <p:txBody>
          <a:bodyPr/>
          <a:lstStyle/>
          <a:p>
            <a:fld id="{EF3C0D53-75B2-4857-8B5C-FED872CDB81C}" type="slidenum">
              <a:rPr lang="it-IT" smtClean="0"/>
              <a:t>59</a:t>
            </a:fld>
            <a:endParaRPr lang="it-IT"/>
          </a:p>
        </p:txBody>
      </p:sp>
    </p:spTree>
    <p:extLst>
      <p:ext uri="{BB962C8B-B14F-4D97-AF65-F5344CB8AC3E}">
        <p14:creationId xmlns:p14="http://schemas.microsoft.com/office/powerpoint/2010/main" val="1952274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Line 1"/>
          <p:cNvSpPr>
            <a:spLocks noChangeShapeType="1"/>
          </p:cNvSpPr>
          <p:nvPr/>
        </p:nvSpPr>
        <p:spPr bwMode="auto">
          <a:xfrm>
            <a:off x="1488018" y="4941888"/>
            <a:ext cx="8773583" cy="11112"/>
          </a:xfrm>
          <a:prstGeom prst="line">
            <a:avLst/>
          </a:prstGeom>
          <a:noFill/>
          <a:ln w="9360">
            <a:solidFill>
              <a:srgbClr val="000000"/>
            </a:solidFill>
            <a:miter lim="800000"/>
            <a:headEnd/>
            <a:tailEnd type="triangle" w="med" len="med"/>
          </a:ln>
        </p:spPr>
        <p:txBody>
          <a:bodyPr/>
          <a:lstStyle/>
          <a:p>
            <a:endParaRPr lang="it-IT"/>
          </a:p>
        </p:txBody>
      </p:sp>
      <p:grpSp>
        <p:nvGrpSpPr>
          <p:cNvPr id="2" name="Group 3"/>
          <p:cNvGrpSpPr>
            <a:grpSpLocks/>
          </p:cNvGrpSpPr>
          <p:nvPr/>
        </p:nvGrpSpPr>
        <p:grpSpPr bwMode="auto">
          <a:xfrm>
            <a:off x="914401" y="3276601"/>
            <a:ext cx="3636433" cy="531813"/>
            <a:chOff x="432" y="2064"/>
            <a:chExt cx="1718" cy="335"/>
          </a:xfrm>
        </p:grpSpPr>
        <p:sp>
          <p:nvSpPr>
            <p:cNvPr id="107552" name="Oval 3"/>
            <p:cNvSpPr>
              <a:spLocks noChangeArrowheads="1"/>
            </p:cNvSpPr>
            <p:nvPr/>
          </p:nvSpPr>
          <p:spPr bwMode="auto">
            <a:xfrm>
              <a:off x="432" y="2064"/>
              <a:ext cx="1718" cy="335"/>
            </a:xfrm>
            <a:prstGeom prst="ellipse">
              <a:avLst/>
            </a:prstGeom>
            <a:solidFill>
              <a:srgbClr val="66FF66"/>
            </a:solidFill>
            <a:ln w="9360">
              <a:solidFill>
                <a:srgbClr val="000000"/>
              </a:solidFill>
              <a:miter lim="800000"/>
              <a:headEnd/>
              <a:tailEnd/>
            </a:ln>
          </p:spPr>
          <p:txBody>
            <a:bodyPr wrap="none" anchor="ctr"/>
            <a:lstStyle/>
            <a:p>
              <a:endParaRPr lang="it-IT">
                <a:latin typeface="Calibri" pitchFamily="34" charset="0"/>
              </a:endParaRPr>
            </a:p>
          </p:txBody>
        </p:sp>
        <p:sp>
          <p:nvSpPr>
            <p:cNvPr id="107553" name="Text Box 4"/>
            <p:cNvSpPr txBox="1">
              <a:spLocks noChangeArrowheads="1"/>
            </p:cNvSpPr>
            <p:nvPr/>
          </p:nvSpPr>
          <p:spPr bwMode="auto">
            <a:xfrm>
              <a:off x="641" y="2120"/>
              <a:ext cx="878" cy="232"/>
            </a:xfrm>
            <a:prstGeom prst="rect">
              <a:avLst/>
            </a:prstGeom>
            <a:solidFill>
              <a:srgbClr val="66FF66"/>
            </a:solidFill>
            <a:ln w="9525">
              <a:noFill/>
              <a:round/>
              <a:headEnd/>
              <a:tailEnd/>
            </a:ln>
          </p:spPr>
          <p:txBody>
            <a:bodyPr wrap="none" lIns="90000" tIns="6264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00"/>
                  </a:solidFill>
                  <a:latin typeface="Calibri" pitchFamily="34" charset="0"/>
                </a:rPr>
                <a:t>CICLO OPERATIVO</a:t>
              </a:r>
            </a:p>
          </p:txBody>
        </p:sp>
      </p:grpSp>
      <p:grpSp>
        <p:nvGrpSpPr>
          <p:cNvPr id="3" name="Group 6"/>
          <p:cNvGrpSpPr>
            <a:grpSpLocks/>
          </p:cNvGrpSpPr>
          <p:nvPr/>
        </p:nvGrpSpPr>
        <p:grpSpPr bwMode="auto">
          <a:xfrm>
            <a:off x="6604001" y="6172201"/>
            <a:ext cx="4569884" cy="455613"/>
            <a:chOff x="3120" y="3888"/>
            <a:chExt cx="2159" cy="287"/>
          </a:xfrm>
        </p:grpSpPr>
        <p:sp>
          <p:nvSpPr>
            <p:cNvPr id="107550" name="Oval 6"/>
            <p:cNvSpPr>
              <a:spLocks noChangeArrowheads="1"/>
            </p:cNvSpPr>
            <p:nvPr/>
          </p:nvSpPr>
          <p:spPr bwMode="auto">
            <a:xfrm>
              <a:off x="3120" y="3888"/>
              <a:ext cx="2159" cy="287"/>
            </a:xfrm>
            <a:prstGeom prst="ellipse">
              <a:avLst/>
            </a:prstGeom>
            <a:solidFill>
              <a:srgbClr val="FFFF66"/>
            </a:solidFill>
            <a:ln w="9360">
              <a:solidFill>
                <a:srgbClr val="000000"/>
              </a:solidFill>
              <a:miter lim="800000"/>
              <a:headEnd/>
              <a:tailEnd/>
            </a:ln>
          </p:spPr>
          <p:txBody>
            <a:bodyPr wrap="none" anchor="ctr"/>
            <a:lstStyle/>
            <a:p>
              <a:endParaRPr lang="it-IT">
                <a:latin typeface="Calibri" pitchFamily="34" charset="0"/>
              </a:endParaRPr>
            </a:p>
          </p:txBody>
        </p:sp>
        <p:sp>
          <p:nvSpPr>
            <p:cNvPr id="107551" name="Text Box 7"/>
            <p:cNvSpPr txBox="1">
              <a:spLocks noChangeArrowheads="1"/>
            </p:cNvSpPr>
            <p:nvPr/>
          </p:nvSpPr>
          <p:spPr bwMode="auto">
            <a:xfrm>
              <a:off x="3311" y="3936"/>
              <a:ext cx="1121" cy="232"/>
            </a:xfrm>
            <a:prstGeom prst="rect">
              <a:avLst/>
            </a:prstGeom>
            <a:solidFill>
              <a:srgbClr val="FFFF66"/>
            </a:solidFill>
            <a:ln w="9525">
              <a:noFill/>
              <a:round/>
              <a:headEnd/>
              <a:tailEnd/>
            </a:ln>
          </p:spPr>
          <p:txBody>
            <a:bodyPr wrap="none" lIns="90000" tIns="6264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00"/>
                  </a:solidFill>
                  <a:latin typeface="Calibri" pitchFamily="34" charset="0"/>
                </a:rPr>
                <a:t>CICLO DEL CIRCOLANTE</a:t>
              </a:r>
            </a:p>
          </p:txBody>
        </p:sp>
      </p:grpSp>
      <p:sp>
        <p:nvSpPr>
          <p:cNvPr id="366601" name="Line 8"/>
          <p:cNvSpPr>
            <a:spLocks noChangeShapeType="1"/>
          </p:cNvSpPr>
          <p:nvPr/>
        </p:nvSpPr>
        <p:spPr bwMode="auto">
          <a:xfrm>
            <a:off x="1524000" y="4343400"/>
            <a:ext cx="2117" cy="762000"/>
          </a:xfrm>
          <a:prstGeom prst="line">
            <a:avLst/>
          </a:prstGeom>
          <a:noFill/>
          <a:ln w="9360">
            <a:solidFill>
              <a:srgbClr val="000000"/>
            </a:solidFill>
            <a:miter lim="800000"/>
            <a:headEnd/>
            <a:tailEnd/>
          </a:ln>
        </p:spPr>
        <p:txBody>
          <a:bodyPr/>
          <a:lstStyle/>
          <a:p>
            <a:endParaRPr lang="it-IT"/>
          </a:p>
        </p:txBody>
      </p:sp>
      <p:sp>
        <p:nvSpPr>
          <p:cNvPr id="366602" name="Line 9"/>
          <p:cNvSpPr>
            <a:spLocks noChangeShapeType="1"/>
          </p:cNvSpPr>
          <p:nvPr/>
        </p:nvSpPr>
        <p:spPr bwMode="auto">
          <a:xfrm>
            <a:off x="3352800" y="4953000"/>
            <a:ext cx="2117" cy="152400"/>
          </a:xfrm>
          <a:prstGeom prst="line">
            <a:avLst/>
          </a:prstGeom>
          <a:noFill/>
          <a:ln w="9360">
            <a:solidFill>
              <a:srgbClr val="000000"/>
            </a:solidFill>
            <a:miter lim="800000"/>
            <a:headEnd/>
            <a:tailEnd/>
          </a:ln>
        </p:spPr>
        <p:txBody>
          <a:bodyPr/>
          <a:lstStyle/>
          <a:p>
            <a:endParaRPr lang="it-IT"/>
          </a:p>
        </p:txBody>
      </p:sp>
      <p:sp>
        <p:nvSpPr>
          <p:cNvPr id="366603" name="Line 10"/>
          <p:cNvSpPr>
            <a:spLocks noChangeShapeType="1"/>
          </p:cNvSpPr>
          <p:nvPr/>
        </p:nvSpPr>
        <p:spPr bwMode="auto">
          <a:xfrm>
            <a:off x="4470400" y="4953000"/>
            <a:ext cx="2117" cy="152400"/>
          </a:xfrm>
          <a:prstGeom prst="line">
            <a:avLst/>
          </a:prstGeom>
          <a:noFill/>
          <a:ln w="9360">
            <a:solidFill>
              <a:srgbClr val="000000"/>
            </a:solidFill>
            <a:miter lim="800000"/>
            <a:headEnd/>
            <a:tailEnd/>
          </a:ln>
        </p:spPr>
        <p:txBody>
          <a:bodyPr/>
          <a:lstStyle/>
          <a:p>
            <a:endParaRPr lang="it-IT"/>
          </a:p>
        </p:txBody>
      </p:sp>
      <p:sp>
        <p:nvSpPr>
          <p:cNvPr id="366604" name="Line 11"/>
          <p:cNvSpPr>
            <a:spLocks noChangeShapeType="1"/>
          </p:cNvSpPr>
          <p:nvPr/>
        </p:nvSpPr>
        <p:spPr bwMode="auto">
          <a:xfrm>
            <a:off x="5181600" y="4953000"/>
            <a:ext cx="2117" cy="152400"/>
          </a:xfrm>
          <a:prstGeom prst="line">
            <a:avLst/>
          </a:prstGeom>
          <a:noFill/>
          <a:ln w="9360">
            <a:solidFill>
              <a:srgbClr val="000000"/>
            </a:solidFill>
            <a:miter lim="800000"/>
            <a:headEnd/>
            <a:tailEnd/>
          </a:ln>
        </p:spPr>
        <p:txBody>
          <a:bodyPr/>
          <a:lstStyle/>
          <a:p>
            <a:endParaRPr lang="it-IT"/>
          </a:p>
        </p:txBody>
      </p:sp>
      <p:sp>
        <p:nvSpPr>
          <p:cNvPr id="366605" name="Line 12"/>
          <p:cNvSpPr>
            <a:spLocks noChangeShapeType="1"/>
          </p:cNvSpPr>
          <p:nvPr/>
        </p:nvSpPr>
        <p:spPr bwMode="auto">
          <a:xfrm>
            <a:off x="5892800" y="4953000"/>
            <a:ext cx="2117" cy="152400"/>
          </a:xfrm>
          <a:prstGeom prst="line">
            <a:avLst/>
          </a:prstGeom>
          <a:noFill/>
          <a:ln w="9360">
            <a:solidFill>
              <a:srgbClr val="000000"/>
            </a:solidFill>
            <a:miter lim="800000"/>
            <a:headEnd/>
            <a:tailEnd/>
          </a:ln>
        </p:spPr>
        <p:txBody>
          <a:bodyPr/>
          <a:lstStyle/>
          <a:p>
            <a:endParaRPr lang="it-IT"/>
          </a:p>
        </p:txBody>
      </p:sp>
      <p:sp>
        <p:nvSpPr>
          <p:cNvPr id="366606" name="Line 13"/>
          <p:cNvSpPr>
            <a:spLocks noChangeShapeType="1"/>
          </p:cNvSpPr>
          <p:nvPr/>
        </p:nvSpPr>
        <p:spPr bwMode="auto">
          <a:xfrm>
            <a:off x="9652000" y="4953000"/>
            <a:ext cx="2117" cy="152400"/>
          </a:xfrm>
          <a:prstGeom prst="line">
            <a:avLst/>
          </a:prstGeom>
          <a:noFill/>
          <a:ln w="9360">
            <a:solidFill>
              <a:srgbClr val="000000"/>
            </a:solidFill>
            <a:miter lim="800000"/>
            <a:headEnd/>
            <a:tailEnd/>
          </a:ln>
        </p:spPr>
        <p:txBody>
          <a:bodyPr/>
          <a:lstStyle/>
          <a:p>
            <a:endParaRPr lang="it-IT"/>
          </a:p>
        </p:txBody>
      </p:sp>
      <p:sp>
        <p:nvSpPr>
          <p:cNvPr id="366607" name="Text Box 14"/>
          <p:cNvSpPr txBox="1">
            <a:spLocks noChangeArrowheads="1"/>
          </p:cNvSpPr>
          <p:nvPr/>
        </p:nvSpPr>
        <p:spPr bwMode="auto">
          <a:xfrm>
            <a:off x="1322918" y="5181601"/>
            <a:ext cx="247481" cy="246718"/>
          </a:xfrm>
          <a:prstGeom prst="rect">
            <a:avLst/>
          </a:prstGeom>
          <a:noFill/>
          <a:ln w="9525">
            <a:noFill/>
            <a:round/>
            <a:headEnd/>
            <a:tailEnd/>
          </a:ln>
        </p:spPr>
        <p:txBody>
          <a:bodyPr wrap="none"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0</a:t>
            </a:r>
          </a:p>
        </p:txBody>
      </p:sp>
      <p:sp>
        <p:nvSpPr>
          <p:cNvPr id="366608" name="Text Box 15"/>
          <p:cNvSpPr txBox="1">
            <a:spLocks noChangeArrowheads="1"/>
          </p:cNvSpPr>
          <p:nvPr/>
        </p:nvSpPr>
        <p:spPr bwMode="auto">
          <a:xfrm>
            <a:off x="3151718" y="5181601"/>
            <a:ext cx="313204" cy="246718"/>
          </a:xfrm>
          <a:prstGeom prst="rect">
            <a:avLst/>
          </a:prstGeom>
          <a:noFill/>
          <a:ln w="9525">
            <a:noFill/>
            <a:round/>
            <a:headEnd/>
            <a:tailEnd/>
          </a:ln>
        </p:spPr>
        <p:txBody>
          <a:bodyPr wrap="none"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30</a:t>
            </a:r>
          </a:p>
        </p:txBody>
      </p:sp>
      <p:sp>
        <p:nvSpPr>
          <p:cNvPr id="366609" name="Text Box 16"/>
          <p:cNvSpPr txBox="1">
            <a:spLocks noChangeArrowheads="1"/>
          </p:cNvSpPr>
          <p:nvPr/>
        </p:nvSpPr>
        <p:spPr bwMode="auto">
          <a:xfrm>
            <a:off x="4269318" y="5181601"/>
            <a:ext cx="313204" cy="246718"/>
          </a:xfrm>
          <a:prstGeom prst="rect">
            <a:avLst/>
          </a:prstGeom>
          <a:noFill/>
          <a:ln w="9525">
            <a:noFill/>
            <a:round/>
            <a:headEnd/>
            <a:tailEnd/>
          </a:ln>
        </p:spPr>
        <p:txBody>
          <a:bodyPr wrap="none"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50</a:t>
            </a:r>
          </a:p>
        </p:txBody>
      </p:sp>
      <p:sp>
        <p:nvSpPr>
          <p:cNvPr id="366610" name="Text Box 17"/>
          <p:cNvSpPr txBox="1">
            <a:spLocks noChangeArrowheads="1"/>
          </p:cNvSpPr>
          <p:nvPr/>
        </p:nvSpPr>
        <p:spPr bwMode="auto">
          <a:xfrm>
            <a:off x="4980518" y="5181601"/>
            <a:ext cx="313204" cy="246718"/>
          </a:xfrm>
          <a:prstGeom prst="rect">
            <a:avLst/>
          </a:prstGeom>
          <a:noFill/>
          <a:ln w="9525">
            <a:noFill/>
            <a:round/>
            <a:headEnd/>
            <a:tailEnd/>
          </a:ln>
        </p:spPr>
        <p:txBody>
          <a:bodyPr wrap="none"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60</a:t>
            </a:r>
          </a:p>
        </p:txBody>
      </p:sp>
      <p:sp>
        <p:nvSpPr>
          <p:cNvPr id="366611" name="Text Box 18"/>
          <p:cNvSpPr txBox="1">
            <a:spLocks noChangeArrowheads="1"/>
          </p:cNvSpPr>
          <p:nvPr/>
        </p:nvSpPr>
        <p:spPr bwMode="auto">
          <a:xfrm>
            <a:off x="5691718" y="5181601"/>
            <a:ext cx="313204" cy="246718"/>
          </a:xfrm>
          <a:prstGeom prst="rect">
            <a:avLst/>
          </a:prstGeom>
          <a:noFill/>
          <a:ln w="9525">
            <a:noFill/>
            <a:round/>
            <a:headEnd/>
            <a:tailEnd/>
          </a:ln>
        </p:spPr>
        <p:txBody>
          <a:bodyPr wrap="none"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70</a:t>
            </a:r>
          </a:p>
        </p:txBody>
      </p:sp>
      <p:sp>
        <p:nvSpPr>
          <p:cNvPr id="366612" name="Text Box 19"/>
          <p:cNvSpPr txBox="1">
            <a:spLocks noChangeArrowheads="1"/>
          </p:cNvSpPr>
          <p:nvPr/>
        </p:nvSpPr>
        <p:spPr bwMode="auto">
          <a:xfrm>
            <a:off x="9450917" y="5181601"/>
            <a:ext cx="378928" cy="246718"/>
          </a:xfrm>
          <a:prstGeom prst="rect">
            <a:avLst/>
          </a:prstGeom>
          <a:noFill/>
          <a:ln w="9525">
            <a:noFill/>
            <a:round/>
            <a:headEnd/>
            <a:tailEnd/>
          </a:ln>
        </p:spPr>
        <p:txBody>
          <a:bodyPr wrap="none"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160</a:t>
            </a:r>
          </a:p>
        </p:txBody>
      </p:sp>
      <p:sp>
        <p:nvSpPr>
          <p:cNvPr id="366613" name="Text Box 20"/>
          <p:cNvSpPr txBox="1">
            <a:spLocks noChangeArrowheads="1"/>
          </p:cNvSpPr>
          <p:nvPr/>
        </p:nvSpPr>
        <p:spPr bwMode="auto">
          <a:xfrm>
            <a:off x="912284" y="4005263"/>
            <a:ext cx="1266991" cy="246718"/>
          </a:xfrm>
          <a:prstGeom prst="rect">
            <a:avLst/>
          </a:prstGeom>
          <a:noFill/>
          <a:ln w="9360">
            <a:solidFill>
              <a:srgbClr val="000000"/>
            </a:solidFill>
            <a:miter lim="800000"/>
            <a:headEnd/>
            <a:tailEnd/>
          </a:ln>
        </p:spPr>
        <p:txBody>
          <a:bodyPr wrap="none"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Acquisto mat.  prime</a:t>
            </a:r>
          </a:p>
        </p:txBody>
      </p:sp>
      <p:sp>
        <p:nvSpPr>
          <p:cNvPr id="366614" name="Text Box 21"/>
          <p:cNvSpPr txBox="1">
            <a:spLocks noChangeArrowheads="1"/>
          </p:cNvSpPr>
          <p:nvPr/>
        </p:nvSpPr>
        <p:spPr bwMode="auto">
          <a:xfrm>
            <a:off x="4673600" y="5562601"/>
            <a:ext cx="1016000" cy="389834"/>
          </a:xfrm>
          <a:prstGeom prst="rect">
            <a:avLst/>
          </a:prstGeom>
          <a:noFill/>
          <a:ln w="9360">
            <a:solidFill>
              <a:srgbClr val="000000"/>
            </a:solidFill>
            <a:miter lim="800000"/>
            <a:headEnd/>
            <a:tailEnd/>
          </a:ln>
        </p:spPr>
        <p:txBody>
          <a:bodyPr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Pagamento fornitore</a:t>
            </a:r>
          </a:p>
        </p:txBody>
      </p:sp>
      <p:sp>
        <p:nvSpPr>
          <p:cNvPr id="366615" name="Text Box 22"/>
          <p:cNvSpPr txBox="1">
            <a:spLocks noChangeArrowheads="1"/>
          </p:cNvSpPr>
          <p:nvPr/>
        </p:nvSpPr>
        <p:spPr bwMode="auto">
          <a:xfrm>
            <a:off x="5391151" y="4114801"/>
            <a:ext cx="1082645" cy="246718"/>
          </a:xfrm>
          <a:prstGeom prst="rect">
            <a:avLst/>
          </a:prstGeom>
          <a:noFill/>
          <a:ln w="9360">
            <a:solidFill>
              <a:srgbClr val="000000"/>
            </a:solidFill>
            <a:miter lim="800000"/>
            <a:headEnd/>
            <a:tailEnd/>
          </a:ln>
        </p:spPr>
        <p:txBody>
          <a:bodyPr wrap="none"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Vendita prodotto</a:t>
            </a:r>
          </a:p>
        </p:txBody>
      </p:sp>
      <p:sp>
        <p:nvSpPr>
          <p:cNvPr id="366616" name="Text Box 23"/>
          <p:cNvSpPr txBox="1">
            <a:spLocks noChangeArrowheads="1"/>
          </p:cNvSpPr>
          <p:nvPr/>
        </p:nvSpPr>
        <p:spPr bwMode="auto">
          <a:xfrm>
            <a:off x="9245600" y="5562601"/>
            <a:ext cx="1219200" cy="246718"/>
          </a:xfrm>
          <a:prstGeom prst="rect">
            <a:avLst/>
          </a:prstGeom>
          <a:noFill/>
          <a:ln w="9360">
            <a:solidFill>
              <a:srgbClr val="000000"/>
            </a:solidFill>
            <a:miter lim="800000"/>
            <a:headEnd/>
            <a:tailEnd/>
          </a:ln>
        </p:spPr>
        <p:txBody>
          <a:bodyPr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a:solidFill>
                  <a:srgbClr val="000000"/>
                </a:solidFill>
                <a:latin typeface="Calibri" pitchFamily="34" charset="0"/>
              </a:rPr>
              <a:t>Riscossione crediti</a:t>
            </a:r>
          </a:p>
        </p:txBody>
      </p:sp>
      <p:sp>
        <p:nvSpPr>
          <p:cNvPr id="366617" name="Line 24"/>
          <p:cNvSpPr>
            <a:spLocks noChangeShapeType="1"/>
          </p:cNvSpPr>
          <p:nvPr/>
        </p:nvSpPr>
        <p:spPr bwMode="auto">
          <a:xfrm>
            <a:off x="5181600" y="5410200"/>
            <a:ext cx="2117" cy="152400"/>
          </a:xfrm>
          <a:prstGeom prst="line">
            <a:avLst/>
          </a:prstGeom>
          <a:noFill/>
          <a:ln w="9360">
            <a:solidFill>
              <a:srgbClr val="000000"/>
            </a:solidFill>
            <a:miter lim="800000"/>
            <a:headEnd/>
            <a:tailEnd/>
          </a:ln>
        </p:spPr>
        <p:txBody>
          <a:bodyPr/>
          <a:lstStyle/>
          <a:p>
            <a:endParaRPr lang="it-IT"/>
          </a:p>
        </p:txBody>
      </p:sp>
      <p:sp>
        <p:nvSpPr>
          <p:cNvPr id="366618" name="Line 25"/>
          <p:cNvSpPr>
            <a:spLocks noChangeShapeType="1"/>
          </p:cNvSpPr>
          <p:nvPr/>
        </p:nvSpPr>
        <p:spPr bwMode="auto">
          <a:xfrm>
            <a:off x="9652000" y="5410200"/>
            <a:ext cx="2117" cy="152400"/>
          </a:xfrm>
          <a:prstGeom prst="line">
            <a:avLst/>
          </a:prstGeom>
          <a:noFill/>
          <a:ln w="9360">
            <a:solidFill>
              <a:srgbClr val="000000"/>
            </a:solidFill>
            <a:miter lim="800000"/>
            <a:headEnd/>
            <a:tailEnd/>
          </a:ln>
        </p:spPr>
        <p:txBody>
          <a:bodyPr/>
          <a:lstStyle/>
          <a:p>
            <a:endParaRPr lang="it-IT"/>
          </a:p>
        </p:txBody>
      </p:sp>
      <p:sp>
        <p:nvSpPr>
          <p:cNvPr id="366619" name="Line 26"/>
          <p:cNvSpPr>
            <a:spLocks noChangeShapeType="1"/>
          </p:cNvSpPr>
          <p:nvPr/>
        </p:nvSpPr>
        <p:spPr bwMode="auto">
          <a:xfrm>
            <a:off x="5892800" y="4419600"/>
            <a:ext cx="2117" cy="609600"/>
          </a:xfrm>
          <a:prstGeom prst="line">
            <a:avLst/>
          </a:prstGeom>
          <a:noFill/>
          <a:ln w="9360">
            <a:solidFill>
              <a:srgbClr val="000000"/>
            </a:solidFill>
            <a:miter lim="800000"/>
            <a:headEnd/>
            <a:tailEnd/>
          </a:ln>
        </p:spPr>
        <p:txBody>
          <a:bodyPr/>
          <a:lstStyle/>
          <a:p>
            <a:endParaRPr lang="it-IT"/>
          </a:p>
        </p:txBody>
      </p:sp>
      <p:sp>
        <p:nvSpPr>
          <p:cNvPr id="366620" name="Text Box 27"/>
          <p:cNvSpPr txBox="1">
            <a:spLocks noChangeArrowheads="1"/>
          </p:cNvSpPr>
          <p:nvPr/>
        </p:nvSpPr>
        <p:spPr bwMode="auto">
          <a:xfrm>
            <a:off x="1970618" y="4724401"/>
            <a:ext cx="750824" cy="246718"/>
          </a:xfrm>
          <a:prstGeom prst="rect">
            <a:avLst/>
          </a:prstGeom>
          <a:noFill/>
          <a:ln w="9525">
            <a:noFill/>
            <a:round/>
            <a:headEnd/>
            <a:tailEnd/>
          </a:ln>
        </p:spPr>
        <p:txBody>
          <a:bodyPr wrap="none"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i="1">
                <a:solidFill>
                  <a:srgbClr val="000000"/>
                </a:solidFill>
                <a:latin typeface="Calibri" pitchFamily="34" charset="0"/>
              </a:rPr>
              <a:t>Magazzino</a:t>
            </a:r>
          </a:p>
        </p:txBody>
      </p:sp>
      <p:sp>
        <p:nvSpPr>
          <p:cNvPr id="366621" name="Text Box 28"/>
          <p:cNvSpPr txBox="1">
            <a:spLocks noChangeArrowheads="1"/>
          </p:cNvSpPr>
          <p:nvPr/>
        </p:nvSpPr>
        <p:spPr bwMode="auto">
          <a:xfrm>
            <a:off x="4656667" y="4724401"/>
            <a:ext cx="1151467" cy="244475"/>
          </a:xfrm>
          <a:prstGeom prst="rect">
            <a:avLst/>
          </a:prstGeom>
          <a:noFill/>
          <a:ln w="9525">
            <a:noFill/>
            <a:round/>
            <a:headEnd/>
            <a:tailEnd/>
          </a:ln>
        </p:spPr>
        <p:txBody>
          <a:bodyPr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i="1">
                <a:solidFill>
                  <a:srgbClr val="000000"/>
                </a:solidFill>
                <a:latin typeface="Calibri" pitchFamily="34" charset="0"/>
              </a:rPr>
              <a:t>Magazzino</a:t>
            </a:r>
          </a:p>
        </p:txBody>
      </p:sp>
      <p:sp>
        <p:nvSpPr>
          <p:cNvPr id="366622" name="Text Box 29"/>
          <p:cNvSpPr txBox="1">
            <a:spLocks noChangeArrowheads="1"/>
          </p:cNvSpPr>
          <p:nvPr/>
        </p:nvSpPr>
        <p:spPr bwMode="auto">
          <a:xfrm>
            <a:off x="3312584" y="4724401"/>
            <a:ext cx="1380067" cy="244475"/>
          </a:xfrm>
          <a:prstGeom prst="rect">
            <a:avLst/>
          </a:prstGeom>
          <a:noFill/>
          <a:ln w="9525">
            <a:noFill/>
            <a:round/>
            <a:headEnd/>
            <a:tailEnd/>
          </a:ln>
        </p:spPr>
        <p:txBody>
          <a:bodyPr lIns="90000" tIns="55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000" i="1">
                <a:solidFill>
                  <a:srgbClr val="000000"/>
                </a:solidFill>
                <a:latin typeface="Calibri" pitchFamily="34" charset="0"/>
              </a:rPr>
              <a:t>Lavorazione</a:t>
            </a:r>
          </a:p>
        </p:txBody>
      </p:sp>
      <p:sp>
        <p:nvSpPr>
          <p:cNvPr id="26651" name="Text Box 30"/>
          <p:cNvSpPr txBox="1">
            <a:spLocks noChangeArrowheads="1"/>
          </p:cNvSpPr>
          <p:nvPr/>
        </p:nvSpPr>
        <p:spPr bwMode="auto">
          <a:xfrm>
            <a:off x="912285" y="1"/>
            <a:ext cx="10350500" cy="1374775"/>
          </a:xfrm>
          <a:prstGeom prst="rect">
            <a:avLst/>
          </a:prstGeom>
          <a:noFill/>
          <a:ln w="9525">
            <a:noFill/>
            <a:round/>
            <a:headEnd/>
            <a:tailEnd/>
          </a:ln>
        </p:spPr>
        <p:txBody>
          <a:bodyPr lIns="90000" tIns="80280" rIns="90000" bIns="46800" anchor="ctr"/>
          <a:lstStyle/>
          <a:p>
            <a:pPr algn="ctr">
              <a:lnSpc>
                <a:spcPct val="93000"/>
              </a:lnSpc>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800" dirty="0">
                <a:solidFill>
                  <a:srgbClr val="000000"/>
                </a:solidFill>
                <a:latin typeface="+mj-lt"/>
                <a:ea typeface="+mj-ea"/>
                <a:cs typeface="+mj-cs"/>
              </a:rPr>
              <a:t>Fabbisogno finanziario </a:t>
            </a:r>
            <a:r>
              <a:rPr lang="it-IT" sz="3800" dirty="0" smtClean="0">
                <a:solidFill>
                  <a:srgbClr val="000000"/>
                </a:solidFill>
                <a:latin typeface="+mj-lt"/>
                <a:ea typeface="+mj-ea"/>
                <a:cs typeface="+mj-cs"/>
              </a:rPr>
              <a:t>corrente</a:t>
            </a:r>
            <a:endParaRPr lang="it-IT" sz="3800" dirty="0">
              <a:solidFill>
                <a:srgbClr val="000000"/>
              </a:solidFill>
              <a:latin typeface="+mj-lt"/>
              <a:ea typeface="+mj-ea"/>
              <a:cs typeface="+mj-cs"/>
            </a:endParaRPr>
          </a:p>
        </p:txBody>
      </p:sp>
      <p:sp>
        <p:nvSpPr>
          <p:cNvPr id="107548" name="Text Box 31"/>
          <p:cNvSpPr txBox="1">
            <a:spLocks noChangeArrowheads="1"/>
          </p:cNvSpPr>
          <p:nvPr/>
        </p:nvSpPr>
        <p:spPr bwMode="auto">
          <a:xfrm>
            <a:off x="527382" y="1052736"/>
            <a:ext cx="5050367" cy="2088232"/>
          </a:xfrm>
          <a:prstGeom prst="rect">
            <a:avLst/>
          </a:prstGeom>
          <a:noFill/>
          <a:ln w="9525">
            <a:solidFill>
              <a:schemeClr val="tx1"/>
            </a:solidFill>
            <a:round/>
            <a:headEnd/>
            <a:tailEnd/>
          </a:ln>
        </p:spPr>
        <p:txBody>
          <a:bodyPr lIns="90000" tIns="46800" rIns="90000" bIns="46800"/>
          <a:lstStyle/>
          <a:p>
            <a:pPr marL="0" lvl="1" algn="just">
              <a:lnSpc>
                <a:spcPct val="102000"/>
              </a:lnSpc>
              <a:spcBef>
                <a:spcPts val="650"/>
              </a:spcBef>
              <a:buFont typeface="Wingdings 2" pitchFamily="18" charset="2"/>
              <a:buChar char="P"/>
              <a:tabLst>
                <a:tab pos="3819525" algn="l"/>
                <a:tab pos="4268788" algn="l"/>
                <a:tab pos="4718050" algn="l"/>
                <a:tab pos="5167313" algn="l"/>
                <a:tab pos="5616575" algn="l"/>
                <a:tab pos="6065838" algn="l"/>
                <a:tab pos="6515100" algn="l"/>
                <a:tab pos="6964363" algn="l"/>
                <a:tab pos="7413625" algn="l"/>
                <a:tab pos="7862888" algn="l"/>
                <a:tab pos="8312150" algn="l"/>
                <a:tab pos="8761413" algn="l"/>
                <a:tab pos="9210675" algn="l"/>
                <a:tab pos="9659938" algn="l"/>
              </a:tabLst>
            </a:pPr>
            <a:r>
              <a:rPr lang="it-IT" sz="1200" dirty="0" smtClean="0">
                <a:solidFill>
                  <a:srgbClr val="000000"/>
                </a:solidFill>
                <a:latin typeface="Verdana" pitchFamily="34" charset="0"/>
              </a:rPr>
              <a:t> Generato dalla operatività della struttura </a:t>
            </a:r>
          </a:p>
          <a:p>
            <a:pPr marL="0" lvl="1" algn="just">
              <a:lnSpc>
                <a:spcPct val="102000"/>
              </a:lnSpc>
              <a:spcBef>
                <a:spcPts val="650"/>
              </a:spcBef>
              <a:buFont typeface="Wingdings 2" pitchFamily="18" charset="2"/>
              <a:buChar char="P"/>
              <a:tabLst>
                <a:tab pos="676275" algn="l"/>
                <a:tab pos="1123950" algn="l"/>
                <a:tab pos="1573213" algn="l"/>
                <a:tab pos="2022475" algn="l"/>
                <a:tab pos="2471738" algn="l"/>
                <a:tab pos="2921000" algn="l"/>
                <a:tab pos="3370263" algn="l"/>
                <a:tab pos="3819525" algn="l"/>
                <a:tab pos="4268788" algn="l"/>
                <a:tab pos="4718050" algn="l"/>
                <a:tab pos="5167313" algn="l"/>
                <a:tab pos="5616575" algn="l"/>
                <a:tab pos="6065838" algn="l"/>
                <a:tab pos="6515100" algn="l"/>
                <a:tab pos="6964363" algn="l"/>
                <a:tab pos="7413625" algn="l"/>
                <a:tab pos="7862888" algn="l"/>
                <a:tab pos="8312150" algn="l"/>
                <a:tab pos="8761413" algn="l"/>
                <a:tab pos="9210675" algn="l"/>
                <a:tab pos="9659938" algn="l"/>
              </a:tabLst>
            </a:pPr>
            <a:r>
              <a:rPr lang="it-IT" sz="1200" dirty="0" smtClean="0">
                <a:solidFill>
                  <a:srgbClr val="000000"/>
                </a:solidFill>
                <a:latin typeface="Verdana" pitchFamily="34" charset="0"/>
              </a:rPr>
              <a:t> Nascono </a:t>
            </a:r>
            <a:r>
              <a:rPr lang="it-IT" sz="1200" dirty="0">
                <a:solidFill>
                  <a:srgbClr val="000000"/>
                </a:solidFill>
                <a:latin typeface="Verdana" pitchFamily="34" charset="0"/>
              </a:rPr>
              <a:t>dal fatto che entrate ed uscite monetarie non sono dello stesso importo e non coincidono </a:t>
            </a:r>
            <a:r>
              <a:rPr lang="it-IT" sz="1200" dirty="0" smtClean="0">
                <a:solidFill>
                  <a:srgbClr val="000000"/>
                </a:solidFill>
                <a:latin typeface="Verdana" pitchFamily="34" charset="0"/>
              </a:rPr>
              <a:t>temporalmente</a:t>
            </a:r>
          </a:p>
          <a:p>
            <a:pPr marL="0" lvl="1" algn="just">
              <a:lnSpc>
                <a:spcPct val="102000"/>
              </a:lnSpc>
              <a:spcBef>
                <a:spcPts val="650"/>
              </a:spcBef>
              <a:buFont typeface="Wingdings 2" pitchFamily="18" charset="2"/>
              <a:buChar char="P"/>
              <a:tabLst>
                <a:tab pos="676275" algn="l"/>
                <a:tab pos="1123950" algn="l"/>
                <a:tab pos="1573213" algn="l"/>
                <a:tab pos="2022475" algn="l"/>
                <a:tab pos="2471738" algn="l"/>
                <a:tab pos="2921000" algn="l"/>
                <a:tab pos="3370263" algn="l"/>
                <a:tab pos="3819525" algn="l"/>
                <a:tab pos="4268788" algn="l"/>
                <a:tab pos="4718050" algn="l"/>
                <a:tab pos="5167313" algn="l"/>
                <a:tab pos="5616575" algn="l"/>
                <a:tab pos="6065838" algn="l"/>
                <a:tab pos="6515100" algn="l"/>
                <a:tab pos="6964363" algn="l"/>
                <a:tab pos="7413625" algn="l"/>
                <a:tab pos="7862888" algn="l"/>
                <a:tab pos="8312150" algn="l"/>
                <a:tab pos="8761413" algn="l"/>
                <a:tab pos="9210675" algn="l"/>
                <a:tab pos="9659938" algn="l"/>
              </a:tabLst>
            </a:pPr>
            <a:r>
              <a:rPr lang="it-IT" sz="1200" dirty="0" smtClean="0">
                <a:solidFill>
                  <a:srgbClr val="000000"/>
                </a:solidFill>
                <a:latin typeface="Verdana" pitchFamily="34" charset="0"/>
              </a:rPr>
              <a:t> Di breve durata, dipende dal ciclo produttivo: “Tanto più si allunga il ciclo, tanto maggiore sarà il fabbisogno corrente”</a:t>
            </a:r>
          </a:p>
        </p:txBody>
      </p:sp>
      <p:sp>
        <p:nvSpPr>
          <p:cNvPr id="107549" name="Text Box 32"/>
          <p:cNvSpPr txBox="1">
            <a:spLocks noChangeArrowheads="1"/>
          </p:cNvSpPr>
          <p:nvPr/>
        </p:nvSpPr>
        <p:spPr bwMode="auto">
          <a:xfrm>
            <a:off x="6400801" y="1052738"/>
            <a:ext cx="4677508" cy="2160239"/>
          </a:xfrm>
          <a:prstGeom prst="rect">
            <a:avLst/>
          </a:prstGeom>
          <a:noFill/>
          <a:ln w="9525">
            <a:solidFill>
              <a:schemeClr val="tx1"/>
            </a:solidFill>
            <a:round/>
            <a:headEnd/>
            <a:tailEnd/>
          </a:ln>
        </p:spPr>
        <p:txBody>
          <a:bodyPr lIns="90000" tIns="46800" rIns="90000" bIns="46800"/>
          <a:lstStyle/>
          <a:p>
            <a:pPr marL="676275" indent="-676275">
              <a:lnSpc>
                <a:spcPct val="102000"/>
              </a:lnSpc>
              <a:spcBef>
                <a:spcPts val="650"/>
              </a:spcBef>
              <a:tabLst>
                <a:tab pos="677863"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661525" algn="l"/>
              </a:tabLst>
            </a:pPr>
            <a:r>
              <a:rPr lang="it-IT" b="1" dirty="0">
                <a:solidFill>
                  <a:srgbClr val="000000"/>
                </a:solidFill>
                <a:latin typeface="Verdana" pitchFamily="34" charset="0"/>
              </a:rPr>
              <a:t>Esempio:</a:t>
            </a:r>
          </a:p>
          <a:p>
            <a:pPr marL="676275" indent="-676275" algn="l">
              <a:lnSpc>
                <a:spcPct val="102000"/>
              </a:lnSpc>
              <a:spcBef>
                <a:spcPts val="650"/>
              </a:spcBef>
              <a:buFont typeface="Wingdings 2" pitchFamily="18" charset="2"/>
              <a:buChar char="P"/>
              <a:tabLst>
                <a:tab pos="677863"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661525" algn="l"/>
              </a:tabLst>
            </a:pPr>
            <a:r>
              <a:rPr lang="it-IT" sz="1200" dirty="0">
                <a:solidFill>
                  <a:srgbClr val="000000"/>
                </a:solidFill>
                <a:latin typeface="Verdana" pitchFamily="34" charset="0"/>
              </a:rPr>
              <a:t>Acquisto materie prime per 50.000 euro, con pagamento a 60 gg.</a:t>
            </a:r>
          </a:p>
          <a:p>
            <a:pPr marL="676275" indent="-676275" algn="l">
              <a:lnSpc>
                <a:spcPct val="102000"/>
              </a:lnSpc>
              <a:spcBef>
                <a:spcPts val="650"/>
              </a:spcBef>
              <a:buFont typeface="Wingdings 2" pitchFamily="18" charset="2"/>
              <a:buChar char="P"/>
              <a:tabLst>
                <a:tab pos="677863"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661525" algn="l"/>
              </a:tabLst>
            </a:pPr>
            <a:r>
              <a:rPr lang="it-IT" sz="1200" dirty="0">
                <a:solidFill>
                  <a:srgbClr val="000000"/>
                </a:solidFill>
                <a:latin typeface="Verdana" pitchFamily="34" charset="0"/>
              </a:rPr>
              <a:t>Avvio lavorazione dopo 30gg di magazzino con durata 20 gg.</a:t>
            </a:r>
          </a:p>
          <a:p>
            <a:pPr marL="676275" indent="-676275" algn="l">
              <a:lnSpc>
                <a:spcPct val="102000"/>
              </a:lnSpc>
              <a:spcBef>
                <a:spcPts val="650"/>
              </a:spcBef>
              <a:buFont typeface="Wingdings 2" pitchFamily="18" charset="2"/>
              <a:buChar char="P"/>
              <a:tabLst>
                <a:tab pos="677863"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661525" algn="l"/>
              </a:tabLst>
            </a:pPr>
            <a:r>
              <a:rPr lang="it-IT" sz="1200" dirty="0">
                <a:solidFill>
                  <a:srgbClr val="000000"/>
                </a:solidFill>
                <a:latin typeface="Verdana" pitchFamily="34" charset="0"/>
              </a:rPr>
              <a:t>Giacenza magazzino prodotto finito per 20 gg.</a:t>
            </a:r>
          </a:p>
          <a:p>
            <a:pPr marL="676275" indent="-676275" algn="l">
              <a:lnSpc>
                <a:spcPct val="102000"/>
              </a:lnSpc>
              <a:spcBef>
                <a:spcPts val="650"/>
              </a:spcBef>
              <a:buFont typeface="Wingdings 2" pitchFamily="18" charset="2"/>
              <a:buChar char="P"/>
              <a:tabLst>
                <a:tab pos="677863"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661525" algn="l"/>
              </a:tabLst>
            </a:pPr>
            <a:r>
              <a:rPr lang="it-IT" sz="1200" dirty="0">
                <a:solidFill>
                  <a:srgbClr val="000000"/>
                </a:solidFill>
                <a:latin typeface="Verdana" pitchFamily="34" charset="0"/>
              </a:rPr>
              <a:t>Vendita prodotto finito a 80.000 euro con pagamento a 90 gg.</a:t>
            </a:r>
          </a:p>
        </p:txBody>
      </p:sp>
      <p:sp>
        <p:nvSpPr>
          <p:cNvPr id="4" name="Segnaposto numero diapositiva 3"/>
          <p:cNvSpPr>
            <a:spLocks noGrp="1"/>
          </p:cNvSpPr>
          <p:nvPr>
            <p:ph type="sldNum" sz="quarter" idx="12"/>
          </p:nvPr>
        </p:nvSpPr>
        <p:spPr/>
        <p:txBody>
          <a:bodyPr/>
          <a:lstStyle/>
          <a:p>
            <a:fld id="{EF3C0D53-75B2-4857-8B5C-FED872CDB81C}" type="slidenum">
              <a:rPr lang="it-IT" smtClean="0"/>
              <a:t>6</a:t>
            </a:fld>
            <a:endParaRPr lang="it-IT"/>
          </a:p>
        </p:txBody>
      </p:sp>
    </p:spTree>
    <p:extLst>
      <p:ext uri="{BB962C8B-B14F-4D97-AF65-F5344CB8AC3E}">
        <p14:creationId xmlns:p14="http://schemas.microsoft.com/office/powerpoint/2010/main" val="27204713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additive="base">
                                        <p:cTn id="7" dur="500" fill="hold"/>
                                        <p:tgtEl>
                                          <p:spTgt spid="366594"/>
                                        </p:tgtEl>
                                        <p:attrNameLst>
                                          <p:attrName>ppt_x</p:attrName>
                                        </p:attrNameLst>
                                      </p:cBhvr>
                                      <p:tavLst>
                                        <p:tav tm="0">
                                          <p:val>
                                            <p:strVal val="#ppt_x"/>
                                          </p:val>
                                        </p:tav>
                                        <p:tav tm="100000">
                                          <p:val>
                                            <p:strVal val="#ppt_x"/>
                                          </p:val>
                                        </p:tav>
                                      </p:tavLst>
                                    </p:anim>
                                    <p:anim calcmode="lin" valueType="num">
                                      <p:cBhvr additive="base">
                                        <p:cTn id="8" dur="500" fill="hold"/>
                                        <p:tgtEl>
                                          <p:spTgt spid="3665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6601"/>
                                        </p:tgtEl>
                                        <p:attrNameLst>
                                          <p:attrName>style.visibility</p:attrName>
                                        </p:attrNameLst>
                                      </p:cBhvr>
                                      <p:to>
                                        <p:strVal val="visible"/>
                                      </p:to>
                                    </p:set>
                                    <p:anim calcmode="lin" valueType="num">
                                      <p:cBhvr additive="base">
                                        <p:cTn id="19" dur="500" fill="hold"/>
                                        <p:tgtEl>
                                          <p:spTgt spid="366601"/>
                                        </p:tgtEl>
                                        <p:attrNameLst>
                                          <p:attrName>ppt_x</p:attrName>
                                        </p:attrNameLst>
                                      </p:cBhvr>
                                      <p:tavLst>
                                        <p:tav tm="0">
                                          <p:val>
                                            <p:strVal val="#ppt_x"/>
                                          </p:val>
                                        </p:tav>
                                        <p:tav tm="100000">
                                          <p:val>
                                            <p:strVal val="#ppt_x"/>
                                          </p:val>
                                        </p:tav>
                                      </p:tavLst>
                                    </p:anim>
                                    <p:anim calcmode="lin" valueType="num">
                                      <p:cBhvr additive="base">
                                        <p:cTn id="20" dur="500" fill="hold"/>
                                        <p:tgtEl>
                                          <p:spTgt spid="36660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6602"/>
                                        </p:tgtEl>
                                        <p:attrNameLst>
                                          <p:attrName>style.visibility</p:attrName>
                                        </p:attrNameLst>
                                      </p:cBhvr>
                                      <p:to>
                                        <p:strVal val="visible"/>
                                      </p:to>
                                    </p:set>
                                    <p:anim calcmode="lin" valueType="num">
                                      <p:cBhvr additive="base">
                                        <p:cTn id="23" dur="500" fill="hold"/>
                                        <p:tgtEl>
                                          <p:spTgt spid="366602"/>
                                        </p:tgtEl>
                                        <p:attrNameLst>
                                          <p:attrName>ppt_x</p:attrName>
                                        </p:attrNameLst>
                                      </p:cBhvr>
                                      <p:tavLst>
                                        <p:tav tm="0">
                                          <p:val>
                                            <p:strVal val="#ppt_x"/>
                                          </p:val>
                                        </p:tav>
                                        <p:tav tm="100000">
                                          <p:val>
                                            <p:strVal val="#ppt_x"/>
                                          </p:val>
                                        </p:tav>
                                      </p:tavLst>
                                    </p:anim>
                                    <p:anim calcmode="lin" valueType="num">
                                      <p:cBhvr additive="base">
                                        <p:cTn id="24" dur="500" fill="hold"/>
                                        <p:tgtEl>
                                          <p:spTgt spid="36660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6603"/>
                                        </p:tgtEl>
                                        <p:attrNameLst>
                                          <p:attrName>style.visibility</p:attrName>
                                        </p:attrNameLst>
                                      </p:cBhvr>
                                      <p:to>
                                        <p:strVal val="visible"/>
                                      </p:to>
                                    </p:set>
                                    <p:anim calcmode="lin" valueType="num">
                                      <p:cBhvr additive="base">
                                        <p:cTn id="27" dur="500" fill="hold"/>
                                        <p:tgtEl>
                                          <p:spTgt spid="366603"/>
                                        </p:tgtEl>
                                        <p:attrNameLst>
                                          <p:attrName>ppt_x</p:attrName>
                                        </p:attrNameLst>
                                      </p:cBhvr>
                                      <p:tavLst>
                                        <p:tav tm="0">
                                          <p:val>
                                            <p:strVal val="#ppt_x"/>
                                          </p:val>
                                        </p:tav>
                                        <p:tav tm="100000">
                                          <p:val>
                                            <p:strVal val="#ppt_x"/>
                                          </p:val>
                                        </p:tav>
                                      </p:tavLst>
                                    </p:anim>
                                    <p:anim calcmode="lin" valueType="num">
                                      <p:cBhvr additive="base">
                                        <p:cTn id="28" dur="500" fill="hold"/>
                                        <p:tgtEl>
                                          <p:spTgt spid="36660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6604"/>
                                        </p:tgtEl>
                                        <p:attrNameLst>
                                          <p:attrName>style.visibility</p:attrName>
                                        </p:attrNameLst>
                                      </p:cBhvr>
                                      <p:to>
                                        <p:strVal val="visible"/>
                                      </p:to>
                                    </p:set>
                                    <p:anim calcmode="lin" valueType="num">
                                      <p:cBhvr additive="base">
                                        <p:cTn id="31" dur="500" fill="hold"/>
                                        <p:tgtEl>
                                          <p:spTgt spid="366604"/>
                                        </p:tgtEl>
                                        <p:attrNameLst>
                                          <p:attrName>ppt_x</p:attrName>
                                        </p:attrNameLst>
                                      </p:cBhvr>
                                      <p:tavLst>
                                        <p:tav tm="0">
                                          <p:val>
                                            <p:strVal val="#ppt_x"/>
                                          </p:val>
                                        </p:tav>
                                        <p:tav tm="100000">
                                          <p:val>
                                            <p:strVal val="#ppt_x"/>
                                          </p:val>
                                        </p:tav>
                                      </p:tavLst>
                                    </p:anim>
                                    <p:anim calcmode="lin" valueType="num">
                                      <p:cBhvr additive="base">
                                        <p:cTn id="32" dur="500" fill="hold"/>
                                        <p:tgtEl>
                                          <p:spTgt spid="36660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6605"/>
                                        </p:tgtEl>
                                        <p:attrNameLst>
                                          <p:attrName>style.visibility</p:attrName>
                                        </p:attrNameLst>
                                      </p:cBhvr>
                                      <p:to>
                                        <p:strVal val="visible"/>
                                      </p:to>
                                    </p:set>
                                    <p:anim calcmode="lin" valueType="num">
                                      <p:cBhvr additive="base">
                                        <p:cTn id="35" dur="500" fill="hold"/>
                                        <p:tgtEl>
                                          <p:spTgt spid="366605"/>
                                        </p:tgtEl>
                                        <p:attrNameLst>
                                          <p:attrName>ppt_x</p:attrName>
                                        </p:attrNameLst>
                                      </p:cBhvr>
                                      <p:tavLst>
                                        <p:tav tm="0">
                                          <p:val>
                                            <p:strVal val="#ppt_x"/>
                                          </p:val>
                                        </p:tav>
                                        <p:tav tm="100000">
                                          <p:val>
                                            <p:strVal val="#ppt_x"/>
                                          </p:val>
                                        </p:tav>
                                      </p:tavLst>
                                    </p:anim>
                                    <p:anim calcmode="lin" valueType="num">
                                      <p:cBhvr additive="base">
                                        <p:cTn id="36" dur="500" fill="hold"/>
                                        <p:tgtEl>
                                          <p:spTgt spid="36660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6606"/>
                                        </p:tgtEl>
                                        <p:attrNameLst>
                                          <p:attrName>style.visibility</p:attrName>
                                        </p:attrNameLst>
                                      </p:cBhvr>
                                      <p:to>
                                        <p:strVal val="visible"/>
                                      </p:to>
                                    </p:set>
                                    <p:anim calcmode="lin" valueType="num">
                                      <p:cBhvr additive="base">
                                        <p:cTn id="39" dur="500" fill="hold"/>
                                        <p:tgtEl>
                                          <p:spTgt spid="366606"/>
                                        </p:tgtEl>
                                        <p:attrNameLst>
                                          <p:attrName>ppt_x</p:attrName>
                                        </p:attrNameLst>
                                      </p:cBhvr>
                                      <p:tavLst>
                                        <p:tav tm="0">
                                          <p:val>
                                            <p:strVal val="#ppt_x"/>
                                          </p:val>
                                        </p:tav>
                                        <p:tav tm="100000">
                                          <p:val>
                                            <p:strVal val="#ppt_x"/>
                                          </p:val>
                                        </p:tav>
                                      </p:tavLst>
                                    </p:anim>
                                    <p:anim calcmode="lin" valueType="num">
                                      <p:cBhvr additive="base">
                                        <p:cTn id="40" dur="500" fill="hold"/>
                                        <p:tgtEl>
                                          <p:spTgt spid="36660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6607"/>
                                        </p:tgtEl>
                                        <p:attrNameLst>
                                          <p:attrName>style.visibility</p:attrName>
                                        </p:attrNameLst>
                                      </p:cBhvr>
                                      <p:to>
                                        <p:strVal val="visible"/>
                                      </p:to>
                                    </p:set>
                                    <p:anim calcmode="lin" valueType="num">
                                      <p:cBhvr additive="base">
                                        <p:cTn id="43" dur="500" fill="hold"/>
                                        <p:tgtEl>
                                          <p:spTgt spid="366607"/>
                                        </p:tgtEl>
                                        <p:attrNameLst>
                                          <p:attrName>ppt_x</p:attrName>
                                        </p:attrNameLst>
                                      </p:cBhvr>
                                      <p:tavLst>
                                        <p:tav tm="0">
                                          <p:val>
                                            <p:strVal val="#ppt_x"/>
                                          </p:val>
                                        </p:tav>
                                        <p:tav tm="100000">
                                          <p:val>
                                            <p:strVal val="#ppt_x"/>
                                          </p:val>
                                        </p:tav>
                                      </p:tavLst>
                                    </p:anim>
                                    <p:anim calcmode="lin" valueType="num">
                                      <p:cBhvr additive="base">
                                        <p:cTn id="44" dur="500" fill="hold"/>
                                        <p:tgtEl>
                                          <p:spTgt spid="36660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6608"/>
                                        </p:tgtEl>
                                        <p:attrNameLst>
                                          <p:attrName>style.visibility</p:attrName>
                                        </p:attrNameLst>
                                      </p:cBhvr>
                                      <p:to>
                                        <p:strVal val="visible"/>
                                      </p:to>
                                    </p:set>
                                    <p:anim calcmode="lin" valueType="num">
                                      <p:cBhvr additive="base">
                                        <p:cTn id="47" dur="500" fill="hold"/>
                                        <p:tgtEl>
                                          <p:spTgt spid="366608"/>
                                        </p:tgtEl>
                                        <p:attrNameLst>
                                          <p:attrName>ppt_x</p:attrName>
                                        </p:attrNameLst>
                                      </p:cBhvr>
                                      <p:tavLst>
                                        <p:tav tm="0">
                                          <p:val>
                                            <p:strVal val="#ppt_x"/>
                                          </p:val>
                                        </p:tav>
                                        <p:tav tm="100000">
                                          <p:val>
                                            <p:strVal val="#ppt_x"/>
                                          </p:val>
                                        </p:tav>
                                      </p:tavLst>
                                    </p:anim>
                                    <p:anim calcmode="lin" valueType="num">
                                      <p:cBhvr additive="base">
                                        <p:cTn id="48" dur="500" fill="hold"/>
                                        <p:tgtEl>
                                          <p:spTgt spid="36660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6609"/>
                                        </p:tgtEl>
                                        <p:attrNameLst>
                                          <p:attrName>style.visibility</p:attrName>
                                        </p:attrNameLst>
                                      </p:cBhvr>
                                      <p:to>
                                        <p:strVal val="visible"/>
                                      </p:to>
                                    </p:set>
                                    <p:anim calcmode="lin" valueType="num">
                                      <p:cBhvr additive="base">
                                        <p:cTn id="51" dur="500" fill="hold"/>
                                        <p:tgtEl>
                                          <p:spTgt spid="366609"/>
                                        </p:tgtEl>
                                        <p:attrNameLst>
                                          <p:attrName>ppt_x</p:attrName>
                                        </p:attrNameLst>
                                      </p:cBhvr>
                                      <p:tavLst>
                                        <p:tav tm="0">
                                          <p:val>
                                            <p:strVal val="#ppt_x"/>
                                          </p:val>
                                        </p:tav>
                                        <p:tav tm="100000">
                                          <p:val>
                                            <p:strVal val="#ppt_x"/>
                                          </p:val>
                                        </p:tav>
                                      </p:tavLst>
                                    </p:anim>
                                    <p:anim calcmode="lin" valueType="num">
                                      <p:cBhvr additive="base">
                                        <p:cTn id="52" dur="500" fill="hold"/>
                                        <p:tgtEl>
                                          <p:spTgt spid="36660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66610"/>
                                        </p:tgtEl>
                                        <p:attrNameLst>
                                          <p:attrName>style.visibility</p:attrName>
                                        </p:attrNameLst>
                                      </p:cBhvr>
                                      <p:to>
                                        <p:strVal val="visible"/>
                                      </p:to>
                                    </p:set>
                                    <p:anim calcmode="lin" valueType="num">
                                      <p:cBhvr additive="base">
                                        <p:cTn id="55" dur="500" fill="hold"/>
                                        <p:tgtEl>
                                          <p:spTgt spid="366610"/>
                                        </p:tgtEl>
                                        <p:attrNameLst>
                                          <p:attrName>ppt_x</p:attrName>
                                        </p:attrNameLst>
                                      </p:cBhvr>
                                      <p:tavLst>
                                        <p:tav tm="0">
                                          <p:val>
                                            <p:strVal val="#ppt_x"/>
                                          </p:val>
                                        </p:tav>
                                        <p:tav tm="100000">
                                          <p:val>
                                            <p:strVal val="#ppt_x"/>
                                          </p:val>
                                        </p:tav>
                                      </p:tavLst>
                                    </p:anim>
                                    <p:anim calcmode="lin" valueType="num">
                                      <p:cBhvr additive="base">
                                        <p:cTn id="56" dur="500" fill="hold"/>
                                        <p:tgtEl>
                                          <p:spTgt spid="3666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6611"/>
                                        </p:tgtEl>
                                        <p:attrNameLst>
                                          <p:attrName>style.visibility</p:attrName>
                                        </p:attrNameLst>
                                      </p:cBhvr>
                                      <p:to>
                                        <p:strVal val="visible"/>
                                      </p:to>
                                    </p:set>
                                    <p:anim calcmode="lin" valueType="num">
                                      <p:cBhvr additive="base">
                                        <p:cTn id="59" dur="500" fill="hold"/>
                                        <p:tgtEl>
                                          <p:spTgt spid="366611"/>
                                        </p:tgtEl>
                                        <p:attrNameLst>
                                          <p:attrName>ppt_x</p:attrName>
                                        </p:attrNameLst>
                                      </p:cBhvr>
                                      <p:tavLst>
                                        <p:tav tm="0">
                                          <p:val>
                                            <p:strVal val="#ppt_x"/>
                                          </p:val>
                                        </p:tav>
                                        <p:tav tm="100000">
                                          <p:val>
                                            <p:strVal val="#ppt_x"/>
                                          </p:val>
                                        </p:tav>
                                      </p:tavLst>
                                    </p:anim>
                                    <p:anim calcmode="lin" valueType="num">
                                      <p:cBhvr additive="base">
                                        <p:cTn id="60" dur="500" fill="hold"/>
                                        <p:tgtEl>
                                          <p:spTgt spid="3666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66612"/>
                                        </p:tgtEl>
                                        <p:attrNameLst>
                                          <p:attrName>style.visibility</p:attrName>
                                        </p:attrNameLst>
                                      </p:cBhvr>
                                      <p:to>
                                        <p:strVal val="visible"/>
                                      </p:to>
                                    </p:set>
                                    <p:anim calcmode="lin" valueType="num">
                                      <p:cBhvr additive="base">
                                        <p:cTn id="63" dur="500" fill="hold"/>
                                        <p:tgtEl>
                                          <p:spTgt spid="366612"/>
                                        </p:tgtEl>
                                        <p:attrNameLst>
                                          <p:attrName>ppt_x</p:attrName>
                                        </p:attrNameLst>
                                      </p:cBhvr>
                                      <p:tavLst>
                                        <p:tav tm="0">
                                          <p:val>
                                            <p:strVal val="#ppt_x"/>
                                          </p:val>
                                        </p:tav>
                                        <p:tav tm="100000">
                                          <p:val>
                                            <p:strVal val="#ppt_x"/>
                                          </p:val>
                                        </p:tav>
                                      </p:tavLst>
                                    </p:anim>
                                    <p:anim calcmode="lin" valueType="num">
                                      <p:cBhvr additive="base">
                                        <p:cTn id="64" dur="500" fill="hold"/>
                                        <p:tgtEl>
                                          <p:spTgt spid="3666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6613"/>
                                        </p:tgtEl>
                                        <p:attrNameLst>
                                          <p:attrName>style.visibility</p:attrName>
                                        </p:attrNameLst>
                                      </p:cBhvr>
                                      <p:to>
                                        <p:strVal val="visible"/>
                                      </p:to>
                                    </p:set>
                                    <p:anim calcmode="lin" valueType="num">
                                      <p:cBhvr additive="base">
                                        <p:cTn id="67" dur="500" fill="hold"/>
                                        <p:tgtEl>
                                          <p:spTgt spid="366613"/>
                                        </p:tgtEl>
                                        <p:attrNameLst>
                                          <p:attrName>ppt_x</p:attrName>
                                        </p:attrNameLst>
                                      </p:cBhvr>
                                      <p:tavLst>
                                        <p:tav tm="0">
                                          <p:val>
                                            <p:strVal val="#ppt_x"/>
                                          </p:val>
                                        </p:tav>
                                        <p:tav tm="100000">
                                          <p:val>
                                            <p:strVal val="#ppt_x"/>
                                          </p:val>
                                        </p:tav>
                                      </p:tavLst>
                                    </p:anim>
                                    <p:anim calcmode="lin" valueType="num">
                                      <p:cBhvr additive="base">
                                        <p:cTn id="68" dur="500" fill="hold"/>
                                        <p:tgtEl>
                                          <p:spTgt spid="3666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6614"/>
                                        </p:tgtEl>
                                        <p:attrNameLst>
                                          <p:attrName>style.visibility</p:attrName>
                                        </p:attrNameLst>
                                      </p:cBhvr>
                                      <p:to>
                                        <p:strVal val="visible"/>
                                      </p:to>
                                    </p:set>
                                    <p:anim calcmode="lin" valueType="num">
                                      <p:cBhvr additive="base">
                                        <p:cTn id="71" dur="500" fill="hold"/>
                                        <p:tgtEl>
                                          <p:spTgt spid="366614"/>
                                        </p:tgtEl>
                                        <p:attrNameLst>
                                          <p:attrName>ppt_x</p:attrName>
                                        </p:attrNameLst>
                                      </p:cBhvr>
                                      <p:tavLst>
                                        <p:tav tm="0">
                                          <p:val>
                                            <p:strVal val="#ppt_x"/>
                                          </p:val>
                                        </p:tav>
                                        <p:tav tm="100000">
                                          <p:val>
                                            <p:strVal val="#ppt_x"/>
                                          </p:val>
                                        </p:tav>
                                      </p:tavLst>
                                    </p:anim>
                                    <p:anim calcmode="lin" valueType="num">
                                      <p:cBhvr additive="base">
                                        <p:cTn id="72" dur="500" fill="hold"/>
                                        <p:tgtEl>
                                          <p:spTgt spid="36661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6615"/>
                                        </p:tgtEl>
                                        <p:attrNameLst>
                                          <p:attrName>style.visibility</p:attrName>
                                        </p:attrNameLst>
                                      </p:cBhvr>
                                      <p:to>
                                        <p:strVal val="visible"/>
                                      </p:to>
                                    </p:set>
                                    <p:anim calcmode="lin" valueType="num">
                                      <p:cBhvr additive="base">
                                        <p:cTn id="75" dur="500" fill="hold"/>
                                        <p:tgtEl>
                                          <p:spTgt spid="366615"/>
                                        </p:tgtEl>
                                        <p:attrNameLst>
                                          <p:attrName>ppt_x</p:attrName>
                                        </p:attrNameLst>
                                      </p:cBhvr>
                                      <p:tavLst>
                                        <p:tav tm="0">
                                          <p:val>
                                            <p:strVal val="#ppt_x"/>
                                          </p:val>
                                        </p:tav>
                                        <p:tav tm="100000">
                                          <p:val>
                                            <p:strVal val="#ppt_x"/>
                                          </p:val>
                                        </p:tav>
                                      </p:tavLst>
                                    </p:anim>
                                    <p:anim calcmode="lin" valueType="num">
                                      <p:cBhvr additive="base">
                                        <p:cTn id="76" dur="500" fill="hold"/>
                                        <p:tgtEl>
                                          <p:spTgt spid="36661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66616"/>
                                        </p:tgtEl>
                                        <p:attrNameLst>
                                          <p:attrName>style.visibility</p:attrName>
                                        </p:attrNameLst>
                                      </p:cBhvr>
                                      <p:to>
                                        <p:strVal val="visible"/>
                                      </p:to>
                                    </p:set>
                                    <p:anim calcmode="lin" valueType="num">
                                      <p:cBhvr additive="base">
                                        <p:cTn id="79" dur="500" fill="hold"/>
                                        <p:tgtEl>
                                          <p:spTgt spid="366616"/>
                                        </p:tgtEl>
                                        <p:attrNameLst>
                                          <p:attrName>ppt_x</p:attrName>
                                        </p:attrNameLst>
                                      </p:cBhvr>
                                      <p:tavLst>
                                        <p:tav tm="0">
                                          <p:val>
                                            <p:strVal val="#ppt_x"/>
                                          </p:val>
                                        </p:tav>
                                        <p:tav tm="100000">
                                          <p:val>
                                            <p:strVal val="#ppt_x"/>
                                          </p:val>
                                        </p:tav>
                                      </p:tavLst>
                                    </p:anim>
                                    <p:anim calcmode="lin" valueType="num">
                                      <p:cBhvr additive="base">
                                        <p:cTn id="80" dur="500" fill="hold"/>
                                        <p:tgtEl>
                                          <p:spTgt spid="36661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66617"/>
                                        </p:tgtEl>
                                        <p:attrNameLst>
                                          <p:attrName>style.visibility</p:attrName>
                                        </p:attrNameLst>
                                      </p:cBhvr>
                                      <p:to>
                                        <p:strVal val="visible"/>
                                      </p:to>
                                    </p:set>
                                    <p:anim calcmode="lin" valueType="num">
                                      <p:cBhvr additive="base">
                                        <p:cTn id="83" dur="500" fill="hold"/>
                                        <p:tgtEl>
                                          <p:spTgt spid="366617"/>
                                        </p:tgtEl>
                                        <p:attrNameLst>
                                          <p:attrName>ppt_x</p:attrName>
                                        </p:attrNameLst>
                                      </p:cBhvr>
                                      <p:tavLst>
                                        <p:tav tm="0">
                                          <p:val>
                                            <p:strVal val="#ppt_x"/>
                                          </p:val>
                                        </p:tav>
                                        <p:tav tm="100000">
                                          <p:val>
                                            <p:strVal val="#ppt_x"/>
                                          </p:val>
                                        </p:tav>
                                      </p:tavLst>
                                    </p:anim>
                                    <p:anim calcmode="lin" valueType="num">
                                      <p:cBhvr additive="base">
                                        <p:cTn id="84" dur="500" fill="hold"/>
                                        <p:tgtEl>
                                          <p:spTgt spid="36661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66618"/>
                                        </p:tgtEl>
                                        <p:attrNameLst>
                                          <p:attrName>style.visibility</p:attrName>
                                        </p:attrNameLst>
                                      </p:cBhvr>
                                      <p:to>
                                        <p:strVal val="visible"/>
                                      </p:to>
                                    </p:set>
                                    <p:anim calcmode="lin" valueType="num">
                                      <p:cBhvr additive="base">
                                        <p:cTn id="87" dur="500" fill="hold"/>
                                        <p:tgtEl>
                                          <p:spTgt spid="366618"/>
                                        </p:tgtEl>
                                        <p:attrNameLst>
                                          <p:attrName>ppt_x</p:attrName>
                                        </p:attrNameLst>
                                      </p:cBhvr>
                                      <p:tavLst>
                                        <p:tav tm="0">
                                          <p:val>
                                            <p:strVal val="#ppt_x"/>
                                          </p:val>
                                        </p:tav>
                                        <p:tav tm="100000">
                                          <p:val>
                                            <p:strVal val="#ppt_x"/>
                                          </p:val>
                                        </p:tav>
                                      </p:tavLst>
                                    </p:anim>
                                    <p:anim calcmode="lin" valueType="num">
                                      <p:cBhvr additive="base">
                                        <p:cTn id="88" dur="500" fill="hold"/>
                                        <p:tgtEl>
                                          <p:spTgt spid="3666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6619"/>
                                        </p:tgtEl>
                                        <p:attrNameLst>
                                          <p:attrName>style.visibility</p:attrName>
                                        </p:attrNameLst>
                                      </p:cBhvr>
                                      <p:to>
                                        <p:strVal val="visible"/>
                                      </p:to>
                                    </p:set>
                                    <p:anim calcmode="lin" valueType="num">
                                      <p:cBhvr additive="base">
                                        <p:cTn id="91" dur="500" fill="hold"/>
                                        <p:tgtEl>
                                          <p:spTgt spid="366619"/>
                                        </p:tgtEl>
                                        <p:attrNameLst>
                                          <p:attrName>ppt_x</p:attrName>
                                        </p:attrNameLst>
                                      </p:cBhvr>
                                      <p:tavLst>
                                        <p:tav tm="0">
                                          <p:val>
                                            <p:strVal val="#ppt_x"/>
                                          </p:val>
                                        </p:tav>
                                        <p:tav tm="100000">
                                          <p:val>
                                            <p:strVal val="#ppt_x"/>
                                          </p:val>
                                        </p:tav>
                                      </p:tavLst>
                                    </p:anim>
                                    <p:anim calcmode="lin" valueType="num">
                                      <p:cBhvr additive="base">
                                        <p:cTn id="92" dur="500" fill="hold"/>
                                        <p:tgtEl>
                                          <p:spTgt spid="36661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6620"/>
                                        </p:tgtEl>
                                        <p:attrNameLst>
                                          <p:attrName>style.visibility</p:attrName>
                                        </p:attrNameLst>
                                      </p:cBhvr>
                                      <p:to>
                                        <p:strVal val="visible"/>
                                      </p:to>
                                    </p:set>
                                    <p:anim calcmode="lin" valueType="num">
                                      <p:cBhvr additive="base">
                                        <p:cTn id="95" dur="500" fill="hold"/>
                                        <p:tgtEl>
                                          <p:spTgt spid="366620"/>
                                        </p:tgtEl>
                                        <p:attrNameLst>
                                          <p:attrName>ppt_x</p:attrName>
                                        </p:attrNameLst>
                                      </p:cBhvr>
                                      <p:tavLst>
                                        <p:tav tm="0">
                                          <p:val>
                                            <p:strVal val="#ppt_x"/>
                                          </p:val>
                                        </p:tav>
                                        <p:tav tm="100000">
                                          <p:val>
                                            <p:strVal val="#ppt_x"/>
                                          </p:val>
                                        </p:tav>
                                      </p:tavLst>
                                    </p:anim>
                                    <p:anim calcmode="lin" valueType="num">
                                      <p:cBhvr additive="base">
                                        <p:cTn id="96" dur="500" fill="hold"/>
                                        <p:tgtEl>
                                          <p:spTgt spid="36662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66621"/>
                                        </p:tgtEl>
                                        <p:attrNameLst>
                                          <p:attrName>style.visibility</p:attrName>
                                        </p:attrNameLst>
                                      </p:cBhvr>
                                      <p:to>
                                        <p:strVal val="visible"/>
                                      </p:to>
                                    </p:set>
                                    <p:anim calcmode="lin" valueType="num">
                                      <p:cBhvr additive="base">
                                        <p:cTn id="99" dur="500" fill="hold"/>
                                        <p:tgtEl>
                                          <p:spTgt spid="366621"/>
                                        </p:tgtEl>
                                        <p:attrNameLst>
                                          <p:attrName>ppt_x</p:attrName>
                                        </p:attrNameLst>
                                      </p:cBhvr>
                                      <p:tavLst>
                                        <p:tav tm="0">
                                          <p:val>
                                            <p:strVal val="#ppt_x"/>
                                          </p:val>
                                        </p:tav>
                                        <p:tav tm="100000">
                                          <p:val>
                                            <p:strVal val="#ppt_x"/>
                                          </p:val>
                                        </p:tav>
                                      </p:tavLst>
                                    </p:anim>
                                    <p:anim calcmode="lin" valueType="num">
                                      <p:cBhvr additive="base">
                                        <p:cTn id="100" dur="500" fill="hold"/>
                                        <p:tgtEl>
                                          <p:spTgt spid="36662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6622"/>
                                        </p:tgtEl>
                                        <p:attrNameLst>
                                          <p:attrName>style.visibility</p:attrName>
                                        </p:attrNameLst>
                                      </p:cBhvr>
                                      <p:to>
                                        <p:strVal val="visible"/>
                                      </p:to>
                                    </p:set>
                                    <p:anim calcmode="lin" valueType="num">
                                      <p:cBhvr additive="base">
                                        <p:cTn id="103" dur="500" fill="hold"/>
                                        <p:tgtEl>
                                          <p:spTgt spid="366622"/>
                                        </p:tgtEl>
                                        <p:attrNameLst>
                                          <p:attrName>ppt_x</p:attrName>
                                        </p:attrNameLst>
                                      </p:cBhvr>
                                      <p:tavLst>
                                        <p:tav tm="0">
                                          <p:val>
                                            <p:strVal val="#ppt_x"/>
                                          </p:val>
                                        </p:tav>
                                        <p:tav tm="100000">
                                          <p:val>
                                            <p:strVal val="#ppt_x"/>
                                          </p:val>
                                        </p:tav>
                                      </p:tavLst>
                                    </p:anim>
                                    <p:anim calcmode="lin" valueType="num">
                                      <p:cBhvr additive="base">
                                        <p:cTn id="104" dur="500" fill="hold"/>
                                        <p:tgtEl>
                                          <p:spTgt spid="366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nimBg="1"/>
      <p:bldP spid="366601" grpId="0" animBg="1"/>
      <p:bldP spid="366602" grpId="0" animBg="1"/>
      <p:bldP spid="366603" grpId="0" animBg="1"/>
      <p:bldP spid="366604" grpId="0" animBg="1"/>
      <p:bldP spid="366605" grpId="0" animBg="1"/>
      <p:bldP spid="366606" grpId="0" animBg="1"/>
      <p:bldP spid="366607" grpId="0"/>
      <p:bldP spid="366608" grpId="0"/>
      <p:bldP spid="366609" grpId="0"/>
      <p:bldP spid="366610" grpId="0"/>
      <p:bldP spid="366611" grpId="0"/>
      <p:bldP spid="366612" grpId="0"/>
      <p:bldP spid="366613" grpId="0" animBg="1"/>
      <p:bldP spid="366614" grpId="0" animBg="1"/>
      <p:bldP spid="366615" grpId="0" animBg="1"/>
      <p:bldP spid="366616" grpId="0" animBg="1"/>
      <p:bldP spid="366617" grpId="0" animBg="1"/>
      <p:bldP spid="366618" grpId="0" animBg="1"/>
      <p:bldP spid="366619" grpId="0" animBg="1"/>
      <p:bldP spid="366620" grpId="0"/>
      <p:bldP spid="366621" grpId="0"/>
      <p:bldP spid="3666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4038" name="AutoShape 6"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Rectangle 2"/>
          <p:cNvSpPr txBox="1">
            <a:spLocks noChangeArrowheads="1"/>
          </p:cNvSpPr>
          <p:nvPr/>
        </p:nvSpPr>
        <p:spPr bwMode="auto">
          <a:xfrm>
            <a:off x="666751" y="852488"/>
            <a:ext cx="10805583" cy="545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t" anchorCtr="0">
            <a:norm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677480"/>
              </a:buClr>
              <a:buSzPct val="100000"/>
              <a:buFont typeface="Lato"/>
              <a:buChar char="▷"/>
              <a:defRPr sz="3000" b="0" i="0" u="none" strike="noStrike" cap="none" baseline="0">
                <a:solidFill>
                  <a:srgbClr val="677480"/>
                </a:solidFill>
                <a:latin typeface="Lato"/>
                <a:ea typeface="Lato"/>
                <a:cs typeface="Lato"/>
                <a:sym typeface="Lato"/>
                <a:rtl val="0"/>
              </a:defRPr>
            </a:lvl1pPr>
            <a:lvl2pPr marR="0" algn="l" rtl="0">
              <a:lnSpc>
                <a:spcPct val="100000"/>
              </a:lnSpc>
              <a:spcBef>
                <a:spcPts val="480"/>
              </a:spcBef>
              <a:spcAft>
                <a:spcPts val="0"/>
              </a:spcAft>
              <a:buClr>
                <a:srgbClr val="677480"/>
              </a:buClr>
              <a:buSzPct val="100000"/>
              <a:buFont typeface="Lato"/>
              <a:buNone/>
              <a:defRPr sz="2400" b="0" i="0" u="none" strike="noStrike" cap="none" baseline="0">
                <a:solidFill>
                  <a:srgbClr val="677480"/>
                </a:solidFill>
                <a:latin typeface="Lato"/>
                <a:ea typeface="Lato"/>
                <a:cs typeface="Lato"/>
                <a:sym typeface="Lato"/>
                <a:rtl val="0"/>
              </a:defRPr>
            </a:lvl2pPr>
            <a:lvl3pPr marR="0" algn="l" rtl="0">
              <a:lnSpc>
                <a:spcPct val="100000"/>
              </a:lnSpc>
              <a:spcBef>
                <a:spcPts val="480"/>
              </a:spcBef>
              <a:spcAft>
                <a:spcPts val="0"/>
              </a:spcAft>
              <a:buClr>
                <a:srgbClr val="677480"/>
              </a:buClr>
              <a:buSzPct val="100000"/>
              <a:buFont typeface="Lato"/>
              <a:buNone/>
              <a:defRPr sz="2400" b="0" i="0" u="none" strike="noStrike" cap="none" baseline="0">
                <a:solidFill>
                  <a:srgbClr val="677480"/>
                </a:solidFill>
                <a:latin typeface="Lato"/>
                <a:ea typeface="Lato"/>
                <a:cs typeface="Lato"/>
                <a:sym typeface="Lato"/>
                <a:rtl val="0"/>
              </a:defRPr>
            </a:lvl3pPr>
            <a:lvl4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4pPr>
            <a:lvl5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5pPr>
            <a:lvl6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6pPr>
            <a:lvl7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7pPr>
            <a:lvl8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8pPr>
            <a:lvl9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9pPr>
          </a:lstStyle>
          <a:p>
            <a:pPr marL="174625">
              <a:spcBef>
                <a:spcPts val="1200"/>
              </a:spcBef>
              <a:buClr>
                <a:srgbClr val="990000"/>
              </a:buClr>
              <a:buFont typeface="Wingdings" pitchFamily="2" charset="2"/>
              <a:buNone/>
              <a:defRPr/>
            </a:pPr>
            <a:r>
              <a:rPr lang="it-IT" sz="2400" b="1" dirty="0" smtClean="0">
                <a:latin typeface="Tahoma" pitchFamily="34" charset="0"/>
              </a:rPr>
              <a:t>Criterio 2 – Eccellenza (4/5)</a:t>
            </a:r>
          </a:p>
          <a:p>
            <a:pPr marL="363538" indent="-188913">
              <a:spcBef>
                <a:spcPts val="1200"/>
              </a:spcBef>
              <a:buClr>
                <a:srgbClr val="990000"/>
              </a:buClr>
              <a:buFontTx/>
              <a:buChar char="•"/>
              <a:defRPr/>
            </a:pPr>
            <a:r>
              <a:rPr lang="it-IT" sz="2000" dirty="0" smtClean="0">
                <a:latin typeface="Tahoma" pitchFamily="34" charset="0"/>
              </a:rPr>
              <a:t>L’innovazione punta a nuove opportunità di mercato che rispondono a sfide Europee e globali</a:t>
            </a:r>
          </a:p>
          <a:p>
            <a:pPr marL="363538" indent="-188913">
              <a:spcBef>
                <a:spcPts val="1200"/>
              </a:spcBef>
              <a:buClr>
                <a:srgbClr val="990000"/>
              </a:buClr>
              <a:buFontTx/>
              <a:buChar char="•"/>
              <a:defRPr/>
            </a:pPr>
            <a:r>
              <a:rPr lang="it-IT" sz="2000" dirty="0" smtClean="0">
                <a:latin typeface="Tahoma" pitchFamily="34" charset="0"/>
              </a:rPr>
              <a:t>La fattibilità dimostra la praticabilità tecnica/pratica/economica</a:t>
            </a:r>
          </a:p>
          <a:p>
            <a:pPr marL="363538" indent="-188913">
              <a:spcBef>
                <a:spcPts val="1200"/>
              </a:spcBef>
              <a:buClr>
                <a:srgbClr val="990000"/>
              </a:buClr>
              <a:buFontTx/>
              <a:buChar char="•"/>
              <a:defRPr/>
            </a:pPr>
            <a:r>
              <a:rPr lang="it-IT" sz="2000" dirty="0" smtClean="0">
                <a:latin typeface="Tahoma" pitchFamily="34" charset="0"/>
              </a:rPr>
              <a:t>Dimostrazione convincente del TRL già raggiunto</a:t>
            </a:r>
          </a:p>
          <a:p>
            <a:pPr marL="363538" indent="-188913">
              <a:spcBef>
                <a:spcPts val="1200"/>
              </a:spcBef>
              <a:buClr>
                <a:srgbClr val="990000"/>
              </a:buClr>
              <a:buFontTx/>
              <a:buChar char="•"/>
              <a:defRPr/>
            </a:pPr>
            <a:r>
              <a:rPr lang="it-IT" sz="2000" dirty="0" smtClean="0">
                <a:latin typeface="Tahoma" pitchFamily="34" charset="0"/>
              </a:rPr>
              <a:t>Efficace analisi comparativa con soluzioni note allo stato dell’arte, prodotti concorrenti, vantaggio economico (use case)</a:t>
            </a:r>
          </a:p>
          <a:p>
            <a:pPr marL="363538" indent="-188913">
              <a:spcBef>
                <a:spcPts val="1200"/>
              </a:spcBef>
              <a:buClr>
                <a:srgbClr val="990000"/>
              </a:buClr>
              <a:buFontTx/>
              <a:buChar char="•"/>
              <a:defRPr/>
            </a:pPr>
            <a:r>
              <a:rPr lang="it-IT" sz="2000" dirty="0" smtClean="0">
                <a:latin typeface="Tahoma" pitchFamily="34" charset="0"/>
              </a:rPr>
              <a:t>Le prestazioni del nuovo prodotto sono convincenti e commercialmente rilevanti (</a:t>
            </a:r>
            <a:r>
              <a:rPr lang="it-IT" sz="2000" dirty="0" err="1" smtClean="0">
                <a:latin typeface="Tahoma" pitchFamily="34" charset="0"/>
              </a:rPr>
              <a:t>value</a:t>
            </a:r>
            <a:r>
              <a:rPr lang="it-IT" sz="2000" dirty="0" smtClean="0">
                <a:latin typeface="Tahoma" pitchFamily="34" charset="0"/>
              </a:rPr>
              <a:t> for </a:t>
            </a:r>
            <a:r>
              <a:rPr lang="it-IT" sz="2000" dirty="0" err="1" smtClean="0">
                <a:latin typeface="Tahoma" pitchFamily="34" charset="0"/>
              </a:rPr>
              <a:t>money</a:t>
            </a:r>
            <a:r>
              <a:rPr lang="it-IT" sz="2000" dirty="0" smtClean="0">
                <a:latin typeface="Tahoma" pitchFamily="34" charset="0"/>
              </a:rPr>
              <a:t>)</a:t>
            </a:r>
          </a:p>
          <a:p>
            <a:pPr marL="363538" indent="-188913">
              <a:spcBef>
                <a:spcPts val="1200"/>
              </a:spcBef>
              <a:buClr>
                <a:srgbClr val="990000"/>
              </a:buClr>
              <a:buFontTx/>
              <a:buChar char="•"/>
              <a:defRPr/>
            </a:pPr>
            <a:r>
              <a:rPr lang="it-IT" sz="2000" dirty="0" smtClean="0">
                <a:latin typeface="Tahoma" pitchFamily="34" charset="0"/>
              </a:rPr>
              <a:t>Comprensioni di rischi ed opportunità legati all’introduzione del nuovo prodotto sul mercato</a:t>
            </a: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400" dirty="0" smtClean="0">
              <a:latin typeface="Tahoma" pitchFamily="34" charset="0"/>
            </a:endParaRPr>
          </a:p>
          <a:p>
            <a:pPr marL="174625">
              <a:spcBef>
                <a:spcPts val="1200"/>
              </a:spcBef>
              <a:buClr>
                <a:srgbClr val="990000"/>
              </a:buClr>
              <a:buFont typeface="Wingdings" pitchFamily="2" charset="2"/>
              <a:buNone/>
              <a:defRPr/>
            </a:pPr>
            <a:endParaRPr lang="it-IT" altLang="it-IT" sz="2800" u="sng" dirty="0">
              <a:latin typeface="Tahoma" pitchFamily="34" charset="0"/>
            </a:endParaRPr>
          </a:p>
        </p:txBody>
      </p:sp>
      <p:sp>
        <p:nvSpPr>
          <p:cNvPr id="2" name="Titolo 1"/>
          <p:cNvSpPr>
            <a:spLocks noGrp="1"/>
          </p:cNvSpPr>
          <p:nvPr>
            <p:ph type="title"/>
          </p:nvPr>
        </p:nvSpPr>
        <p:spPr>
          <a:xfrm>
            <a:off x="609600" y="317170"/>
            <a:ext cx="10160000" cy="577850"/>
          </a:xfrm>
        </p:spPr>
        <p:txBody>
          <a:bodyPr/>
          <a:lstStyle/>
          <a:p>
            <a:r>
              <a:rPr lang="it-IT" dirty="0" smtClean="0"/>
              <a:t>Griglia di valutazione</a:t>
            </a:r>
            <a:endParaRPr lang="it-IT" dirty="0"/>
          </a:p>
        </p:txBody>
      </p:sp>
      <p:sp>
        <p:nvSpPr>
          <p:cNvPr id="3" name="Segnaposto numero diapositiva 2"/>
          <p:cNvSpPr>
            <a:spLocks noGrp="1"/>
          </p:cNvSpPr>
          <p:nvPr>
            <p:ph type="sldNum" sz="quarter" idx="12"/>
          </p:nvPr>
        </p:nvSpPr>
        <p:spPr/>
        <p:txBody>
          <a:bodyPr/>
          <a:lstStyle/>
          <a:p>
            <a:fld id="{EF3C0D53-75B2-4857-8B5C-FED872CDB81C}" type="slidenum">
              <a:rPr lang="it-IT" smtClean="0"/>
              <a:t>60</a:t>
            </a:fld>
            <a:endParaRPr lang="it-IT"/>
          </a:p>
        </p:txBody>
      </p:sp>
    </p:spTree>
    <p:extLst>
      <p:ext uri="{BB962C8B-B14F-4D97-AF65-F5344CB8AC3E}">
        <p14:creationId xmlns:p14="http://schemas.microsoft.com/office/powerpoint/2010/main" val="3925085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4038" name="AutoShape 6" descr="https://sites.google.com/a/labor-roma.it/intranet1-1/_/rsrc/1350477672076/partners/13035.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Rectangle 2"/>
          <p:cNvSpPr txBox="1">
            <a:spLocks noChangeArrowheads="1"/>
          </p:cNvSpPr>
          <p:nvPr/>
        </p:nvSpPr>
        <p:spPr bwMode="auto">
          <a:xfrm>
            <a:off x="666751" y="852488"/>
            <a:ext cx="10805583" cy="545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t" anchorCtr="0">
            <a:norm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677480"/>
              </a:buClr>
              <a:buSzPct val="100000"/>
              <a:buFont typeface="Lato"/>
              <a:buChar char="▷"/>
              <a:defRPr sz="3000" b="0" i="0" u="none" strike="noStrike" cap="none" baseline="0">
                <a:solidFill>
                  <a:srgbClr val="677480"/>
                </a:solidFill>
                <a:latin typeface="Lato"/>
                <a:ea typeface="Lato"/>
                <a:cs typeface="Lato"/>
                <a:sym typeface="Lato"/>
                <a:rtl val="0"/>
              </a:defRPr>
            </a:lvl1pPr>
            <a:lvl2pPr marR="0" algn="l" rtl="0">
              <a:lnSpc>
                <a:spcPct val="100000"/>
              </a:lnSpc>
              <a:spcBef>
                <a:spcPts val="480"/>
              </a:spcBef>
              <a:spcAft>
                <a:spcPts val="0"/>
              </a:spcAft>
              <a:buClr>
                <a:srgbClr val="677480"/>
              </a:buClr>
              <a:buSzPct val="100000"/>
              <a:buFont typeface="Lato"/>
              <a:buNone/>
              <a:defRPr sz="2400" b="0" i="0" u="none" strike="noStrike" cap="none" baseline="0">
                <a:solidFill>
                  <a:srgbClr val="677480"/>
                </a:solidFill>
                <a:latin typeface="Lato"/>
                <a:ea typeface="Lato"/>
                <a:cs typeface="Lato"/>
                <a:sym typeface="Lato"/>
                <a:rtl val="0"/>
              </a:defRPr>
            </a:lvl2pPr>
            <a:lvl3pPr marR="0" algn="l" rtl="0">
              <a:lnSpc>
                <a:spcPct val="100000"/>
              </a:lnSpc>
              <a:spcBef>
                <a:spcPts val="480"/>
              </a:spcBef>
              <a:spcAft>
                <a:spcPts val="0"/>
              </a:spcAft>
              <a:buClr>
                <a:srgbClr val="677480"/>
              </a:buClr>
              <a:buSzPct val="100000"/>
              <a:buFont typeface="Lato"/>
              <a:buNone/>
              <a:defRPr sz="2400" b="0" i="0" u="none" strike="noStrike" cap="none" baseline="0">
                <a:solidFill>
                  <a:srgbClr val="677480"/>
                </a:solidFill>
                <a:latin typeface="Lato"/>
                <a:ea typeface="Lato"/>
                <a:cs typeface="Lato"/>
                <a:sym typeface="Lato"/>
                <a:rtl val="0"/>
              </a:defRPr>
            </a:lvl3pPr>
            <a:lvl4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4pPr>
            <a:lvl5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5pPr>
            <a:lvl6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6pPr>
            <a:lvl7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7pPr>
            <a:lvl8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8pPr>
            <a:lvl9pPr marR="0" algn="l" rtl="0">
              <a:lnSpc>
                <a:spcPct val="100000"/>
              </a:lnSpc>
              <a:spcBef>
                <a:spcPts val="360"/>
              </a:spcBef>
              <a:spcAft>
                <a:spcPts val="0"/>
              </a:spcAft>
              <a:buClr>
                <a:srgbClr val="677480"/>
              </a:buClr>
              <a:buSzPct val="100000"/>
              <a:buFont typeface="Lato"/>
              <a:buNone/>
              <a:defRPr sz="1800" b="0" i="0" u="none" strike="noStrike" cap="none" baseline="0">
                <a:solidFill>
                  <a:srgbClr val="677480"/>
                </a:solidFill>
                <a:latin typeface="Lato"/>
                <a:ea typeface="Lato"/>
                <a:cs typeface="Lato"/>
                <a:sym typeface="Lato"/>
                <a:rtl val="0"/>
              </a:defRPr>
            </a:lvl9pPr>
          </a:lstStyle>
          <a:p>
            <a:pPr marL="174625">
              <a:spcBef>
                <a:spcPts val="1200"/>
              </a:spcBef>
              <a:buClr>
                <a:srgbClr val="990000"/>
              </a:buClr>
              <a:buFont typeface="Wingdings" pitchFamily="2" charset="2"/>
              <a:buNone/>
              <a:defRPr/>
            </a:pPr>
            <a:r>
              <a:rPr lang="it-IT" sz="2400" b="1" dirty="0" smtClean="0">
                <a:latin typeface="Tahoma" pitchFamily="34" charset="0"/>
              </a:rPr>
              <a:t>Criterio 3 – Qualità ed efficienza dell’implementazione (3/5)</a:t>
            </a:r>
          </a:p>
          <a:p>
            <a:pPr marL="363538" indent="-188913">
              <a:spcBef>
                <a:spcPts val="1200"/>
              </a:spcBef>
              <a:buClr>
                <a:srgbClr val="990000"/>
              </a:buClr>
              <a:buFontTx/>
              <a:buChar char="•"/>
              <a:defRPr/>
            </a:pPr>
            <a:r>
              <a:rPr lang="it-IT" sz="2000" dirty="0" smtClean="0">
                <a:latin typeface="Tahoma" pitchFamily="34" charset="0"/>
              </a:rPr>
              <a:t>Disponibilità delle risorse umane, infrastrutturali e finanziarie necessarie</a:t>
            </a:r>
          </a:p>
          <a:p>
            <a:pPr marL="363538" indent="-188913">
              <a:spcBef>
                <a:spcPts val="1200"/>
              </a:spcBef>
              <a:buClr>
                <a:srgbClr val="990000"/>
              </a:buClr>
              <a:buFontTx/>
              <a:buChar char="•"/>
              <a:defRPr/>
            </a:pPr>
            <a:r>
              <a:rPr lang="it-IT" sz="2000" dirty="0" smtClean="0">
                <a:latin typeface="Tahoma" pitchFamily="34" charset="0"/>
              </a:rPr>
              <a:t>Utilizzo efficiente di subcontraenti (</a:t>
            </a:r>
            <a:r>
              <a:rPr lang="it-IT" sz="2000" dirty="0" err="1" smtClean="0">
                <a:latin typeface="Tahoma" pitchFamily="34" charset="0"/>
              </a:rPr>
              <a:t>value</a:t>
            </a:r>
            <a:r>
              <a:rPr lang="it-IT" sz="2000" dirty="0" smtClean="0">
                <a:latin typeface="Tahoma" pitchFamily="34" charset="0"/>
              </a:rPr>
              <a:t> for </a:t>
            </a:r>
            <a:r>
              <a:rPr lang="it-IT" sz="2000" dirty="0" err="1" smtClean="0">
                <a:latin typeface="Tahoma" pitchFamily="34" charset="0"/>
              </a:rPr>
              <a:t>money</a:t>
            </a:r>
            <a:r>
              <a:rPr lang="it-IT" sz="2000" dirty="0" smtClean="0">
                <a:latin typeface="Tahoma" pitchFamily="34" charset="0"/>
              </a:rPr>
              <a:t>)</a:t>
            </a:r>
          </a:p>
          <a:p>
            <a:pPr marL="363538" indent="-188913">
              <a:spcBef>
                <a:spcPts val="1200"/>
              </a:spcBef>
              <a:buClr>
                <a:srgbClr val="990000"/>
              </a:buClr>
              <a:buFontTx/>
              <a:buChar char="•"/>
              <a:defRPr/>
            </a:pPr>
            <a:r>
              <a:rPr lang="it-IT" sz="2000" dirty="0" smtClean="0">
                <a:latin typeface="Tahoma" pitchFamily="34" charset="0"/>
              </a:rPr>
              <a:t>Team di progetto, ottima comprensione degli aspetti tecnici, gestionali, di mercato o possibilità di acquisire le necessarie competenze</a:t>
            </a:r>
          </a:p>
          <a:p>
            <a:pPr marL="363538" indent="-188913">
              <a:spcBef>
                <a:spcPts val="1200"/>
              </a:spcBef>
              <a:buClr>
                <a:srgbClr val="990000"/>
              </a:buClr>
              <a:buFontTx/>
              <a:buChar char="•"/>
              <a:defRPr/>
            </a:pPr>
            <a:r>
              <a:rPr lang="it-IT" sz="2000" dirty="0" smtClean="0">
                <a:latin typeface="Tahoma" pitchFamily="34" charset="0"/>
              </a:rPr>
              <a:t>Piano di lavoro realistico e ben sviluppato, gestione dei rischi di sviluppo</a:t>
            </a: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000" dirty="0" smtClean="0">
              <a:latin typeface="Tahoma" pitchFamily="34" charset="0"/>
            </a:endParaRPr>
          </a:p>
          <a:p>
            <a:pPr marL="363538" indent="-188913">
              <a:spcBef>
                <a:spcPts val="1200"/>
              </a:spcBef>
              <a:buClr>
                <a:srgbClr val="990000"/>
              </a:buClr>
              <a:buFontTx/>
              <a:buChar char="•"/>
              <a:defRPr/>
            </a:pPr>
            <a:endParaRPr lang="it-IT" sz="2400" dirty="0" smtClean="0">
              <a:latin typeface="Tahoma" pitchFamily="34" charset="0"/>
            </a:endParaRPr>
          </a:p>
          <a:p>
            <a:pPr marL="174625">
              <a:spcBef>
                <a:spcPts val="1200"/>
              </a:spcBef>
              <a:buClr>
                <a:srgbClr val="990000"/>
              </a:buClr>
              <a:buFont typeface="Wingdings" pitchFamily="2" charset="2"/>
              <a:buNone/>
              <a:defRPr/>
            </a:pPr>
            <a:endParaRPr lang="it-IT" altLang="it-IT" sz="2800" u="sng" dirty="0">
              <a:latin typeface="Tahoma" pitchFamily="34" charset="0"/>
            </a:endParaRPr>
          </a:p>
        </p:txBody>
      </p:sp>
      <p:sp>
        <p:nvSpPr>
          <p:cNvPr id="10" name="Titolo 1"/>
          <p:cNvSpPr txBox="1">
            <a:spLocks/>
          </p:cNvSpPr>
          <p:nvPr/>
        </p:nvSpPr>
        <p:spPr>
          <a:xfrm>
            <a:off x="609600" y="178941"/>
            <a:ext cx="10160000" cy="57785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it-IT" smtClean="0"/>
              <a:t>Griglia di valutazione</a:t>
            </a:r>
            <a:endParaRPr lang="it-IT" dirty="0"/>
          </a:p>
        </p:txBody>
      </p:sp>
      <p:sp>
        <p:nvSpPr>
          <p:cNvPr id="2" name="Segnaposto numero diapositiva 1"/>
          <p:cNvSpPr>
            <a:spLocks noGrp="1"/>
          </p:cNvSpPr>
          <p:nvPr>
            <p:ph type="sldNum" sz="quarter" idx="12"/>
          </p:nvPr>
        </p:nvSpPr>
        <p:spPr/>
        <p:txBody>
          <a:bodyPr/>
          <a:lstStyle/>
          <a:p>
            <a:fld id="{EF3C0D53-75B2-4857-8B5C-FED872CDB81C}" type="slidenum">
              <a:rPr lang="it-IT" smtClean="0"/>
              <a:t>61</a:t>
            </a:fld>
            <a:endParaRPr lang="it-IT"/>
          </a:p>
        </p:txBody>
      </p:sp>
    </p:spTree>
    <p:extLst>
      <p:ext uri="{BB962C8B-B14F-4D97-AF65-F5344CB8AC3E}">
        <p14:creationId xmlns:p14="http://schemas.microsoft.com/office/powerpoint/2010/main" val="174538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p:cNvSpPr txBox="1">
            <a:spLocks noChangeArrowheads="1"/>
          </p:cNvSpPr>
          <p:nvPr/>
        </p:nvSpPr>
        <p:spPr bwMode="auto">
          <a:xfrm>
            <a:off x="912285" y="44625"/>
            <a:ext cx="10350500" cy="1114127"/>
          </a:xfrm>
          <a:prstGeom prst="rect">
            <a:avLst/>
          </a:prstGeom>
          <a:noFill/>
          <a:ln w="9525">
            <a:noFill/>
            <a:round/>
            <a:headEnd/>
            <a:tailEnd/>
          </a:ln>
        </p:spPr>
        <p:txBody>
          <a:bodyPr lIns="90000" tIns="80280" rIns="90000" bIns="46800" anchor="ctr"/>
          <a:lstStyle/>
          <a:p>
            <a:pPr algn="ctr">
              <a:lnSpc>
                <a:spcPct val="93000"/>
              </a:lnSpc>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800" dirty="0" smtClean="0">
                <a:solidFill>
                  <a:srgbClr val="000000"/>
                </a:solidFill>
                <a:latin typeface="+mj-lt"/>
                <a:ea typeface="+mj-ea"/>
                <a:cs typeface="+mj-cs"/>
              </a:rPr>
              <a:t>Le Fondi di Finanziamento</a:t>
            </a:r>
            <a:endParaRPr lang="it-IT" sz="3800" dirty="0">
              <a:solidFill>
                <a:srgbClr val="000000"/>
              </a:solidFill>
              <a:latin typeface="+mj-lt"/>
              <a:ea typeface="+mj-ea"/>
              <a:cs typeface="+mj-cs"/>
            </a:endParaRPr>
          </a:p>
        </p:txBody>
      </p:sp>
      <p:sp>
        <p:nvSpPr>
          <p:cNvPr id="4" name="CasellaDiTesto 3"/>
          <p:cNvSpPr txBox="1"/>
          <p:nvPr/>
        </p:nvSpPr>
        <p:spPr>
          <a:xfrm>
            <a:off x="623393" y="2780929"/>
            <a:ext cx="2526191" cy="369332"/>
          </a:xfrm>
          <a:prstGeom prst="rect">
            <a:avLst/>
          </a:prstGeom>
          <a:noFill/>
          <a:ln>
            <a:solidFill>
              <a:schemeClr val="tx1"/>
            </a:solidFill>
          </a:ln>
        </p:spPr>
        <p:txBody>
          <a:bodyPr wrap="square" rtlCol="0">
            <a:spAutoFit/>
          </a:bodyPr>
          <a:lstStyle/>
          <a:p>
            <a:r>
              <a:rPr lang="it-IT" dirty="0" smtClean="0"/>
              <a:t>Fabbisogno finanziario</a:t>
            </a:r>
            <a:endParaRPr lang="it-IT" dirty="0"/>
          </a:p>
        </p:txBody>
      </p:sp>
      <p:sp>
        <p:nvSpPr>
          <p:cNvPr id="5" name="CasellaDiTesto 4"/>
          <p:cNvSpPr txBox="1"/>
          <p:nvPr/>
        </p:nvSpPr>
        <p:spPr>
          <a:xfrm>
            <a:off x="3887755" y="1844825"/>
            <a:ext cx="2526191" cy="646331"/>
          </a:xfrm>
          <a:prstGeom prst="rect">
            <a:avLst/>
          </a:prstGeom>
          <a:noFill/>
          <a:ln>
            <a:solidFill>
              <a:schemeClr val="tx1"/>
            </a:solidFill>
          </a:ln>
        </p:spPr>
        <p:txBody>
          <a:bodyPr wrap="square" rtlCol="0">
            <a:spAutoFit/>
          </a:bodyPr>
          <a:lstStyle/>
          <a:p>
            <a:r>
              <a:rPr lang="it-IT" dirty="0" smtClean="0"/>
              <a:t>Fonti </a:t>
            </a:r>
          </a:p>
          <a:p>
            <a:r>
              <a:rPr lang="it-IT" dirty="0" smtClean="0"/>
              <a:t>Interne</a:t>
            </a:r>
            <a:endParaRPr lang="it-IT" dirty="0"/>
          </a:p>
        </p:txBody>
      </p:sp>
      <p:sp>
        <p:nvSpPr>
          <p:cNvPr id="6" name="CasellaDiTesto 5"/>
          <p:cNvSpPr txBox="1"/>
          <p:nvPr/>
        </p:nvSpPr>
        <p:spPr>
          <a:xfrm>
            <a:off x="3887755" y="3861049"/>
            <a:ext cx="2526191" cy="646331"/>
          </a:xfrm>
          <a:prstGeom prst="rect">
            <a:avLst/>
          </a:prstGeom>
          <a:noFill/>
          <a:ln>
            <a:solidFill>
              <a:schemeClr val="tx1"/>
            </a:solidFill>
          </a:ln>
        </p:spPr>
        <p:txBody>
          <a:bodyPr wrap="square" rtlCol="0">
            <a:spAutoFit/>
          </a:bodyPr>
          <a:lstStyle/>
          <a:p>
            <a:r>
              <a:rPr lang="it-IT" dirty="0" smtClean="0"/>
              <a:t>Fonti </a:t>
            </a:r>
          </a:p>
          <a:p>
            <a:r>
              <a:rPr lang="it-IT" dirty="0" smtClean="0"/>
              <a:t>Esterne</a:t>
            </a:r>
            <a:endParaRPr lang="it-IT" dirty="0"/>
          </a:p>
        </p:txBody>
      </p:sp>
      <p:sp>
        <p:nvSpPr>
          <p:cNvPr id="7" name="CasellaDiTesto 6"/>
          <p:cNvSpPr txBox="1"/>
          <p:nvPr/>
        </p:nvSpPr>
        <p:spPr>
          <a:xfrm>
            <a:off x="7728182" y="1628801"/>
            <a:ext cx="3448600" cy="1015663"/>
          </a:xfrm>
          <a:prstGeom prst="rect">
            <a:avLst/>
          </a:prstGeom>
          <a:noFill/>
          <a:ln>
            <a:solidFill>
              <a:schemeClr val="tx1"/>
            </a:solidFill>
          </a:ln>
        </p:spPr>
        <p:txBody>
          <a:bodyPr wrap="square" rtlCol="0">
            <a:spAutoFit/>
          </a:bodyPr>
          <a:lstStyle/>
          <a:p>
            <a:pPr algn="l">
              <a:buFont typeface="Arial" pitchFamily="34" charset="0"/>
              <a:buChar char="•"/>
            </a:pPr>
            <a:r>
              <a:rPr lang="it-IT" sz="2000" dirty="0" smtClean="0"/>
              <a:t> Capitale proprio (o di rischio)</a:t>
            </a:r>
          </a:p>
          <a:p>
            <a:pPr algn="l">
              <a:buFont typeface="Arial" pitchFamily="34" charset="0"/>
              <a:buChar char="•"/>
            </a:pPr>
            <a:r>
              <a:rPr lang="it-IT" sz="2000" dirty="0" smtClean="0"/>
              <a:t> Utili non distribuiti</a:t>
            </a:r>
          </a:p>
          <a:p>
            <a:pPr algn="l">
              <a:buFont typeface="Arial" pitchFamily="34" charset="0"/>
              <a:buChar char="•"/>
            </a:pPr>
            <a:r>
              <a:rPr lang="it-IT" sz="2000" dirty="0" smtClean="0"/>
              <a:t> Riserve</a:t>
            </a:r>
            <a:endParaRPr lang="it-IT" sz="2000" dirty="0"/>
          </a:p>
        </p:txBody>
      </p:sp>
      <p:sp>
        <p:nvSpPr>
          <p:cNvPr id="8" name="CasellaDiTesto 7"/>
          <p:cNvSpPr txBox="1"/>
          <p:nvPr/>
        </p:nvSpPr>
        <p:spPr>
          <a:xfrm>
            <a:off x="7728182" y="3645025"/>
            <a:ext cx="3448600" cy="1015663"/>
          </a:xfrm>
          <a:prstGeom prst="rect">
            <a:avLst/>
          </a:prstGeom>
          <a:noFill/>
          <a:ln>
            <a:solidFill>
              <a:schemeClr val="tx1"/>
            </a:solidFill>
          </a:ln>
        </p:spPr>
        <p:txBody>
          <a:bodyPr wrap="square" rtlCol="0">
            <a:spAutoFit/>
          </a:bodyPr>
          <a:lstStyle/>
          <a:p>
            <a:pPr algn="l">
              <a:buFont typeface="Arial" pitchFamily="34" charset="0"/>
              <a:buChar char="•"/>
            </a:pPr>
            <a:r>
              <a:rPr lang="it-IT" sz="2000" dirty="0" smtClean="0"/>
              <a:t> Banche</a:t>
            </a:r>
          </a:p>
          <a:p>
            <a:pPr algn="l">
              <a:buFont typeface="Arial" pitchFamily="34" charset="0"/>
              <a:buChar char="•"/>
            </a:pPr>
            <a:r>
              <a:rPr lang="it-IT" sz="2000" dirty="0" smtClean="0"/>
              <a:t> Fornitori</a:t>
            </a:r>
          </a:p>
          <a:p>
            <a:pPr algn="l">
              <a:buFont typeface="Arial" pitchFamily="34" charset="0"/>
              <a:buChar char="•"/>
            </a:pPr>
            <a:r>
              <a:rPr lang="it-IT" sz="2000" dirty="0" smtClean="0"/>
              <a:t> </a:t>
            </a:r>
            <a:r>
              <a:rPr lang="it-IT" sz="2000" b="1" dirty="0" smtClean="0"/>
              <a:t>Finanziamenti Agevolati</a:t>
            </a:r>
            <a:endParaRPr lang="it-IT" sz="2000" b="1" dirty="0"/>
          </a:p>
        </p:txBody>
      </p:sp>
      <p:cxnSp>
        <p:nvCxnSpPr>
          <p:cNvPr id="10" name="Connettore 2 9"/>
          <p:cNvCxnSpPr>
            <a:stCxn id="4" idx="3"/>
          </p:cNvCxnSpPr>
          <p:nvPr/>
        </p:nvCxnSpPr>
        <p:spPr bwMode="auto">
          <a:xfrm flipV="1">
            <a:off x="3149584" y="2348882"/>
            <a:ext cx="546150" cy="6167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Connettore 2 11"/>
          <p:cNvCxnSpPr>
            <a:stCxn id="4" idx="3"/>
          </p:cNvCxnSpPr>
          <p:nvPr/>
        </p:nvCxnSpPr>
        <p:spPr bwMode="auto">
          <a:xfrm>
            <a:off x="3149584" y="2965595"/>
            <a:ext cx="546150" cy="11834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Connettore 2 13"/>
          <p:cNvCxnSpPr>
            <a:stCxn id="5" idx="3"/>
          </p:cNvCxnSpPr>
          <p:nvPr/>
        </p:nvCxnSpPr>
        <p:spPr bwMode="auto">
          <a:xfrm>
            <a:off x="6413946" y="2167991"/>
            <a:ext cx="1122215" cy="10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Connettore 2 17"/>
          <p:cNvCxnSpPr>
            <a:stCxn id="6" idx="3"/>
          </p:cNvCxnSpPr>
          <p:nvPr/>
        </p:nvCxnSpPr>
        <p:spPr bwMode="auto">
          <a:xfrm>
            <a:off x="6413946" y="4184215"/>
            <a:ext cx="1122215" cy="10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Segnaposto numero diapositiva 8"/>
          <p:cNvSpPr>
            <a:spLocks noGrp="1"/>
          </p:cNvSpPr>
          <p:nvPr>
            <p:ph type="sldNum" sz="quarter" idx="12"/>
          </p:nvPr>
        </p:nvSpPr>
        <p:spPr/>
        <p:txBody>
          <a:bodyPr/>
          <a:lstStyle/>
          <a:p>
            <a:fld id="{EF3C0D53-75B2-4857-8B5C-FED872CDB81C}" type="slidenum">
              <a:rPr lang="it-IT" smtClean="0"/>
              <a:t>7</a:t>
            </a:fld>
            <a:endParaRPr lang="it-IT"/>
          </a:p>
        </p:txBody>
      </p:sp>
    </p:spTree>
    <p:extLst>
      <p:ext uri="{BB962C8B-B14F-4D97-AF65-F5344CB8AC3E}">
        <p14:creationId xmlns:p14="http://schemas.microsoft.com/office/powerpoint/2010/main" val="2009963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Definizione di finanziamento agevolato</a:t>
            </a:r>
            <a:endParaRPr lang="it-IT" i="1" dirty="0"/>
          </a:p>
        </p:txBody>
      </p:sp>
      <p:sp>
        <p:nvSpPr>
          <p:cNvPr id="3" name="Segnaposto contenuto 2"/>
          <p:cNvSpPr>
            <a:spLocks noGrp="1"/>
          </p:cNvSpPr>
          <p:nvPr>
            <p:ph idx="1"/>
          </p:nvPr>
        </p:nvSpPr>
        <p:spPr>
          <a:xfrm>
            <a:off x="527468" y="1835644"/>
            <a:ext cx="10160000" cy="1882186"/>
          </a:xfrm>
        </p:spPr>
        <p:txBody>
          <a:bodyPr>
            <a:noAutofit/>
          </a:bodyPr>
          <a:lstStyle/>
          <a:p>
            <a:pPr marL="457200" lvl="1" indent="-457200">
              <a:spcBef>
                <a:spcPts val="1000"/>
              </a:spcBef>
            </a:pPr>
            <a:r>
              <a:rPr lang="it-IT" altLang="it-IT" sz="3200" i="1" dirty="0"/>
              <a:t>Qualsiasi </a:t>
            </a:r>
            <a:r>
              <a:rPr lang="it-IT" altLang="it-IT" sz="3200" b="1" i="1" dirty="0"/>
              <a:t>strumento </a:t>
            </a:r>
            <a:r>
              <a:rPr lang="it-IT" altLang="it-IT" sz="3200" b="1" i="1" dirty="0" smtClean="0"/>
              <a:t>finanziario </a:t>
            </a:r>
            <a:r>
              <a:rPr lang="it-IT" altLang="it-IT" sz="3200" i="1" dirty="0" smtClean="0"/>
              <a:t>che </a:t>
            </a:r>
            <a:r>
              <a:rPr lang="it-IT" altLang="it-IT" sz="3200" i="1" dirty="0"/>
              <a:t>il legislatore mette a disposizione delle imprese per ottenere un “vantaggio competitivo”, esprimibile in termini economici attraverso una ristrutturazione o un rilancio dell’azienda sul mercato</a:t>
            </a:r>
            <a:r>
              <a:rPr lang="it-IT" altLang="it-IT" sz="3200" i="1" dirty="0" smtClean="0"/>
              <a:t>.</a:t>
            </a:r>
          </a:p>
          <a:p>
            <a:pPr marL="457200" lvl="1" indent="-457200">
              <a:spcBef>
                <a:spcPts val="1000"/>
              </a:spcBef>
            </a:pPr>
            <a:r>
              <a:rPr lang="it-IT" altLang="it-IT" sz="3200" dirty="0" smtClean="0"/>
              <a:t>Si </a:t>
            </a:r>
            <a:r>
              <a:rPr lang="it-IT" altLang="it-IT" sz="3200" dirty="0"/>
              <a:t>intendono gli </a:t>
            </a:r>
            <a:r>
              <a:rPr lang="it-IT" altLang="it-IT" sz="3200" b="1" dirty="0"/>
              <a:t>interventi di legge </a:t>
            </a:r>
            <a:r>
              <a:rPr lang="it-IT" altLang="it-IT" sz="3200" dirty="0"/>
              <a:t>che vanno tipicamente a finanziare attività di investimento e di sviluppo delle imprese.</a:t>
            </a:r>
            <a:r>
              <a:rPr lang="it-IT" altLang="it-IT" sz="3200" i="1" dirty="0" smtClean="0"/>
              <a:t>  </a:t>
            </a:r>
            <a:endParaRPr lang="it-IT" altLang="it-IT" sz="3200" i="1" dirty="0"/>
          </a:p>
          <a:p>
            <a:pPr marL="457200" indent="-457200"/>
            <a:endParaRPr lang="it-IT" sz="3200"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8</a:t>
            </a:fld>
            <a:endParaRPr lang="it-IT" dirty="0"/>
          </a:p>
        </p:txBody>
      </p:sp>
    </p:spTree>
    <p:extLst>
      <p:ext uri="{BB962C8B-B14F-4D97-AF65-F5344CB8AC3E}">
        <p14:creationId xmlns:p14="http://schemas.microsoft.com/office/powerpoint/2010/main" val="1549653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Fonti della finanza agevolata</a:t>
            </a:r>
            <a:endParaRPr lang="it-IT" dirty="0"/>
          </a:p>
        </p:txBody>
      </p:sp>
      <p:sp>
        <p:nvSpPr>
          <p:cNvPr id="3" name="Segnaposto contenuto 2"/>
          <p:cNvSpPr>
            <a:spLocks noGrp="1"/>
          </p:cNvSpPr>
          <p:nvPr>
            <p:ph idx="1"/>
          </p:nvPr>
        </p:nvSpPr>
        <p:spPr/>
        <p:txBody>
          <a:bodyPr/>
          <a:lstStyle/>
          <a:p>
            <a:pPr algn="just">
              <a:lnSpc>
                <a:spcPct val="80000"/>
              </a:lnSpc>
            </a:pPr>
            <a:r>
              <a:rPr lang="it-IT" altLang="it-IT" sz="2400" dirty="0"/>
              <a:t>Legislazione Comunitaria: Il legislatore di Bruxelles prevede un’ampia serie di strumenti di finanza agevolata (</a:t>
            </a:r>
            <a:r>
              <a:rPr lang="it-IT" altLang="it-IT" sz="2400" dirty="0" smtClean="0"/>
              <a:t>programmi </a:t>
            </a:r>
            <a:r>
              <a:rPr lang="it-IT" altLang="it-IT" sz="2400" dirty="0"/>
              <a:t>quadri </a:t>
            </a:r>
            <a:r>
              <a:rPr lang="it-IT" altLang="it-IT" sz="2400" dirty="0" smtClean="0"/>
              <a:t>e fondi strutturali</a:t>
            </a:r>
            <a:r>
              <a:rPr lang="it-IT" altLang="it-IT" sz="2400" dirty="0"/>
              <a:t>, ecc.), sia direttamente applicabile in ciascuno degli stati membri (e quindi direttamente utilizzabile dalle imprese) sia indirettamente gestita dal legislatore nazionale (Governo o Regioni); </a:t>
            </a:r>
          </a:p>
          <a:p>
            <a:pPr algn="just">
              <a:lnSpc>
                <a:spcPct val="80000"/>
              </a:lnSpc>
            </a:pPr>
            <a:r>
              <a:rPr lang="it-IT" altLang="it-IT" sz="2400" dirty="0"/>
              <a:t>Legislazione Nazionale: Il Governo Italiano per mezzo dei vari ministeri promulga continuamente una serie di leggi, decreti e regolamenti riferiti a politiche di agevolazioni delle imprese ;</a:t>
            </a:r>
          </a:p>
          <a:p>
            <a:pPr algn="just">
              <a:lnSpc>
                <a:spcPct val="80000"/>
              </a:lnSpc>
            </a:pPr>
            <a:r>
              <a:rPr lang="it-IT" altLang="it-IT" sz="2400" dirty="0"/>
              <a:t>Legislazione </a:t>
            </a:r>
            <a:r>
              <a:rPr lang="it-IT" altLang="it-IT" sz="2400" dirty="0" smtClean="0"/>
              <a:t>Regionale e/o locale: </a:t>
            </a:r>
            <a:r>
              <a:rPr lang="it-IT" altLang="it-IT" sz="2400" dirty="0"/>
              <a:t>Le Regioni attuano delle politiche di intervento a favore delle piccole e medie imprese attraverso la pubblicazione di numerose leggi regionali di </a:t>
            </a:r>
            <a:r>
              <a:rPr lang="it-IT" altLang="it-IT" sz="2400" dirty="0" smtClean="0"/>
              <a:t>aiuto;</a:t>
            </a:r>
            <a:endParaRPr lang="it-IT" altLang="it-IT" sz="2400" dirty="0"/>
          </a:p>
          <a:p>
            <a:pPr algn="just">
              <a:lnSpc>
                <a:spcPct val="80000"/>
              </a:lnSpc>
            </a:pPr>
            <a:r>
              <a:rPr lang="it-IT" altLang="it-IT" sz="2400" dirty="0" smtClean="0"/>
              <a:t>Strumenti </a:t>
            </a:r>
            <a:r>
              <a:rPr lang="it-IT" altLang="it-IT" sz="2400" dirty="0"/>
              <a:t>di natura privatistica o mista pubblico/privato </a:t>
            </a:r>
            <a:r>
              <a:rPr lang="it-IT" altLang="it-IT" sz="2400" dirty="0" smtClean="0"/>
              <a:t>(Fondi di Venture Capital, altri fondi, es CCIAA) </a:t>
            </a:r>
            <a:endParaRPr lang="it-IT" altLang="it-IT" sz="2400" dirty="0"/>
          </a:p>
          <a:p>
            <a:endParaRPr lang="it-IT" dirty="0"/>
          </a:p>
        </p:txBody>
      </p:sp>
      <p:sp>
        <p:nvSpPr>
          <p:cNvPr id="4" name="Segnaposto numero diapositiva 3"/>
          <p:cNvSpPr>
            <a:spLocks noGrp="1"/>
          </p:cNvSpPr>
          <p:nvPr>
            <p:ph type="sldNum" sz="quarter" idx="12"/>
          </p:nvPr>
        </p:nvSpPr>
        <p:spPr/>
        <p:txBody>
          <a:bodyPr/>
          <a:lstStyle/>
          <a:p>
            <a:fld id="{EF3C0D53-75B2-4857-8B5C-FED872CDB81C}" type="slidenum">
              <a:rPr lang="it-IT" smtClean="0"/>
              <a:t>9</a:t>
            </a:fld>
            <a:endParaRPr lang="it-IT" dirty="0"/>
          </a:p>
        </p:txBody>
      </p:sp>
    </p:spTree>
    <p:extLst>
      <p:ext uri="{BB962C8B-B14F-4D97-AF65-F5344CB8AC3E}">
        <p14:creationId xmlns:p14="http://schemas.microsoft.com/office/powerpoint/2010/main" val="38209171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Adiacent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4626</TotalTime>
  <Words>3489</Words>
  <Application>Microsoft Office PowerPoint</Application>
  <PresentationFormat>Personalizzato</PresentationFormat>
  <Paragraphs>539</Paragraphs>
  <Slides>61</Slides>
  <Notes>5</Notes>
  <HiddenSlides>0</HiddenSlides>
  <MMClips>0</MMClips>
  <ScaleCrop>false</ScaleCrop>
  <HeadingPairs>
    <vt:vector size="4" baseType="variant">
      <vt:variant>
        <vt:lpstr>Tema</vt:lpstr>
      </vt:variant>
      <vt:variant>
        <vt:i4>1</vt:i4>
      </vt:variant>
      <vt:variant>
        <vt:lpstr>Titoli diapositive</vt:lpstr>
      </vt:variant>
      <vt:variant>
        <vt:i4>61</vt:i4>
      </vt:variant>
    </vt:vector>
  </HeadingPairs>
  <TitlesOfParts>
    <vt:vector size="62" baseType="lpstr">
      <vt:lpstr>Adiacente</vt:lpstr>
      <vt:lpstr>Presentazione standard di PowerPoint</vt:lpstr>
      <vt:lpstr>Presentazione standard di PowerPoint</vt:lpstr>
      <vt:lpstr>Presentazione standard di PowerPoint</vt:lpstr>
      <vt:lpstr>Il Fabbisogno Finanziario</vt:lpstr>
      <vt:lpstr>Presentazione standard di PowerPoint</vt:lpstr>
      <vt:lpstr>Presentazione standard di PowerPoint</vt:lpstr>
      <vt:lpstr>Presentazione standard di PowerPoint</vt:lpstr>
      <vt:lpstr>Definizione di finanziamento agevolato</vt:lpstr>
      <vt:lpstr>Fonti della finanza agevolata</vt:lpstr>
      <vt:lpstr>Soggetti beneficiari</vt:lpstr>
      <vt:lpstr>Criteri dimensionali</vt:lpstr>
      <vt:lpstr>Criteri dimensionali</vt:lpstr>
      <vt:lpstr>Indipendenza economica</vt:lpstr>
      <vt:lpstr>Tipologie di agevolazioni</vt:lpstr>
      <vt:lpstr>Contributo in conto capitale</vt:lpstr>
      <vt:lpstr>Contributo in conto esercizio</vt:lpstr>
      <vt:lpstr>Contributo in conto interessi</vt:lpstr>
      <vt:lpstr>Credito d’imposta</vt:lpstr>
      <vt:lpstr>Contributo in conto garanzia</vt:lpstr>
      <vt:lpstr>Contributo in conto garanzia: il caso FEI</vt:lpstr>
      <vt:lpstr>Procedure di valutazione</vt:lpstr>
      <vt:lpstr>Automatica</vt:lpstr>
      <vt:lpstr>Valutativa</vt:lpstr>
      <vt:lpstr>Negoziale</vt:lpstr>
      <vt:lpstr>Focus sugli strumenti agevolati</vt:lpstr>
      <vt:lpstr>I fondi strutturali</vt:lpstr>
      <vt:lpstr>Strategia Europa 2020</vt:lpstr>
      <vt:lpstr>Priorità</vt:lpstr>
      <vt:lpstr>Funzionamento</vt:lpstr>
      <vt:lpstr>Funzionamento in ambito nazionale e locale</vt:lpstr>
      <vt:lpstr>Bando Horizon 2020</vt:lpstr>
      <vt:lpstr>Progetti ammissibili</vt:lpstr>
      <vt:lpstr>Progetti ammissibili</vt:lpstr>
      <vt:lpstr>Spese ammissibili</vt:lpstr>
      <vt:lpstr>Agevolazioni: fondo perduto</vt:lpstr>
      <vt:lpstr>Agevolazioni. Finanziamento agevolato</vt:lpstr>
      <vt:lpstr>Forme di finanziamento e progettazione comunitaria</vt:lpstr>
      <vt:lpstr>Presentazione standard di PowerPoint</vt:lpstr>
      <vt:lpstr>H2020 - introduzione</vt:lpstr>
      <vt:lpstr>H2020 – la struttura</vt:lpstr>
      <vt:lpstr>Horizon 2020 – Innovation Chain</vt:lpstr>
      <vt:lpstr>Excellent Science</vt:lpstr>
      <vt:lpstr>Industrial Leadership</vt:lpstr>
      <vt:lpstr>Societal Challenges</vt:lpstr>
      <vt:lpstr>Livelli di maturità tecnologica</vt:lpstr>
      <vt:lpstr>Tipologia di interventi</vt:lpstr>
      <vt:lpstr>Research and innovation actions</vt:lpstr>
      <vt:lpstr>Coordination and support actions</vt:lpstr>
      <vt:lpstr>Partecipazione</vt:lpstr>
      <vt:lpstr>Il progetto</vt:lpstr>
      <vt:lpstr>Il template della proposta (parte B)</vt:lpstr>
      <vt:lpstr>Spese finanziabili</vt:lpstr>
      <vt:lpstr>Innovation actions</vt:lpstr>
      <vt:lpstr>Fast Track to Innovation Pilot</vt:lpstr>
      <vt:lpstr>Sme instrument – una breve introduzione</vt:lpstr>
      <vt:lpstr>Presentazione standard di PowerPoint</vt:lpstr>
      <vt:lpstr>Technology Readiness Level  Livello di Maturità Tecnologica</vt:lpstr>
      <vt:lpstr>Comprensione dello strumento</vt:lpstr>
      <vt:lpstr>Griglia di valutazione</vt:lpstr>
      <vt:lpstr>Griglia di valutazione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Bacchi Adriana</dc:creator>
  <cp:lastModifiedBy>Antonio Zangrilli</cp:lastModifiedBy>
  <cp:revision>64</cp:revision>
  <dcterms:created xsi:type="dcterms:W3CDTF">2016-09-06T07:15:20Z</dcterms:created>
  <dcterms:modified xsi:type="dcterms:W3CDTF">2016-11-02T16:49:40Z</dcterms:modified>
</cp:coreProperties>
</file>