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0"/>
  </p:notesMasterIdLst>
  <p:handoutMasterIdLst>
    <p:handoutMasterId r:id="rId31"/>
  </p:handoutMasterIdLst>
  <p:sldIdLst>
    <p:sldId id="269" r:id="rId2"/>
    <p:sldId id="270" r:id="rId3"/>
    <p:sldId id="271" r:id="rId4"/>
    <p:sldId id="272" r:id="rId5"/>
    <p:sldId id="273" r:id="rId6"/>
    <p:sldId id="274" r:id="rId7"/>
    <p:sldId id="275" r:id="rId8"/>
    <p:sldId id="276" r:id="rId9"/>
    <p:sldId id="277" r:id="rId10"/>
    <p:sldId id="278" r:id="rId11"/>
    <p:sldId id="279" r:id="rId12"/>
    <p:sldId id="280" r:id="rId13"/>
    <p:sldId id="281" r:id="rId14"/>
    <p:sldId id="282" r:id="rId15"/>
    <p:sldId id="283" r:id="rId16"/>
    <p:sldId id="284" r:id="rId17"/>
    <p:sldId id="291" r:id="rId18"/>
    <p:sldId id="285" r:id="rId19"/>
    <p:sldId id="286" r:id="rId20"/>
    <p:sldId id="287" r:id="rId21"/>
    <p:sldId id="288" r:id="rId22"/>
    <p:sldId id="289" r:id="rId23"/>
    <p:sldId id="290" r:id="rId24"/>
    <p:sldId id="292" r:id="rId25"/>
    <p:sldId id="293" r:id="rId26"/>
    <p:sldId id="294" r:id="rId27"/>
    <p:sldId id="295" r:id="rId28"/>
    <p:sldId id="296" r:id="rId29"/>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ＭＳ Ｐゴシック" pitchFamily="-107"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107"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107"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107"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107" charset="-128"/>
        <a:cs typeface="+mn-cs"/>
      </a:defRPr>
    </a:lvl5pPr>
    <a:lvl6pPr marL="2286000" algn="l" defTabSz="914400" rtl="0" eaLnBrk="1" latinLnBrk="0" hangingPunct="1">
      <a:defRPr kern="1200">
        <a:solidFill>
          <a:schemeClr val="tx1"/>
        </a:solidFill>
        <a:latin typeface="Arial" charset="0"/>
        <a:ea typeface="ＭＳ Ｐゴシック" pitchFamily="-107" charset="-128"/>
        <a:cs typeface="+mn-cs"/>
      </a:defRPr>
    </a:lvl6pPr>
    <a:lvl7pPr marL="2743200" algn="l" defTabSz="914400" rtl="0" eaLnBrk="1" latinLnBrk="0" hangingPunct="1">
      <a:defRPr kern="1200">
        <a:solidFill>
          <a:schemeClr val="tx1"/>
        </a:solidFill>
        <a:latin typeface="Arial" charset="0"/>
        <a:ea typeface="ＭＳ Ｐゴシック" pitchFamily="-107" charset="-128"/>
        <a:cs typeface="+mn-cs"/>
      </a:defRPr>
    </a:lvl7pPr>
    <a:lvl8pPr marL="3200400" algn="l" defTabSz="914400" rtl="0" eaLnBrk="1" latinLnBrk="0" hangingPunct="1">
      <a:defRPr kern="1200">
        <a:solidFill>
          <a:schemeClr val="tx1"/>
        </a:solidFill>
        <a:latin typeface="Arial" charset="0"/>
        <a:ea typeface="ＭＳ Ｐゴシック" pitchFamily="-107" charset="-128"/>
        <a:cs typeface="+mn-cs"/>
      </a:defRPr>
    </a:lvl8pPr>
    <a:lvl9pPr marL="3657600" algn="l" defTabSz="914400" rtl="0" eaLnBrk="1" latinLnBrk="0" hangingPunct="1">
      <a:defRPr kern="1200">
        <a:solidFill>
          <a:schemeClr val="tx1"/>
        </a:solidFill>
        <a:latin typeface="Arial" charset="0"/>
        <a:ea typeface="ＭＳ Ｐゴシック" pitchFamily="-107"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3D69B"/>
    <a:srgbClr val="99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1829" autoAdjust="0"/>
  </p:normalViewPr>
  <p:slideViewPr>
    <p:cSldViewPr>
      <p:cViewPr varScale="1">
        <p:scale>
          <a:sx n="52" d="100"/>
          <a:sy n="52" d="100"/>
        </p:scale>
        <p:origin x="1142" y="48"/>
      </p:cViewPr>
      <p:guideLst>
        <p:guide orient="horz" pos="2160"/>
        <p:guide pos="2880"/>
      </p:guideLst>
    </p:cSldViewPr>
  </p:slideViewPr>
  <p:notesTextViewPr>
    <p:cViewPr>
      <p:scale>
        <a:sx n="1" d="1"/>
        <a:sy n="1" d="1"/>
      </p:scale>
      <p:origin x="0" y="0"/>
    </p:cViewPr>
  </p:notesTextViewPr>
  <p:sorterViewPr>
    <p:cViewPr>
      <p:scale>
        <a:sx n="100" d="100"/>
        <a:sy n="100" d="100"/>
      </p:scale>
      <p:origin x="0" y="-50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lt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1E6890E1-32F7-4BB9-BD7D-BAEC8E384EE8}" type="datetime1">
              <a:rPr lang="en-US" altLang="en-US"/>
              <a:pPr/>
              <a:t>4/2/2018</a:t>
            </a:fld>
            <a:endParaRPr lang="en-US" alt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lt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9FD80652-3E7B-4F31-9135-E9386C8A87B3}" type="slidenum">
              <a:rPr lang="en-US" altLang="en-US"/>
              <a:pPr/>
              <a:t>‹#›</a:t>
            </a:fld>
            <a:endParaRPr lang="en-US" altLang="en-US" dirty="0"/>
          </a:p>
        </p:txBody>
      </p:sp>
    </p:spTree>
    <p:extLst>
      <p:ext uri="{BB962C8B-B14F-4D97-AF65-F5344CB8AC3E}">
        <p14:creationId xmlns:p14="http://schemas.microsoft.com/office/powerpoint/2010/main" val="3433444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ltLang="en-US" dirty="0"/>
          </a:p>
        </p:txBody>
      </p:sp>
      <p:sp>
        <p:nvSpPr>
          <p:cNvPr id="1536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ltLang="en-US" dirty="0"/>
          </a:p>
        </p:txBody>
      </p:sp>
      <p:sp>
        <p:nvSpPr>
          <p:cNvPr id="112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ltLang="en-US" dirty="0"/>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AEFDF52-FA57-44AE-B620-D0CF8AD5C17A}" type="slidenum">
              <a:rPr lang="en-GB" altLang="en-US"/>
              <a:pPr/>
              <a:t>‹#›</a:t>
            </a:fld>
            <a:endParaRPr lang="en-GB" altLang="en-US" dirty="0"/>
          </a:p>
        </p:txBody>
      </p:sp>
    </p:spTree>
    <p:extLst>
      <p:ext uri="{BB962C8B-B14F-4D97-AF65-F5344CB8AC3E}">
        <p14:creationId xmlns:p14="http://schemas.microsoft.com/office/powerpoint/2010/main" val="39092920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10" charset="0"/>
        <a:ea typeface="ＭＳ Ｐゴシック" pitchFamily="-65" charset="-128"/>
        <a:cs typeface="ＭＳ Ｐゴシック" pitchFamily="-65" charset="-128"/>
      </a:defRPr>
    </a:lvl1pPr>
    <a:lvl2pPr marL="457200" algn="l" rtl="0" eaLnBrk="0" fontAlgn="base" hangingPunct="0">
      <a:spcBef>
        <a:spcPct val="30000"/>
      </a:spcBef>
      <a:spcAft>
        <a:spcPct val="0"/>
      </a:spcAft>
      <a:defRPr sz="1200" kern="1200">
        <a:solidFill>
          <a:schemeClr val="tx1"/>
        </a:solidFill>
        <a:latin typeface="Arial" pitchFamily="-110" charset="0"/>
        <a:ea typeface="ＭＳ Ｐゴシック" pitchFamily="-110" charset="-128"/>
        <a:cs typeface="+mn-cs"/>
      </a:defRPr>
    </a:lvl2pPr>
    <a:lvl3pPr marL="914400" algn="l" rtl="0" eaLnBrk="0" fontAlgn="base" hangingPunct="0">
      <a:spcBef>
        <a:spcPct val="30000"/>
      </a:spcBef>
      <a:spcAft>
        <a:spcPct val="0"/>
      </a:spcAft>
      <a:defRPr sz="1200" kern="1200">
        <a:solidFill>
          <a:schemeClr val="tx1"/>
        </a:solidFill>
        <a:latin typeface="Arial" pitchFamily="-110" charset="0"/>
        <a:ea typeface="ＭＳ Ｐゴシック" pitchFamily="-110" charset="-128"/>
        <a:cs typeface="+mn-cs"/>
      </a:defRPr>
    </a:lvl3pPr>
    <a:lvl4pPr marL="1371600" algn="l" rtl="0" eaLnBrk="0" fontAlgn="base" hangingPunct="0">
      <a:spcBef>
        <a:spcPct val="30000"/>
      </a:spcBef>
      <a:spcAft>
        <a:spcPct val="0"/>
      </a:spcAft>
      <a:defRPr sz="1200" kern="1200">
        <a:solidFill>
          <a:schemeClr val="tx1"/>
        </a:solidFill>
        <a:latin typeface="Arial" pitchFamily="-110" charset="0"/>
        <a:ea typeface="ＭＳ Ｐゴシック" pitchFamily="-110" charset="-128"/>
        <a:cs typeface="+mn-cs"/>
      </a:defRPr>
    </a:lvl4pPr>
    <a:lvl5pPr marL="1828800" algn="l" rtl="0" eaLnBrk="0" fontAlgn="base" hangingPunct="0">
      <a:spcBef>
        <a:spcPct val="30000"/>
      </a:spcBef>
      <a:spcAft>
        <a:spcPct val="0"/>
      </a:spcAft>
      <a:defRPr sz="1200" kern="1200">
        <a:solidFill>
          <a:schemeClr val="tx1"/>
        </a:solidFill>
        <a:latin typeface="Arial" pitchFamily="-110" charset="0"/>
        <a:ea typeface="ＭＳ Ｐゴシック" pitchFamily="-110"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4" name="Picture 6" descr="ShapeGrey2.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897688" y="3962400"/>
            <a:ext cx="1046162"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ShapeGrey1b.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239000" y="2438400"/>
            <a:ext cx="3028950" cy="210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descr="ShapeGrey3.png"/>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5864225" y="3810000"/>
            <a:ext cx="55245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3"/>
          <p:cNvSpPr>
            <a:spLocks noGrp="1"/>
          </p:cNvSpPr>
          <p:nvPr>
            <p:ph type="body" sz="half" idx="2"/>
          </p:nvPr>
        </p:nvSpPr>
        <p:spPr>
          <a:xfrm>
            <a:off x="533400" y="3657600"/>
            <a:ext cx="5181600" cy="881062"/>
          </a:xfrm>
        </p:spPr>
        <p:txBody>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2"/>
          <p:cNvSpPr>
            <a:spLocks noGrp="1" noChangeArrowheads="1"/>
          </p:cNvSpPr>
          <p:nvPr>
            <p:ph type="title"/>
          </p:nvPr>
        </p:nvSpPr>
        <p:spPr bwMode="auto">
          <a:xfrm>
            <a:off x="533400" y="3047400"/>
            <a:ext cx="6553200" cy="534000"/>
          </a:xfrm>
          <a:prstGeom prst="rect">
            <a:avLst/>
          </a:prstGeom>
          <a:noFill/>
          <a:ln w="9525">
            <a:noFill/>
            <a:miter lim="800000"/>
            <a:headEnd/>
            <a:tailEnd/>
          </a:ln>
        </p:spPr>
        <p:txBody>
          <a:bodyPr/>
          <a:lstStyle/>
          <a:p>
            <a:pPr lvl="0"/>
            <a:r>
              <a:rPr lang="en-US" smtClean="0"/>
              <a:t>Click to edit Master title style</a:t>
            </a:r>
            <a:endParaRPr lang="en-GB" dirty="0"/>
          </a:p>
        </p:txBody>
      </p:sp>
      <p:pic>
        <p:nvPicPr>
          <p:cNvPr id="10" name="Picture 9"/>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0" y="0"/>
            <a:ext cx="5672328" cy="1621536"/>
          </a:xfrm>
          <a:prstGeom prst="rect">
            <a:avLst/>
          </a:prstGeom>
        </p:spPr>
      </p:pic>
    </p:spTree>
    <p:extLst>
      <p:ext uri="{BB962C8B-B14F-4D97-AF65-F5344CB8AC3E}">
        <p14:creationId xmlns:p14="http://schemas.microsoft.com/office/powerpoint/2010/main" val="203722439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533400" y="1676399"/>
            <a:ext cx="5486400" cy="30511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533400"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1166556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showMasterPhAnim="0" type="title">
  <p:cSld name="Diapositiva titolo">
    <p:spTree>
      <p:nvGrpSpPr>
        <p:cNvPr id="1" name=""/>
        <p:cNvGrpSpPr/>
        <p:nvPr/>
      </p:nvGrpSpPr>
      <p:grpSpPr>
        <a:xfrm>
          <a:off x="0" y="0"/>
          <a:ext cx="0" cy="0"/>
          <a:chOff x="0" y="0"/>
          <a:chExt cx="0" cy="0"/>
        </a:xfrm>
      </p:grpSpPr>
      <p:grpSp>
        <p:nvGrpSpPr>
          <p:cNvPr id="5122" name="Group 2"/>
          <p:cNvGrpSpPr>
            <a:grpSpLocks/>
          </p:cNvGrpSpPr>
          <p:nvPr/>
        </p:nvGrpSpPr>
        <p:grpSpPr bwMode="auto">
          <a:xfrm>
            <a:off x="-3222625" y="304800"/>
            <a:ext cx="11909425" cy="4724400"/>
            <a:chOff x="-2030" y="192"/>
            <a:chExt cx="7502" cy="2976"/>
          </a:xfrm>
        </p:grpSpPr>
        <p:sp>
          <p:nvSpPr>
            <p:cNvPr id="5123" name="Line 3"/>
            <p:cNvSpPr>
              <a:spLocks noChangeShapeType="1"/>
            </p:cNvSpPr>
            <p:nvPr/>
          </p:nvSpPr>
          <p:spPr bwMode="auto">
            <a:xfrm>
              <a:off x="912" y="1584"/>
              <a:ext cx="4560" cy="0"/>
            </a:xfrm>
            <a:prstGeom prst="line">
              <a:avLst/>
            </a:prstGeom>
            <a:noFill/>
            <a:ln w="12700">
              <a:solidFill>
                <a:schemeClr val="tx1"/>
              </a:solidFill>
              <a:round/>
              <a:headEnd/>
              <a:tailEnd/>
            </a:ln>
            <a:effectLst/>
          </p:spPr>
          <p:txBody>
            <a:bodyPr/>
            <a:lstStyle/>
            <a:p>
              <a:endParaRPr lang="it-IT"/>
            </a:p>
          </p:txBody>
        </p:sp>
        <p:sp>
          <p:nvSpPr>
            <p:cNvPr id="5124" name="AutoShape 4"/>
            <p:cNvSpPr>
              <a:spLocks noChangeArrowheads="1"/>
            </p:cNvSpPr>
            <p:nvPr/>
          </p:nvSpPr>
          <p:spPr bwMode="auto">
            <a:xfrm>
              <a:off x="-1584" y="864"/>
              <a:ext cx="2304" cy="2304"/>
            </a:xfrm>
            <a:custGeom>
              <a:avLst/>
              <a:gdLst>
                <a:gd name="G0" fmla="+- 12083 0 0"/>
                <a:gd name="G1" fmla="+- -3200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44083" y="2368"/>
                </a:cxn>
                <a:cxn ang="0">
                  <a:pos x="64000" y="32000"/>
                </a:cxn>
                <a:cxn ang="0">
                  <a:pos x="44083" y="61631"/>
                </a:cxn>
                <a:cxn ang="0">
                  <a:pos x="44083" y="61631"/>
                </a:cxn>
                <a:cxn ang="0">
                  <a:pos x="44082" y="61631"/>
                </a:cxn>
                <a:cxn ang="0">
                  <a:pos x="44083" y="61632"/>
                </a:cxn>
                <a:cxn ang="0">
                  <a:pos x="44083" y="2368"/>
                </a:cxn>
                <a:cxn ang="0">
                  <a:pos x="44082" y="2368"/>
                </a:cxn>
                <a:cxn ang="0">
                  <a:pos x="44083" y="2368"/>
                </a:cxn>
              </a:cxnLst>
              <a:rect l="T13" t="T15" r="T17" b="T19"/>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w="9525">
              <a:noFill/>
              <a:miter lim="800000"/>
              <a:headEnd/>
              <a:tailEnd/>
            </a:ln>
          </p:spPr>
          <p:txBody>
            <a:bodyPr/>
            <a:lstStyle/>
            <a:p>
              <a:endParaRPr lang="en-US" sz="2400">
                <a:latin typeface="Times New Roman" pitchFamily="18" charset="0"/>
              </a:endParaRPr>
            </a:p>
          </p:txBody>
        </p:sp>
        <p:sp>
          <p:nvSpPr>
            <p:cNvPr id="5125" name="AutoShape 5"/>
            <p:cNvSpPr>
              <a:spLocks noChangeArrowheads="1"/>
            </p:cNvSpPr>
            <p:nvPr/>
          </p:nvSpPr>
          <p:spPr bwMode="auto">
            <a:xfrm>
              <a:off x="-2030" y="192"/>
              <a:ext cx="2544" cy="2544"/>
            </a:xfrm>
            <a:custGeom>
              <a:avLst/>
              <a:gdLst>
                <a:gd name="G0" fmla="+- 18994 0 0"/>
                <a:gd name="G1" fmla="+- -3001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994" y="6246"/>
                </a:cxn>
                <a:cxn ang="0">
                  <a:pos x="64000" y="32000"/>
                </a:cxn>
                <a:cxn ang="0">
                  <a:pos x="50994" y="57753"/>
                </a:cxn>
                <a:cxn ang="0">
                  <a:pos x="50994" y="57753"/>
                </a:cxn>
                <a:cxn ang="0">
                  <a:pos x="50993" y="57753"/>
                </a:cxn>
                <a:cxn ang="0">
                  <a:pos x="50994" y="57754"/>
                </a:cxn>
                <a:cxn ang="0">
                  <a:pos x="50994" y="6246"/>
                </a:cxn>
                <a:cxn ang="0">
                  <a:pos x="50993" y="6246"/>
                </a:cxn>
                <a:cxn ang="0">
                  <a:pos x="50994" y="6246"/>
                </a:cxn>
              </a:cxnLst>
              <a:rect l="T13" t="T15" r="T17" b="T19"/>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w="9525">
              <a:noFill/>
              <a:miter lim="800000"/>
              <a:headEnd/>
              <a:tailEnd/>
            </a:ln>
          </p:spPr>
          <p:txBody>
            <a:bodyPr/>
            <a:lstStyle/>
            <a:p>
              <a:endParaRPr lang="en-US">
                <a:latin typeface="Arial" charset="0"/>
              </a:endParaRPr>
            </a:p>
          </p:txBody>
        </p:sp>
      </p:grpSp>
      <p:sp>
        <p:nvSpPr>
          <p:cNvPr id="5126" name="Rectangle 6"/>
          <p:cNvSpPr>
            <a:spLocks noGrp="1" noChangeArrowheads="1"/>
          </p:cNvSpPr>
          <p:nvPr>
            <p:ph type="ctrTitle"/>
          </p:nvPr>
        </p:nvSpPr>
        <p:spPr>
          <a:xfrm>
            <a:off x="1443038" y="985838"/>
            <a:ext cx="7239000" cy="1444625"/>
          </a:xfrm>
        </p:spPr>
        <p:txBody>
          <a:bodyPr/>
          <a:lstStyle>
            <a:lvl1pPr>
              <a:defRPr sz="4000"/>
            </a:lvl1pPr>
          </a:lstStyle>
          <a:p>
            <a:r>
              <a:rPr lang="it-IT"/>
              <a:t>Fare clic per modificare lo stile del titolo</a:t>
            </a:r>
          </a:p>
        </p:txBody>
      </p:sp>
      <p:sp>
        <p:nvSpPr>
          <p:cNvPr id="5127" name="Rectangle 7"/>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lvl1pPr>
          </a:lstStyle>
          <a:p>
            <a:r>
              <a:rPr lang="it-IT"/>
              <a:t>Fare clic per modificare lo stile del sottotitolo dello schema</a:t>
            </a:r>
          </a:p>
        </p:txBody>
      </p:sp>
      <p:sp>
        <p:nvSpPr>
          <p:cNvPr id="5128" name="Rectangle 8"/>
          <p:cNvSpPr>
            <a:spLocks noGrp="1" noChangeArrowheads="1"/>
          </p:cNvSpPr>
          <p:nvPr>
            <p:ph type="dt" sz="half" idx="2"/>
          </p:nvPr>
        </p:nvSpPr>
        <p:spPr>
          <a:xfrm>
            <a:off x="457200" y="6248400"/>
            <a:ext cx="2133600" cy="457200"/>
          </a:xfrm>
          <a:prstGeom prst="rect">
            <a:avLst/>
          </a:prstGeom>
        </p:spPr>
        <p:txBody>
          <a:bodyPr/>
          <a:lstStyle>
            <a:lvl1pPr>
              <a:defRPr/>
            </a:lvl1pPr>
          </a:lstStyle>
          <a:p>
            <a:endParaRPr lang="it-IT"/>
          </a:p>
        </p:txBody>
      </p:sp>
      <p:sp>
        <p:nvSpPr>
          <p:cNvPr id="5129" name="Rectangle 9"/>
          <p:cNvSpPr>
            <a:spLocks noGrp="1" noChangeArrowheads="1"/>
          </p:cNvSpPr>
          <p:nvPr>
            <p:ph type="ftr" sz="quarter" idx="3"/>
          </p:nvPr>
        </p:nvSpPr>
        <p:spPr>
          <a:xfrm>
            <a:off x="3124200" y="6248400"/>
            <a:ext cx="2895600" cy="457200"/>
          </a:xfrm>
          <a:prstGeom prst="rect">
            <a:avLst/>
          </a:prstGeom>
        </p:spPr>
        <p:txBody>
          <a:bodyPr/>
          <a:lstStyle>
            <a:lvl1pPr>
              <a:defRPr/>
            </a:lvl1pPr>
          </a:lstStyle>
          <a:p>
            <a:endParaRPr lang="it-IT"/>
          </a:p>
        </p:txBody>
      </p:sp>
      <p:sp>
        <p:nvSpPr>
          <p:cNvPr id="5130" name="Rectangle 10"/>
          <p:cNvSpPr>
            <a:spLocks noGrp="1" noChangeArrowheads="1"/>
          </p:cNvSpPr>
          <p:nvPr>
            <p:ph type="sldNum" sz="quarter" idx="4"/>
          </p:nvPr>
        </p:nvSpPr>
        <p:spPr>
          <a:xfrm>
            <a:off x="6553200" y="6248400"/>
            <a:ext cx="2133600" cy="457200"/>
          </a:xfrm>
          <a:prstGeom prst="rect">
            <a:avLst/>
          </a:prstGeom>
        </p:spPr>
        <p:txBody>
          <a:bodyPr/>
          <a:lstStyle>
            <a:lvl1pPr>
              <a:defRPr/>
            </a:lvl1pPr>
          </a:lstStyle>
          <a:p>
            <a:fld id="{4DFF7B7D-7B86-4D03-A73F-183221BF0F69}" type="slidenum">
              <a:rPr lang="it-IT"/>
              <a:pPr/>
              <a:t>‹#›</a:t>
            </a:fld>
            <a:endParaRPr lang="it-IT"/>
          </a:p>
        </p:txBody>
      </p:sp>
    </p:spTree>
    <p:extLst>
      <p:ext uri="{BB962C8B-B14F-4D97-AF65-F5344CB8AC3E}">
        <p14:creationId xmlns:p14="http://schemas.microsoft.com/office/powerpoint/2010/main" val="51622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7" grpId="0" build="p">
        <p:tmplLst>
          <p:tmpl lvl="1">
            <p:tnLst>
              <p:par>
                <p:cTn presetID="1" presetClass="entr" presetSubtype="0" fill="hold" nodeType="clickEffect">
                  <p:stCondLst>
                    <p:cond delay="0"/>
                  </p:stCondLst>
                  <p:childTnLst>
                    <p:set>
                      <p:cBhvr>
                        <p:cTn dur="1" fill="hold">
                          <p:stCondLst>
                            <p:cond delay="0"/>
                          </p:stCondLst>
                        </p:cTn>
                        <p:tgtEl>
                          <p:spTgt spid="5127"/>
                        </p:tgtEl>
                        <p:attrNameLst>
                          <p:attrName>style.visibility</p:attrName>
                        </p:attrNameLst>
                      </p:cBhvr>
                      <p:to>
                        <p:strVal val="visible"/>
                      </p:to>
                    </p:set>
                  </p:childTnLst>
                </p:cTn>
              </p:par>
            </p:tnLst>
          </p:tmpl>
        </p:tmplLst>
      </p:bldP>
    </p:bld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p>
            <a:r>
              <a:rPr lang="it-IT" smtClean="0"/>
              <a:t>Fare clic per modificare lo stile del titolo</a:t>
            </a:r>
            <a:endParaRPr lang="it-IT"/>
          </a:p>
        </p:txBody>
      </p:sp>
      <p:sp>
        <p:nvSpPr>
          <p:cNvPr id="3" name="Segnaposto tabella 2"/>
          <p:cNvSpPr>
            <a:spLocks noGrp="1"/>
          </p:cNvSpPr>
          <p:nvPr>
            <p:ph type="tbl" idx="1"/>
          </p:nvPr>
        </p:nvSpPr>
        <p:spPr>
          <a:xfrm>
            <a:off x="457200" y="1600200"/>
            <a:ext cx="8229600" cy="4525963"/>
          </a:xfrm>
        </p:spPr>
        <p:txBody>
          <a:bodyPr/>
          <a:lstStyle/>
          <a:p>
            <a:endParaRPr lang="it-IT"/>
          </a:p>
        </p:txBody>
      </p:sp>
      <p:sp>
        <p:nvSpPr>
          <p:cNvPr id="4" name="Segnaposto data 3"/>
          <p:cNvSpPr>
            <a:spLocks noGrp="1"/>
          </p:cNvSpPr>
          <p:nvPr>
            <p:ph type="dt" sz="half" idx="10"/>
          </p:nvPr>
        </p:nvSpPr>
        <p:spPr>
          <a:xfrm>
            <a:off x="457200" y="6245225"/>
            <a:ext cx="2133600" cy="476250"/>
          </a:xfrm>
          <a:prstGeom prst="rect">
            <a:avLst/>
          </a:prstGeom>
        </p:spPr>
        <p:txBody>
          <a:bodyPr/>
          <a:lstStyle>
            <a:lvl1pPr>
              <a:defRPr/>
            </a:lvl1pPr>
          </a:lstStyle>
          <a:p>
            <a:endParaRPr lang="it-IT"/>
          </a:p>
        </p:txBody>
      </p:sp>
      <p:sp>
        <p:nvSpPr>
          <p:cNvPr id="5" name="Segnaposto piè di pagina 4"/>
          <p:cNvSpPr>
            <a:spLocks noGrp="1"/>
          </p:cNvSpPr>
          <p:nvPr>
            <p:ph type="ftr" sz="quarter" idx="11"/>
          </p:nvPr>
        </p:nvSpPr>
        <p:spPr>
          <a:xfrm>
            <a:off x="3124200" y="6245225"/>
            <a:ext cx="2895600" cy="476250"/>
          </a:xfrm>
          <a:prstGeom prst="rect">
            <a:avLst/>
          </a:prstGeom>
        </p:spPr>
        <p:txBody>
          <a:bodyPr/>
          <a:lstStyle>
            <a:lvl1pPr>
              <a:defRPr/>
            </a:lvl1pPr>
          </a:lstStyle>
          <a:p>
            <a:endParaRPr lang="it-IT"/>
          </a:p>
        </p:txBody>
      </p:sp>
      <p:sp>
        <p:nvSpPr>
          <p:cNvPr id="6" name="Segnaposto numero diapositiva 5"/>
          <p:cNvSpPr>
            <a:spLocks noGrp="1"/>
          </p:cNvSpPr>
          <p:nvPr>
            <p:ph type="sldNum" sz="quarter" idx="12"/>
          </p:nvPr>
        </p:nvSpPr>
        <p:spPr>
          <a:xfrm>
            <a:off x="6553200" y="6245225"/>
            <a:ext cx="2133600" cy="476250"/>
          </a:xfrm>
          <a:prstGeom prst="rect">
            <a:avLst/>
          </a:prstGeom>
        </p:spPr>
        <p:txBody>
          <a:bodyPr/>
          <a:lstStyle>
            <a:lvl1pPr>
              <a:defRPr/>
            </a:lvl1pPr>
          </a:lstStyle>
          <a:p>
            <a:fld id="{6CCA33E8-FA6C-40E0-B156-F19737751618}" type="slidenum">
              <a:rPr lang="it-IT"/>
              <a:pPr/>
              <a:t>‹#›</a:t>
            </a:fld>
            <a:endParaRPr lang="it-IT"/>
          </a:p>
        </p:txBody>
      </p:sp>
    </p:spTree>
    <p:extLst>
      <p:ext uri="{BB962C8B-B14F-4D97-AF65-F5344CB8AC3E}">
        <p14:creationId xmlns:p14="http://schemas.microsoft.com/office/powerpoint/2010/main" val="1606588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895638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2398713"/>
            <a:ext cx="3616325" cy="3697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302125" y="2398713"/>
            <a:ext cx="3617913" cy="3697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78294171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1728788"/>
            <a:ext cx="4419600" cy="40481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33400" y="2398713"/>
            <a:ext cx="4419600" cy="3697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Picture Placeholder 2"/>
          <p:cNvSpPr>
            <a:spLocks noGrp="1"/>
          </p:cNvSpPr>
          <p:nvPr>
            <p:ph type="pic" idx="10"/>
          </p:nvPr>
        </p:nvSpPr>
        <p:spPr>
          <a:xfrm>
            <a:off x="5181600" y="1752599"/>
            <a:ext cx="3425434" cy="190500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6" name="Picture Placeholder 2"/>
          <p:cNvSpPr>
            <a:spLocks noGrp="1"/>
          </p:cNvSpPr>
          <p:nvPr>
            <p:ph type="pic" idx="11"/>
          </p:nvPr>
        </p:nvSpPr>
        <p:spPr>
          <a:xfrm>
            <a:off x="5181600" y="3886199"/>
            <a:ext cx="3425434" cy="190500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Tree>
    <p:extLst>
      <p:ext uri="{BB962C8B-B14F-4D97-AF65-F5344CB8AC3E}">
        <p14:creationId xmlns:p14="http://schemas.microsoft.com/office/powerpoint/2010/main" val="151763464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074" y="1244"/>
            <a:ext cx="3095766" cy="884979"/>
          </a:xfrm>
          <a:prstGeom prst="rect">
            <a:avLst/>
          </a:prstGeom>
        </p:spPr>
      </p:pic>
    </p:spTree>
    <p:extLst>
      <p:ext uri="{BB962C8B-B14F-4D97-AF65-F5344CB8AC3E}">
        <p14:creationId xmlns:p14="http://schemas.microsoft.com/office/powerpoint/2010/main" val="9385556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984275"/>
            <a:ext cx="8069263" cy="606425"/>
          </a:xfrm>
        </p:spPr>
        <p:txBody>
          <a:bodyPr/>
          <a:lstStyle/>
          <a:p>
            <a:r>
              <a:rPr lang="en-US" dirty="0" smtClean="0"/>
              <a:t>Click to edit Master title style</a:t>
            </a:r>
            <a:endParaRPr lang="en-US" dirty="0"/>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074" y="1244"/>
            <a:ext cx="3095766" cy="884979"/>
          </a:xfrm>
          <a:prstGeom prst="rect">
            <a:avLst/>
          </a:prstGeom>
        </p:spPr>
      </p:pic>
    </p:spTree>
    <p:extLst>
      <p:ext uri="{BB962C8B-B14F-4D97-AF65-F5344CB8AC3E}">
        <p14:creationId xmlns:p14="http://schemas.microsoft.com/office/powerpoint/2010/main" val="414328713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889682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0583623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6573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1657351"/>
            <a:ext cx="5111750" cy="43624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819401"/>
            <a:ext cx="3008313" cy="32004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36804036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3400" y="1341438"/>
            <a:ext cx="8069263"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smtClean="0"/>
              <a:t>Click to edit Master title style</a:t>
            </a:r>
            <a:endParaRPr lang="en-GB" altLang="en-US" smtClean="0"/>
          </a:p>
        </p:txBody>
      </p:sp>
      <p:sp>
        <p:nvSpPr>
          <p:cNvPr id="1027" name="Rectangle 3"/>
          <p:cNvSpPr>
            <a:spLocks noGrp="1" noChangeArrowheads="1"/>
          </p:cNvSpPr>
          <p:nvPr>
            <p:ph type="body" idx="1"/>
          </p:nvPr>
        </p:nvSpPr>
        <p:spPr bwMode="auto">
          <a:xfrm>
            <a:off x="533400" y="1952625"/>
            <a:ext cx="8070850" cy="428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endParaRPr lang="en-GB" altLang="en-US" dirty="0" smtClean="0"/>
          </a:p>
        </p:txBody>
      </p:sp>
      <p:pic>
        <p:nvPicPr>
          <p:cNvPr id="1028" name="Picture 3" descr="GreyPanel.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6369050"/>
            <a:ext cx="6199188"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457200" y="6324600"/>
            <a:ext cx="3048000" cy="261938"/>
          </a:xfrm>
          <a:prstGeom prst="rect">
            <a:avLst/>
          </a:prstGeom>
          <a:noFill/>
        </p:spPr>
        <p:txBody>
          <a:bodyPr anchor="ctr">
            <a:spAutoFit/>
          </a:bodyPr>
          <a:lstStyle>
            <a:lvl1pPr eaLnBrk="0" hangingPunct="0">
              <a:defRPr sz="2400">
                <a:solidFill>
                  <a:schemeClr val="tx1"/>
                </a:solidFill>
                <a:latin typeface="Arial" charset="0"/>
                <a:ea typeface="ＭＳ Ｐゴシック" pitchFamily="-107" charset="-128"/>
              </a:defRPr>
            </a:lvl1pPr>
            <a:lvl2pPr marL="37931725" indent="-37474525" eaLnBrk="0" hangingPunct="0">
              <a:defRPr sz="2400">
                <a:solidFill>
                  <a:schemeClr val="tx1"/>
                </a:solidFill>
                <a:latin typeface="Arial" charset="0"/>
                <a:ea typeface="ＭＳ Ｐゴシック" pitchFamily="-107" charset="-128"/>
              </a:defRPr>
            </a:lvl2pPr>
            <a:lvl3pPr eaLnBrk="0" hangingPunct="0">
              <a:defRPr sz="2400">
                <a:solidFill>
                  <a:schemeClr val="tx1"/>
                </a:solidFill>
                <a:latin typeface="Arial" charset="0"/>
                <a:ea typeface="ＭＳ Ｐゴシック" pitchFamily="-107" charset="-128"/>
              </a:defRPr>
            </a:lvl3pPr>
            <a:lvl4pPr eaLnBrk="0" hangingPunct="0">
              <a:defRPr sz="2400">
                <a:solidFill>
                  <a:schemeClr val="tx1"/>
                </a:solidFill>
                <a:latin typeface="Arial" charset="0"/>
                <a:ea typeface="ＭＳ Ｐゴシック" pitchFamily="-107" charset="-128"/>
              </a:defRPr>
            </a:lvl4pPr>
            <a:lvl5pPr eaLnBrk="0" hangingPunct="0">
              <a:defRPr sz="2400">
                <a:solidFill>
                  <a:schemeClr val="tx1"/>
                </a:solidFill>
                <a:latin typeface="Arial" charset="0"/>
                <a:ea typeface="ＭＳ Ｐゴシック" pitchFamily="-107" charset="-128"/>
              </a:defRPr>
            </a:lvl5pPr>
            <a:lvl6pPr marL="457200" eaLnBrk="0" fontAlgn="base" hangingPunct="0">
              <a:spcBef>
                <a:spcPct val="0"/>
              </a:spcBef>
              <a:spcAft>
                <a:spcPct val="0"/>
              </a:spcAft>
              <a:defRPr sz="2400">
                <a:solidFill>
                  <a:schemeClr val="tx1"/>
                </a:solidFill>
                <a:latin typeface="Arial" charset="0"/>
                <a:ea typeface="ＭＳ Ｐゴシック" pitchFamily="-107" charset="-128"/>
              </a:defRPr>
            </a:lvl6pPr>
            <a:lvl7pPr marL="914400" eaLnBrk="0" fontAlgn="base" hangingPunct="0">
              <a:spcBef>
                <a:spcPct val="0"/>
              </a:spcBef>
              <a:spcAft>
                <a:spcPct val="0"/>
              </a:spcAft>
              <a:defRPr sz="2400">
                <a:solidFill>
                  <a:schemeClr val="tx1"/>
                </a:solidFill>
                <a:latin typeface="Arial" charset="0"/>
                <a:ea typeface="ＭＳ Ｐゴシック" pitchFamily="-107" charset="-128"/>
              </a:defRPr>
            </a:lvl7pPr>
            <a:lvl8pPr marL="1371600" eaLnBrk="0" fontAlgn="base" hangingPunct="0">
              <a:spcBef>
                <a:spcPct val="0"/>
              </a:spcBef>
              <a:spcAft>
                <a:spcPct val="0"/>
              </a:spcAft>
              <a:defRPr sz="2400">
                <a:solidFill>
                  <a:schemeClr val="tx1"/>
                </a:solidFill>
                <a:latin typeface="Arial" charset="0"/>
                <a:ea typeface="ＭＳ Ｐゴシック" pitchFamily="-107" charset="-128"/>
              </a:defRPr>
            </a:lvl8pPr>
            <a:lvl9pPr marL="1828800" eaLnBrk="0" fontAlgn="base" hangingPunct="0">
              <a:spcBef>
                <a:spcPct val="0"/>
              </a:spcBef>
              <a:spcAft>
                <a:spcPct val="0"/>
              </a:spcAft>
              <a:defRPr sz="2400">
                <a:solidFill>
                  <a:schemeClr val="tx1"/>
                </a:solidFill>
                <a:latin typeface="Arial" charset="0"/>
                <a:ea typeface="ＭＳ Ｐゴシック" pitchFamily="-107" charset="-128"/>
              </a:defRPr>
            </a:lvl9pPr>
          </a:lstStyle>
          <a:p>
            <a:pPr eaLnBrk="1" hangingPunct="1"/>
            <a:r>
              <a:rPr lang="en-US" altLang="en-US" sz="1100" dirty="0">
                <a:solidFill>
                  <a:schemeClr val="bg1"/>
                </a:solidFill>
              </a:rPr>
              <a:t>www.cass.city.ac.uk</a:t>
            </a:r>
          </a:p>
        </p:txBody>
      </p:sp>
    </p:spTree>
  </p:cSld>
  <p:clrMap bg1="lt1" tx1="dk1" bg2="lt2" tx2="dk2" accent1="accent1" accent2="accent2" accent3="accent3" accent4="accent4" accent5="accent5" accent6="accent6" hlink="hlink" folHlink="folHlink"/>
  <p:sldLayoutIdLst>
    <p:sldLayoutId id="2147483666" r:id="rId1"/>
    <p:sldLayoutId id="2147483659" r:id="rId2"/>
    <p:sldLayoutId id="2147483660" r:id="rId3"/>
    <p:sldLayoutId id="2147483661" r:id="rId4"/>
    <p:sldLayoutId id="2147483662" r:id="rId5"/>
    <p:sldLayoutId id="2147483668" r:id="rId6"/>
    <p:sldLayoutId id="2147483667" r:id="rId7"/>
    <p:sldLayoutId id="2147483663" r:id="rId8"/>
    <p:sldLayoutId id="2147483664" r:id="rId9"/>
    <p:sldLayoutId id="2147483665" r:id="rId10"/>
    <p:sldLayoutId id="2147483669" r:id="rId11"/>
    <p:sldLayoutId id="2147483670" r:id="rId12"/>
  </p:sldLayoutIdLst>
  <p:timing>
    <p:tnLst>
      <p:par>
        <p:cTn id="1" dur="indefinite" restart="never" nodeType="tmRoot"/>
      </p:par>
    </p:tnLst>
  </p:timing>
  <p:txStyles>
    <p:titleStyle>
      <a:lvl1pPr algn="l" rtl="0" eaLnBrk="1" fontAlgn="base" hangingPunct="1">
        <a:spcBef>
          <a:spcPct val="0"/>
        </a:spcBef>
        <a:spcAft>
          <a:spcPct val="0"/>
        </a:spcAft>
        <a:defRPr sz="2800" b="1">
          <a:solidFill>
            <a:schemeClr val="tx1"/>
          </a:solidFill>
          <a:latin typeface="+mj-lt"/>
          <a:ea typeface="ＭＳ Ｐゴシック" pitchFamily="-65" charset="-128"/>
          <a:cs typeface="ＭＳ Ｐゴシック" pitchFamily="-65" charset="-128"/>
        </a:defRPr>
      </a:lvl1pPr>
      <a:lvl2pPr algn="l" rtl="0" eaLnBrk="1" fontAlgn="base" hangingPunct="1">
        <a:spcBef>
          <a:spcPct val="0"/>
        </a:spcBef>
        <a:spcAft>
          <a:spcPct val="0"/>
        </a:spcAft>
        <a:defRPr sz="2800" b="1">
          <a:solidFill>
            <a:schemeClr val="tx1"/>
          </a:solidFill>
          <a:latin typeface="Arial" pitchFamily="-110" charset="0"/>
          <a:ea typeface="ＭＳ Ｐゴシック" pitchFamily="-65" charset="-128"/>
          <a:cs typeface="ＭＳ Ｐゴシック" pitchFamily="-65" charset="-128"/>
        </a:defRPr>
      </a:lvl2pPr>
      <a:lvl3pPr algn="l" rtl="0" eaLnBrk="1" fontAlgn="base" hangingPunct="1">
        <a:spcBef>
          <a:spcPct val="0"/>
        </a:spcBef>
        <a:spcAft>
          <a:spcPct val="0"/>
        </a:spcAft>
        <a:defRPr sz="2800" b="1">
          <a:solidFill>
            <a:schemeClr val="tx1"/>
          </a:solidFill>
          <a:latin typeface="Arial" pitchFamily="-110" charset="0"/>
          <a:ea typeface="ＭＳ Ｐゴシック" pitchFamily="-65" charset="-128"/>
          <a:cs typeface="ＭＳ Ｐゴシック" pitchFamily="-65" charset="-128"/>
        </a:defRPr>
      </a:lvl3pPr>
      <a:lvl4pPr algn="l" rtl="0" eaLnBrk="1" fontAlgn="base" hangingPunct="1">
        <a:spcBef>
          <a:spcPct val="0"/>
        </a:spcBef>
        <a:spcAft>
          <a:spcPct val="0"/>
        </a:spcAft>
        <a:defRPr sz="2800" b="1">
          <a:solidFill>
            <a:schemeClr val="tx1"/>
          </a:solidFill>
          <a:latin typeface="Arial" pitchFamily="-110" charset="0"/>
          <a:ea typeface="ＭＳ Ｐゴシック" pitchFamily="-65" charset="-128"/>
          <a:cs typeface="ＭＳ Ｐゴシック" pitchFamily="-65" charset="-128"/>
        </a:defRPr>
      </a:lvl4pPr>
      <a:lvl5pPr algn="l" rtl="0" eaLnBrk="1" fontAlgn="base" hangingPunct="1">
        <a:spcBef>
          <a:spcPct val="0"/>
        </a:spcBef>
        <a:spcAft>
          <a:spcPct val="0"/>
        </a:spcAft>
        <a:defRPr sz="2800" b="1">
          <a:solidFill>
            <a:schemeClr val="tx1"/>
          </a:solidFill>
          <a:latin typeface="Arial" pitchFamily="-110"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2200" b="1">
          <a:solidFill>
            <a:schemeClr val="tx2"/>
          </a:solidFill>
          <a:latin typeface="Arial" pitchFamily="-110" charset="0"/>
        </a:defRPr>
      </a:lvl6pPr>
      <a:lvl7pPr marL="914400" algn="l" rtl="0" eaLnBrk="1" fontAlgn="base" hangingPunct="1">
        <a:spcBef>
          <a:spcPct val="0"/>
        </a:spcBef>
        <a:spcAft>
          <a:spcPct val="0"/>
        </a:spcAft>
        <a:defRPr sz="2200" b="1">
          <a:solidFill>
            <a:schemeClr val="tx2"/>
          </a:solidFill>
          <a:latin typeface="Arial" pitchFamily="-110" charset="0"/>
        </a:defRPr>
      </a:lvl7pPr>
      <a:lvl8pPr marL="1371600" algn="l" rtl="0" eaLnBrk="1" fontAlgn="base" hangingPunct="1">
        <a:spcBef>
          <a:spcPct val="0"/>
        </a:spcBef>
        <a:spcAft>
          <a:spcPct val="0"/>
        </a:spcAft>
        <a:defRPr sz="2200" b="1">
          <a:solidFill>
            <a:schemeClr val="tx2"/>
          </a:solidFill>
          <a:latin typeface="Arial" pitchFamily="-110" charset="0"/>
        </a:defRPr>
      </a:lvl8pPr>
      <a:lvl9pPr marL="1828800" algn="l" rtl="0" eaLnBrk="1" fontAlgn="base" hangingPunct="1">
        <a:spcBef>
          <a:spcPct val="0"/>
        </a:spcBef>
        <a:spcAft>
          <a:spcPct val="0"/>
        </a:spcAft>
        <a:defRPr sz="2200" b="1">
          <a:solidFill>
            <a:schemeClr val="tx2"/>
          </a:solidFill>
          <a:latin typeface="Arial" pitchFamily="-110" charset="0"/>
        </a:defRPr>
      </a:lvl9pPr>
    </p:titleStyle>
    <p:bodyStyle>
      <a:lvl1pPr marL="179388" indent="-179388" algn="l" rtl="0" eaLnBrk="1" fontAlgn="base" hangingPunct="1">
        <a:spcBef>
          <a:spcPct val="0"/>
        </a:spcBef>
        <a:spcAft>
          <a:spcPct val="0"/>
        </a:spcAft>
        <a:buChar char="•"/>
        <a:defRPr sz="2200">
          <a:solidFill>
            <a:schemeClr val="tx1"/>
          </a:solidFill>
          <a:latin typeface="+mn-lt"/>
          <a:ea typeface="ＭＳ Ｐゴシック" pitchFamily="-65" charset="-128"/>
          <a:cs typeface="ＭＳ Ｐゴシック" pitchFamily="-65" charset="-128"/>
        </a:defRPr>
      </a:lvl1pPr>
      <a:lvl2pPr marL="347663" indent="-166688" algn="l" rtl="0" eaLnBrk="1" fontAlgn="base" hangingPunct="1">
        <a:spcBef>
          <a:spcPct val="0"/>
        </a:spcBef>
        <a:spcAft>
          <a:spcPct val="0"/>
        </a:spcAft>
        <a:buChar char="•"/>
        <a:defRPr sz="2000">
          <a:solidFill>
            <a:schemeClr val="tx1"/>
          </a:solidFill>
          <a:latin typeface="+mn-lt"/>
          <a:ea typeface="ＭＳ Ｐゴシック" pitchFamily="-110" charset="-128"/>
        </a:defRPr>
      </a:lvl2pPr>
      <a:lvl3pPr marL="538163" indent="-188913" algn="l" rtl="0" eaLnBrk="1" fontAlgn="base" hangingPunct="1">
        <a:spcBef>
          <a:spcPct val="0"/>
        </a:spcBef>
        <a:spcAft>
          <a:spcPct val="0"/>
        </a:spcAft>
        <a:buChar char="•"/>
        <a:defRPr sz="2000">
          <a:solidFill>
            <a:schemeClr val="tx1"/>
          </a:solidFill>
          <a:latin typeface="+mn-lt"/>
          <a:ea typeface="ＭＳ Ｐゴシック" pitchFamily="-110" charset="-128"/>
        </a:defRPr>
      </a:lvl3pPr>
      <a:lvl4pPr marL="712788" indent="-173038" algn="l" rtl="0" eaLnBrk="1" fontAlgn="base" hangingPunct="1">
        <a:spcBef>
          <a:spcPct val="0"/>
        </a:spcBef>
        <a:spcAft>
          <a:spcPct val="0"/>
        </a:spcAft>
        <a:buChar char="•"/>
        <a:defRPr sz="2000">
          <a:solidFill>
            <a:schemeClr val="tx1"/>
          </a:solidFill>
          <a:latin typeface="+mn-lt"/>
          <a:ea typeface="ＭＳ Ｐゴシック" pitchFamily="-110" charset="-128"/>
        </a:defRPr>
      </a:lvl4pPr>
      <a:lvl5pPr marL="898525" indent="-184150" algn="l" rtl="0" eaLnBrk="1" fontAlgn="base" hangingPunct="1">
        <a:spcBef>
          <a:spcPct val="0"/>
        </a:spcBef>
        <a:spcAft>
          <a:spcPct val="0"/>
        </a:spcAft>
        <a:buChar char="•"/>
        <a:defRPr sz="2000">
          <a:solidFill>
            <a:schemeClr val="tx1"/>
          </a:solidFill>
          <a:latin typeface="+mn-lt"/>
          <a:ea typeface="ＭＳ Ｐゴシック" pitchFamily="-110" charset="-128"/>
        </a:defRPr>
      </a:lvl5pPr>
      <a:lvl6pPr marL="1355725" indent="-184150" algn="l" rtl="0" eaLnBrk="1" fontAlgn="base" hangingPunct="1">
        <a:spcBef>
          <a:spcPct val="0"/>
        </a:spcBef>
        <a:spcAft>
          <a:spcPct val="0"/>
        </a:spcAft>
        <a:buChar char="•"/>
        <a:defRPr sz="2200">
          <a:solidFill>
            <a:schemeClr val="tx1"/>
          </a:solidFill>
          <a:latin typeface="+mn-lt"/>
          <a:ea typeface="ＭＳ Ｐゴシック" pitchFamily="-110" charset="-128"/>
        </a:defRPr>
      </a:lvl6pPr>
      <a:lvl7pPr marL="1812925" indent="-184150" algn="l" rtl="0" eaLnBrk="1" fontAlgn="base" hangingPunct="1">
        <a:spcBef>
          <a:spcPct val="0"/>
        </a:spcBef>
        <a:spcAft>
          <a:spcPct val="0"/>
        </a:spcAft>
        <a:buChar char="•"/>
        <a:defRPr sz="2200">
          <a:solidFill>
            <a:schemeClr val="tx1"/>
          </a:solidFill>
          <a:latin typeface="+mn-lt"/>
          <a:ea typeface="ＭＳ Ｐゴシック" pitchFamily="-110" charset="-128"/>
        </a:defRPr>
      </a:lvl7pPr>
      <a:lvl8pPr marL="2270125" indent="-184150" algn="l" rtl="0" eaLnBrk="1" fontAlgn="base" hangingPunct="1">
        <a:spcBef>
          <a:spcPct val="0"/>
        </a:spcBef>
        <a:spcAft>
          <a:spcPct val="0"/>
        </a:spcAft>
        <a:buChar char="•"/>
        <a:defRPr sz="2200">
          <a:solidFill>
            <a:schemeClr val="tx1"/>
          </a:solidFill>
          <a:latin typeface="+mn-lt"/>
          <a:ea typeface="ＭＳ Ｐゴシック" pitchFamily="-110" charset="-128"/>
        </a:defRPr>
      </a:lvl8pPr>
      <a:lvl9pPr marL="2727325" indent="-184150" algn="l" rtl="0" eaLnBrk="1" fontAlgn="base" hangingPunct="1">
        <a:spcBef>
          <a:spcPct val="0"/>
        </a:spcBef>
        <a:spcAft>
          <a:spcPct val="0"/>
        </a:spcAft>
        <a:buChar char="•"/>
        <a:defRPr sz="2200">
          <a:solidFill>
            <a:schemeClr val="tx1"/>
          </a:solidFill>
          <a:latin typeface="+mn-lt"/>
          <a:ea typeface="ＭＳ Ｐゴシック" pitchFamily="-110"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1" name="Rectangle 3"/>
          <p:cNvSpPr>
            <a:spLocks noGrp="1" noChangeArrowheads="1"/>
          </p:cNvSpPr>
          <p:nvPr>
            <p:ph type="body" sz="half" idx="2"/>
          </p:nvPr>
        </p:nvSpPr>
        <p:spPr>
          <a:xfrm>
            <a:off x="533400" y="3657600"/>
            <a:ext cx="7062936" cy="881062"/>
          </a:xfrm>
        </p:spPr>
        <p:txBody>
          <a:bodyPr/>
          <a:lstStyle/>
          <a:p>
            <a:endParaRPr lang="en-US" dirty="0" smtClean="0"/>
          </a:p>
          <a:p>
            <a:r>
              <a:rPr lang="en-US" dirty="0" smtClean="0"/>
              <a:t>Davide Ravasi</a:t>
            </a:r>
          </a:p>
          <a:p>
            <a:r>
              <a:rPr lang="en-US" dirty="0" smtClean="0"/>
              <a:t>Cass </a:t>
            </a:r>
            <a:r>
              <a:rPr lang="en-US" dirty="0" smtClean="0"/>
              <a:t>Business </a:t>
            </a:r>
            <a:r>
              <a:rPr lang="en-US" dirty="0" smtClean="0"/>
              <a:t>School</a:t>
            </a:r>
          </a:p>
          <a:p>
            <a:r>
              <a:rPr lang="en-US" dirty="0" smtClean="0"/>
              <a:t>&amp; Aalto University School of Management</a:t>
            </a:r>
            <a:endParaRPr lang="en-US" dirty="0"/>
          </a:p>
        </p:txBody>
      </p:sp>
      <p:sp>
        <p:nvSpPr>
          <p:cNvPr id="2050" name="Rectangle 2"/>
          <p:cNvSpPr>
            <a:spLocks noGrp="1" noChangeArrowheads="1"/>
          </p:cNvSpPr>
          <p:nvPr>
            <p:ph type="title"/>
          </p:nvPr>
        </p:nvSpPr>
        <p:spPr/>
        <p:txBody>
          <a:bodyPr/>
          <a:lstStyle/>
          <a:p>
            <a:r>
              <a:rPr lang="en-US" dirty="0"/>
              <a:t>Responding </a:t>
            </a:r>
            <a:r>
              <a:rPr lang="en-US" dirty="0" smtClean="0"/>
              <a:t>Editors </a:t>
            </a:r>
            <a:r>
              <a:rPr lang="en-US" dirty="0"/>
              <a:t>and </a:t>
            </a:r>
            <a:r>
              <a:rPr lang="en-US" dirty="0" smtClean="0"/>
              <a:t>Reviewers</a:t>
            </a:r>
            <a:endParaRPr lang="en-US" dirty="0"/>
          </a:p>
        </p:txBody>
      </p:sp>
    </p:spTree>
    <p:extLst>
      <p:ext uri="{BB962C8B-B14F-4D97-AF65-F5344CB8AC3E}">
        <p14:creationId xmlns:p14="http://schemas.microsoft.com/office/powerpoint/2010/main" val="18827725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pPr algn="ctr"/>
            <a:r>
              <a:rPr lang="it-IT" dirty="0" err="1" smtClean="0"/>
              <a:t>Responding</a:t>
            </a:r>
            <a:r>
              <a:rPr lang="it-IT" dirty="0" smtClean="0"/>
              <a:t> </a:t>
            </a:r>
            <a:r>
              <a:rPr lang="it-IT" dirty="0" err="1" smtClean="0"/>
              <a:t>Reviewers</a:t>
            </a:r>
            <a:endParaRPr lang="it-IT" dirty="0"/>
          </a:p>
        </p:txBody>
      </p:sp>
    </p:spTree>
    <p:extLst>
      <p:ext uri="{BB962C8B-B14F-4D97-AF65-F5344CB8AC3E}">
        <p14:creationId xmlns:p14="http://schemas.microsoft.com/office/powerpoint/2010/main" val="1715851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p:txBody>
          <a:bodyPr/>
          <a:lstStyle/>
          <a:p>
            <a:r>
              <a:rPr lang="it-IT" dirty="0" smtClean="0"/>
              <a:t>Be appreciative (and really MEAN it!)</a:t>
            </a:r>
            <a:endParaRPr lang="en-US" dirty="0"/>
          </a:p>
        </p:txBody>
      </p:sp>
      <p:sp>
        <p:nvSpPr>
          <p:cNvPr id="171011" name="Rectangle 3"/>
          <p:cNvSpPr>
            <a:spLocks noGrp="1" noChangeArrowheads="1"/>
          </p:cNvSpPr>
          <p:nvPr>
            <p:ph type="body" idx="4294967295"/>
          </p:nvPr>
        </p:nvSpPr>
        <p:spPr>
          <a:xfrm>
            <a:off x="539552" y="1701055"/>
            <a:ext cx="7561262" cy="5040313"/>
          </a:xfrm>
        </p:spPr>
        <p:txBody>
          <a:bodyPr/>
          <a:lstStyle/>
          <a:p>
            <a:r>
              <a:rPr lang="en-US" sz="2400" dirty="0"/>
              <a:t>Acknowledge and appreciate reviewers’ suggestions and </a:t>
            </a:r>
            <a:r>
              <a:rPr lang="en-US" sz="2400" dirty="0" smtClean="0"/>
              <a:t>contribution (after all, they spent a day or two on your paper…):</a:t>
            </a:r>
            <a:endParaRPr lang="it-IT" sz="2400" dirty="0"/>
          </a:p>
          <a:p>
            <a:pPr>
              <a:buNone/>
            </a:pPr>
            <a:endParaRPr lang="en-US" sz="1800" dirty="0" smtClean="0"/>
          </a:p>
          <a:p>
            <a:pPr>
              <a:buNone/>
            </a:pPr>
            <a:r>
              <a:rPr lang="en-US" sz="1800" dirty="0" smtClean="0"/>
              <a:t>“</a:t>
            </a:r>
            <a:r>
              <a:rPr lang="en-GB" sz="2000" dirty="0" smtClean="0"/>
              <a:t>Thank you for your comments and your suggestions. They were very important because they reassured us about the strength of our dataset, but they alerted us to the insufficient job we did in analyzing it in depth and in adequately framing it. They drove the reframing of the paper (from material </a:t>
            </a:r>
            <a:r>
              <a:rPr lang="en-GB" sz="2000" dirty="0" err="1" smtClean="0"/>
              <a:t>artifacts</a:t>
            </a:r>
            <a:r>
              <a:rPr lang="en-GB" sz="2000" dirty="0" smtClean="0"/>
              <a:t> to material practices) and pushed us to sharpen our thinking (to better outline what makes material </a:t>
            </a:r>
            <a:r>
              <a:rPr lang="en-GB" sz="2000" dirty="0" err="1" smtClean="0"/>
              <a:t>artifacts</a:t>
            </a:r>
            <a:r>
              <a:rPr lang="en-GB" sz="2000" dirty="0" smtClean="0"/>
              <a:t> different from discursive ones) towards a more significant contribution.</a:t>
            </a:r>
            <a:r>
              <a:rPr lang="en-US" sz="1800" dirty="0" smtClean="0"/>
              <a:t>”</a:t>
            </a:r>
            <a:endParaRPr lang="en-US" sz="1800" dirty="0"/>
          </a:p>
        </p:txBody>
      </p:sp>
    </p:spTree>
    <p:extLst>
      <p:ext uri="{BB962C8B-B14F-4D97-AF65-F5344CB8AC3E}">
        <p14:creationId xmlns:p14="http://schemas.microsoft.com/office/powerpoint/2010/main" val="34695634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p:txBody>
          <a:bodyPr/>
          <a:lstStyle/>
          <a:p>
            <a:r>
              <a:rPr lang="it-IT" dirty="0" smtClean="0"/>
              <a:t>Be </a:t>
            </a:r>
            <a:r>
              <a:rPr lang="it-IT" dirty="0" err="1" smtClean="0"/>
              <a:t>honest</a:t>
            </a:r>
            <a:endParaRPr lang="en-US" dirty="0"/>
          </a:p>
        </p:txBody>
      </p:sp>
      <p:sp>
        <p:nvSpPr>
          <p:cNvPr id="189443" name="Rectangle 3"/>
          <p:cNvSpPr>
            <a:spLocks noGrp="1" noChangeArrowheads="1"/>
          </p:cNvSpPr>
          <p:nvPr>
            <p:ph type="body" idx="4294967295"/>
          </p:nvPr>
        </p:nvSpPr>
        <p:spPr>
          <a:xfrm>
            <a:off x="533400" y="1628775"/>
            <a:ext cx="8069263" cy="5040313"/>
          </a:xfrm>
        </p:spPr>
        <p:txBody>
          <a:bodyPr/>
          <a:lstStyle/>
          <a:p>
            <a:r>
              <a:rPr lang="it-IT" sz="2500" dirty="0" err="1" smtClean="0"/>
              <a:t>If</a:t>
            </a:r>
            <a:r>
              <a:rPr lang="it-IT" sz="2500" dirty="0" smtClean="0"/>
              <a:t> </a:t>
            </a:r>
            <a:r>
              <a:rPr lang="it-IT" sz="2500" dirty="0" err="1"/>
              <a:t>you</a:t>
            </a:r>
            <a:r>
              <a:rPr lang="it-IT" sz="2500" dirty="0"/>
              <a:t> </a:t>
            </a:r>
            <a:r>
              <a:rPr lang="it-IT" sz="2500" dirty="0" err="1"/>
              <a:t>have</a:t>
            </a:r>
            <a:r>
              <a:rPr lang="it-IT" sz="2500" dirty="0"/>
              <a:t> </a:t>
            </a:r>
            <a:r>
              <a:rPr lang="it-IT" sz="2500" dirty="0" err="1"/>
              <a:t>been</a:t>
            </a:r>
            <a:r>
              <a:rPr lang="it-IT" sz="2500" dirty="0"/>
              <a:t> </a:t>
            </a:r>
            <a:r>
              <a:rPr lang="it-IT" sz="2500" dirty="0" err="1" smtClean="0"/>
              <a:t>unclear</a:t>
            </a:r>
            <a:r>
              <a:rPr lang="it-IT" sz="2500" dirty="0" smtClean="0"/>
              <a:t> </a:t>
            </a:r>
            <a:r>
              <a:rPr lang="it-IT" sz="2500" dirty="0"/>
              <a:t>or </a:t>
            </a:r>
            <a:r>
              <a:rPr lang="it-IT" sz="2500" dirty="0" err="1"/>
              <a:t>ambiguous</a:t>
            </a:r>
            <a:r>
              <a:rPr lang="it-IT" sz="2500" dirty="0"/>
              <a:t>, </a:t>
            </a:r>
            <a:r>
              <a:rPr lang="it-IT" sz="2500" dirty="0" err="1"/>
              <a:t>admit</a:t>
            </a:r>
            <a:r>
              <a:rPr lang="it-IT" sz="2500" dirty="0"/>
              <a:t> </a:t>
            </a:r>
            <a:r>
              <a:rPr lang="it-IT" sz="2500" dirty="0" err="1" smtClean="0"/>
              <a:t>it</a:t>
            </a:r>
            <a:r>
              <a:rPr lang="it-IT" sz="2500" dirty="0" smtClean="0"/>
              <a:t> (and </a:t>
            </a:r>
            <a:r>
              <a:rPr lang="it-IT" sz="2500" dirty="0" err="1" smtClean="0"/>
              <a:t>apologize</a:t>
            </a:r>
            <a:r>
              <a:rPr lang="it-IT" sz="2500" dirty="0" smtClean="0"/>
              <a:t>): </a:t>
            </a:r>
            <a:endParaRPr lang="it-IT" sz="2500" dirty="0"/>
          </a:p>
          <a:p>
            <a:pPr>
              <a:buFont typeface="Wingdings" pitchFamily="2" charset="2"/>
              <a:buNone/>
            </a:pPr>
            <a:endParaRPr lang="en-US" sz="1900" dirty="0" smtClean="0"/>
          </a:p>
          <a:p>
            <a:pPr>
              <a:buFont typeface="Wingdings" pitchFamily="2" charset="2"/>
              <a:buNone/>
            </a:pPr>
            <a:r>
              <a:rPr lang="en-US" sz="1900" dirty="0" smtClean="0"/>
              <a:t>Example 1: “We </a:t>
            </a:r>
            <a:r>
              <a:rPr lang="en-US" sz="1900" dirty="0"/>
              <a:t>recognize that the opening paragraph of our previous version awkwardly misrepresented the debate going on in the field (and indeed our interpretation of it). The revised theory section hopefully provides a more nuanced account of the different positions in the field.” </a:t>
            </a:r>
          </a:p>
          <a:p>
            <a:pPr>
              <a:buFont typeface="Wingdings" pitchFamily="2" charset="2"/>
              <a:buNone/>
            </a:pPr>
            <a:endParaRPr lang="en-GB" sz="1900" dirty="0" smtClean="0"/>
          </a:p>
          <a:p>
            <a:pPr>
              <a:buFont typeface="Wingdings" pitchFamily="2" charset="2"/>
              <a:buNone/>
            </a:pPr>
            <a:r>
              <a:rPr lang="en-GB" sz="1900" dirty="0" smtClean="0"/>
              <a:t>Example 2: “Some </a:t>
            </a:r>
            <a:r>
              <a:rPr lang="en-GB" sz="1900" dirty="0"/>
              <a:t>of your comments seem to rest on the assumption that several directors in the boards we observed were in fact internal directors from the managerial ranks of the company. </a:t>
            </a:r>
            <a:r>
              <a:rPr lang="en-GB" sz="1900" dirty="0" smtClean="0"/>
              <a:t>We </a:t>
            </a:r>
            <a:r>
              <a:rPr lang="en-GB" sz="1900" dirty="0"/>
              <a:t>realize now that ambiguity in the way </a:t>
            </a:r>
            <a:r>
              <a:rPr lang="en-GB" sz="1900" dirty="0" smtClean="0"/>
              <a:t>we described the </a:t>
            </a:r>
            <a:r>
              <a:rPr lang="en-GB" sz="1900" dirty="0"/>
              <a:t>professional background of board members </a:t>
            </a:r>
            <a:r>
              <a:rPr lang="en-GB" sz="1900" dirty="0" smtClean="0"/>
              <a:t>in </a:t>
            </a:r>
            <a:r>
              <a:rPr lang="en-GB" sz="1900" dirty="0"/>
              <a:t>Table 2 </a:t>
            </a:r>
            <a:r>
              <a:rPr lang="en-GB" sz="1900" dirty="0" smtClean="0"/>
              <a:t>might </a:t>
            </a:r>
            <a:r>
              <a:rPr lang="en-GB" sz="1900" dirty="0"/>
              <a:t>have given that false impression. </a:t>
            </a:r>
            <a:r>
              <a:rPr lang="en-GB" sz="1900" dirty="0" smtClean="0"/>
              <a:t>We </a:t>
            </a:r>
            <a:r>
              <a:rPr lang="en-GB" sz="1900" dirty="0"/>
              <a:t>apologize for what might have seriously affected the way </a:t>
            </a:r>
            <a:r>
              <a:rPr lang="en-GB" sz="1900" dirty="0" smtClean="0"/>
              <a:t>you read and evaluated our findings.”</a:t>
            </a:r>
            <a:endParaRPr lang="it-IT" sz="2500" dirty="0"/>
          </a:p>
        </p:txBody>
      </p:sp>
    </p:spTree>
    <p:extLst>
      <p:ext uri="{BB962C8B-B14F-4D97-AF65-F5344CB8AC3E}">
        <p14:creationId xmlns:p14="http://schemas.microsoft.com/office/powerpoint/2010/main" val="4648077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p:txBody>
          <a:bodyPr/>
          <a:lstStyle/>
          <a:p>
            <a:r>
              <a:rPr lang="it-IT" dirty="0" smtClean="0"/>
              <a:t>Be </a:t>
            </a:r>
            <a:r>
              <a:rPr lang="it-IT" dirty="0" err="1" smtClean="0"/>
              <a:t>confident</a:t>
            </a:r>
            <a:r>
              <a:rPr lang="it-IT" dirty="0" smtClean="0"/>
              <a:t> (and </a:t>
            </a:r>
            <a:r>
              <a:rPr lang="it-IT" dirty="0" err="1" smtClean="0"/>
              <a:t>convincing</a:t>
            </a:r>
            <a:r>
              <a:rPr lang="it-IT" dirty="0" smtClean="0"/>
              <a:t>)</a:t>
            </a:r>
            <a:endParaRPr lang="en-US" dirty="0"/>
          </a:p>
        </p:txBody>
      </p:sp>
      <p:sp>
        <p:nvSpPr>
          <p:cNvPr id="188419" name="Rectangle 3"/>
          <p:cNvSpPr>
            <a:spLocks noGrp="1" noChangeArrowheads="1"/>
          </p:cNvSpPr>
          <p:nvPr>
            <p:ph type="body" idx="4294967295"/>
          </p:nvPr>
        </p:nvSpPr>
        <p:spPr>
          <a:xfrm>
            <a:off x="533401" y="1628775"/>
            <a:ext cx="8069262" cy="5040313"/>
          </a:xfrm>
        </p:spPr>
        <p:txBody>
          <a:bodyPr/>
          <a:lstStyle/>
          <a:p>
            <a:r>
              <a:rPr lang="it-IT" sz="2500" dirty="0" err="1"/>
              <a:t>You</a:t>
            </a:r>
            <a:r>
              <a:rPr lang="it-IT" sz="2500" dirty="0"/>
              <a:t> do </a:t>
            </a:r>
            <a:r>
              <a:rPr lang="it-IT" sz="2500" dirty="0" err="1"/>
              <a:t>not</a:t>
            </a:r>
            <a:r>
              <a:rPr lang="it-IT" sz="2500" dirty="0"/>
              <a:t> </a:t>
            </a:r>
            <a:r>
              <a:rPr lang="it-IT" sz="2500" dirty="0" err="1"/>
              <a:t>have</a:t>
            </a:r>
            <a:r>
              <a:rPr lang="it-IT" sz="2500" dirty="0"/>
              <a:t> </a:t>
            </a:r>
            <a:r>
              <a:rPr lang="it-IT" sz="2500" dirty="0" err="1"/>
              <a:t>to</a:t>
            </a:r>
            <a:r>
              <a:rPr lang="it-IT" sz="2500" dirty="0"/>
              <a:t> </a:t>
            </a:r>
            <a:r>
              <a:rPr lang="it-IT" sz="2500" dirty="0" err="1"/>
              <a:t>agree</a:t>
            </a:r>
            <a:r>
              <a:rPr lang="it-IT" sz="2500" dirty="0"/>
              <a:t> - </a:t>
            </a:r>
            <a:r>
              <a:rPr lang="it-IT" sz="2500" dirty="0" err="1"/>
              <a:t>but</a:t>
            </a:r>
            <a:r>
              <a:rPr lang="it-IT" sz="2500" dirty="0"/>
              <a:t> </a:t>
            </a:r>
            <a:r>
              <a:rPr lang="it-IT" sz="2500" dirty="0" err="1"/>
              <a:t>if</a:t>
            </a:r>
            <a:r>
              <a:rPr lang="it-IT" sz="2500" dirty="0"/>
              <a:t> </a:t>
            </a:r>
            <a:r>
              <a:rPr lang="it-IT" sz="2500" dirty="0" err="1"/>
              <a:t>you</a:t>
            </a:r>
            <a:r>
              <a:rPr lang="it-IT" sz="2500" dirty="0"/>
              <a:t> </a:t>
            </a:r>
            <a:r>
              <a:rPr lang="it-IT" sz="2500" dirty="0" err="1"/>
              <a:t>disagree</a:t>
            </a:r>
            <a:r>
              <a:rPr lang="it-IT" sz="2500" dirty="0"/>
              <a:t>, </a:t>
            </a:r>
            <a:r>
              <a:rPr lang="it-IT" sz="2500" dirty="0" err="1"/>
              <a:t>make</a:t>
            </a:r>
            <a:r>
              <a:rPr lang="it-IT" sz="2500" dirty="0"/>
              <a:t> </a:t>
            </a:r>
            <a:r>
              <a:rPr lang="it-IT" sz="2500" dirty="0" err="1"/>
              <a:t>sure</a:t>
            </a:r>
            <a:r>
              <a:rPr lang="it-IT" sz="2500" dirty="0"/>
              <a:t> </a:t>
            </a:r>
            <a:r>
              <a:rPr lang="it-IT" sz="2500" dirty="0" err="1"/>
              <a:t>to</a:t>
            </a:r>
            <a:r>
              <a:rPr lang="it-IT" sz="2500" dirty="0"/>
              <a:t> </a:t>
            </a:r>
            <a:r>
              <a:rPr lang="it-IT" sz="2500" dirty="0" err="1"/>
              <a:t>make</a:t>
            </a:r>
            <a:r>
              <a:rPr lang="it-IT" sz="2500" dirty="0"/>
              <a:t> a </a:t>
            </a:r>
            <a:r>
              <a:rPr lang="it-IT" sz="2500" dirty="0" err="1"/>
              <a:t>convincing</a:t>
            </a:r>
            <a:r>
              <a:rPr lang="it-IT" sz="2500" dirty="0"/>
              <a:t> </a:t>
            </a:r>
            <a:r>
              <a:rPr lang="it-IT" sz="2500" dirty="0" err="1"/>
              <a:t>point</a:t>
            </a:r>
            <a:r>
              <a:rPr lang="it-IT" sz="2500" dirty="0" smtClean="0"/>
              <a:t>!</a:t>
            </a:r>
            <a:endParaRPr lang="it-IT" sz="2500" dirty="0"/>
          </a:p>
          <a:p>
            <a:pPr>
              <a:buNone/>
            </a:pPr>
            <a:endParaRPr lang="en-US" sz="1900" dirty="0" smtClean="0"/>
          </a:p>
          <a:p>
            <a:pPr>
              <a:buNone/>
            </a:pPr>
            <a:r>
              <a:rPr lang="en-US" sz="1900" dirty="0" smtClean="0"/>
              <a:t>“</a:t>
            </a:r>
            <a:r>
              <a:rPr lang="en-US" sz="1900" dirty="0"/>
              <a:t>If we consider the whole story of B&amp;O, it is likely that, to some extent, the different interpretations you tentatively propose (gradual drift, resistance to change, etc.) may apply to different stages. </a:t>
            </a:r>
            <a:endParaRPr lang="en-US" sz="1900" dirty="0" smtClean="0"/>
          </a:p>
          <a:p>
            <a:pPr>
              <a:buNone/>
            </a:pPr>
            <a:r>
              <a:rPr lang="en-US" sz="1900" dirty="0" smtClean="0"/>
              <a:t>We </a:t>
            </a:r>
            <a:r>
              <a:rPr lang="en-US" sz="1900" dirty="0"/>
              <a:t>believe, however, that beneath the specific features of the three events we described, we can trace similar dynamics highlighting interrelations between image, identity and culture in organizations. </a:t>
            </a:r>
            <a:endParaRPr lang="en-US" sz="1900" dirty="0" smtClean="0"/>
          </a:p>
          <a:p>
            <a:pPr>
              <a:buNone/>
            </a:pPr>
            <a:r>
              <a:rPr lang="en-US" sz="1900" dirty="0" smtClean="0"/>
              <a:t>The </a:t>
            </a:r>
            <a:r>
              <a:rPr lang="en-US" sz="1900" dirty="0"/>
              <a:t>relevance of the study, therefore, may rest primarily on the insights that it generates in relatively underexplored areas such as the relationships between organizational identity and </a:t>
            </a:r>
            <a:r>
              <a:rPr lang="en-US" sz="1900" dirty="0" smtClean="0"/>
              <a:t>culture (…)” </a:t>
            </a:r>
            <a:endParaRPr lang="en-US" sz="1900" dirty="0"/>
          </a:p>
        </p:txBody>
      </p:sp>
    </p:spTree>
    <p:extLst>
      <p:ext uri="{BB962C8B-B14F-4D97-AF65-F5344CB8AC3E}">
        <p14:creationId xmlns:p14="http://schemas.microsoft.com/office/powerpoint/2010/main" val="5319340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Bring</a:t>
            </a:r>
            <a:r>
              <a:rPr lang="it-IT" dirty="0" smtClean="0"/>
              <a:t> </a:t>
            </a:r>
            <a:r>
              <a:rPr lang="it-IT" dirty="0" err="1" smtClean="0"/>
              <a:t>it</a:t>
            </a:r>
            <a:r>
              <a:rPr lang="it-IT" dirty="0" smtClean="0"/>
              <a:t> back </a:t>
            </a:r>
            <a:r>
              <a:rPr lang="it-IT" dirty="0" err="1" smtClean="0"/>
              <a:t>to</a:t>
            </a:r>
            <a:r>
              <a:rPr lang="it-IT" dirty="0" smtClean="0"/>
              <a:t> the data</a:t>
            </a:r>
            <a:endParaRPr lang="it-IT" dirty="0"/>
          </a:p>
        </p:txBody>
      </p:sp>
      <p:sp>
        <p:nvSpPr>
          <p:cNvPr id="3" name="Segnaposto contenuto 2"/>
          <p:cNvSpPr>
            <a:spLocks noGrp="1"/>
          </p:cNvSpPr>
          <p:nvPr>
            <p:ph idx="4294967295"/>
          </p:nvPr>
        </p:nvSpPr>
        <p:spPr>
          <a:xfrm>
            <a:off x="533400" y="1700213"/>
            <a:ext cx="8069264" cy="5041155"/>
          </a:xfrm>
        </p:spPr>
        <p:txBody>
          <a:bodyPr>
            <a:normAutofit fontScale="47500" lnSpcReduction="20000"/>
          </a:bodyPr>
          <a:lstStyle/>
          <a:p>
            <a:r>
              <a:rPr lang="en-US" sz="5100" dirty="0" smtClean="0"/>
              <a:t>Back up disagreement with reference to the data (“in theory, yes; in practice, no…”):</a:t>
            </a:r>
          </a:p>
          <a:p>
            <a:pPr lvl="1">
              <a:buNone/>
            </a:pPr>
            <a:endParaRPr lang="en-US" sz="2900" dirty="0" smtClean="0"/>
          </a:p>
          <a:p>
            <a:pPr>
              <a:lnSpc>
                <a:spcPct val="120000"/>
              </a:lnSpc>
              <a:buNone/>
            </a:pPr>
            <a:r>
              <a:rPr lang="en-US" sz="3400" dirty="0" smtClean="0"/>
              <a:t>Example 1: “We agree with Reviewer 1 that even discursive artifacts may possess the properties of ‘separateness’ that we ascribed to material artifacts in the previous version of our manuscript. </a:t>
            </a:r>
            <a:r>
              <a:rPr lang="en-US" sz="3400" u="sng" dirty="0" smtClean="0"/>
              <a:t>Our informants, however, consistently reported </a:t>
            </a:r>
            <a:r>
              <a:rPr lang="en-US" sz="3400" dirty="0" smtClean="0"/>
              <a:t>how the physicality of artifacts altered the quality of their engagement with the ideas they embodied, compared to simple verbal utterance or conversation.” </a:t>
            </a:r>
          </a:p>
          <a:p>
            <a:pPr>
              <a:lnSpc>
                <a:spcPct val="120000"/>
              </a:lnSpc>
              <a:buNone/>
            </a:pPr>
            <a:endParaRPr lang="en-US" sz="3400" dirty="0" smtClean="0"/>
          </a:p>
          <a:p>
            <a:pPr>
              <a:lnSpc>
                <a:spcPct val="120000"/>
              </a:lnSpc>
              <a:buNone/>
            </a:pPr>
            <a:r>
              <a:rPr lang="en-GB" sz="3400" dirty="0" smtClean="0"/>
              <a:t>Example 2: “Some informants did mention how the severe cost-cutting associated with Six Sigma was initially justified by the expected economic decline, and how these cuts were expected to streamline the organization so that, by the time the economy would start growing again, 3M would be in better conditions to take advantage of it. </a:t>
            </a:r>
          </a:p>
          <a:p>
            <a:pPr>
              <a:lnSpc>
                <a:spcPct val="120000"/>
              </a:lnSpc>
              <a:buNone/>
            </a:pPr>
            <a:r>
              <a:rPr lang="en-GB" sz="3400" u="sng" dirty="0" smtClean="0"/>
              <a:t>Our informants, however, also mentioned how eventually this did not happen</a:t>
            </a:r>
            <a:r>
              <a:rPr lang="en-GB" sz="3400" dirty="0" smtClean="0"/>
              <a:t>. But rather than referring to the incapacity of Six Sigma to capture opportunities associated with the changed macro-economic landscape, they mentioned how lagging performance measures were inconsistent with the traditional goals of the organization: growth and innovation.”</a:t>
            </a:r>
            <a:endParaRPr lang="it-IT" sz="3400" dirty="0" smtClean="0"/>
          </a:p>
          <a:p>
            <a:endParaRPr lang="it-IT" dirty="0"/>
          </a:p>
        </p:txBody>
      </p:sp>
    </p:spTree>
    <p:extLst>
      <p:ext uri="{BB962C8B-B14F-4D97-AF65-F5344CB8AC3E}">
        <p14:creationId xmlns:p14="http://schemas.microsoft.com/office/powerpoint/2010/main" val="40944849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p:txBody>
          <a:bodyPr/>
          <a:lstStyle/>
          <a:p>
            <a:r>
              <a:rPr lang="it-IT" dirty="0" smtClean="0"/>
              <a:t>Connect to broader theoretical conversations</a:t>
            </a:r>
            <a:endParaRPr lang="en-US" dirty="0"/>
          </a:p>
        </p:txBody>
      </p:sp>
      <p:sp>
        <p:nvSpPr>
          <p:cNvPr id="190467" name="Rectangle 3"/>
          <p:cNvSpPr>
            <a:spLocks noGrp="1" noChangeArrowheads="1"/>
          </p:cNvSpPr>
          <p:nvPr>
            <p:ph type="body" idx="4294967295"/>
          </p:nvPr>
        </p:nvSpPr>
        <p:spPr>
          <a:xfrm>
            <a:off x="525887" y="1700808"/>
            <a:ext cx="8069263" cy="4968875"/>
          </a:xfrm>
        </p:spPr>
        <p:txBody>
          <a:bodyPr/>
          <a:lstStyle/>
          <a:p>
            <a:pPr>
              <a:lnSpc>
                <a:spcPct val="80000"/>
              </a:lnSpc>
            </a:pPr>
            <a:r>
              <a:rPr lang="it-IT" sz="2400" dirty="0" smtClean="0"/>
              <a:t>Remind about widely accepted conceptualizations</a:t>
            </a:r>
          </a:p>
          <a:p>
            <a:pPr>
              <a:lnSpc>
                <a:spcPct val="80000"/>
              </a:lnSpc>
            </a:pPr>
            <a:endParaRPr lang="it-IT" sz="2400" dirty="0"/>
          </a:p>
          <a:p>
            <a:pPr>
              <a:buFont typeface="Wingdings" pitchFamily="2" charset="2"/>
              <a:buNone/>
            </a:pPr>
            <a:r>
              <a:rPr lang="en-US" sz="1800" dirty="0"/>
              <a:t>“With the exception of extreme functionalist or postmodernist positions (see </a:t>
            </a:r>
            <a:r>
              <a:rPr lang="en-US" sz="1800" dirty="0" err="1"/>
              <a:t>Whetten</a:t>
            </a:r>
            <a:r>
              <a:rPr lang="en-US" sz="1800" dirty="0"/>
              <a:t> &amp; Godfrey, 1998), most identity scholars tend to define organizational identity as a relatively stable set of attributes that </a:t>
            </a:r>
            <a:r>
              <a:rPr lang="en-US" sz="1800" i="1" dirty="0"/>
              <a:t>members</a:t>
            </a:r>
            <a:r>
              <a:rPr lang="en-US" sz="1800" dirty="0"/>
              <a:t> consider core and distinctive about their organization. Scholars, then, seem to conceive organizational identity as </a:t>
            </a:r>
            <a:r>
              <a:rPr lang="en-US" sz="1800" dirty="0" smtClean="0"/>
              <a:t>‘what </a:t>
            </a:r>
            <a:r>
              <a:rPr lang="en-US" sz="1800" dirty="0"/>
              <a:t>members agree that identity </a:t>
            </a:r>
            <a:r>
              <a:rPr lang="en-US" sz="1800" dirty="0" smtClean="0"/>
              <a:t>is’, </a:t>
            </a:r>
            <a:r>
              <a:rPr lang="en-US" sz="1800" dirty="0"/>
              <a:t>be it embodied in formal statements (à la </a:t>
            </a:r>
            <a:r>
              <a:rPr lang="en-US" sz="1800" dirty="0" err="1"/>
              <a:t>Whetten</a:t>
            </a:r>
            <a:r>
              <a:rPr lang="en-US" sz="1800" dirty="0"/>
              <a:t>) or in tacit understandings (à la </a:t>
            </a:r>
            <a:r>
              <a:rPr lang="en-US" sz="1800" dirty="0" err="1"/>
              <a:t>Gioia</a:t>
            </a:r>
            <a:r>
              <a:rPr lang="en-US" sz="1800" dirty="0"/>
              <a:t>).</a:t>
            </a:r>
          </a:p>
          <a:p>
            <a:pPr>
              <a:buFont typeface="Wingdings" pitchFamily="2" charset="2"/>
              <a:buNone/>
            </a:pPr>
            <a:r>
              <a:rPr lang="en-US" sz="1800" dirty="0"/>
              <a:t>If we subscribe to this position, the fact that statements such as the Seven Corporate Identity Components, the New Vision or the Fundamental Values were the result of a deliberate attempt to define the </a:t>
            </a:r>
            <a:r>
              <a:rPr lang="en-US" sz="1800" dirty="0" smtClean="0"/>
              <a:t>‘identity’ </a:t>
            </a:r>
            <a:r>
              <a:rPr lang="en-US" sz="1800" dirty="0"/>
              <a:t>or the </a:t>
            </a:r>
            <a:r>
              <a:rPr lang="en-US" sz="1800" dirty="0" smtClean="0"/>
              <a:t>‘essence’ </a:t>
            </a:r>
            <a:r>
              <a:rPr lang="en-US" sz="1800" dirty="0"/>
              <a:t>of the organization, and were explicitly used to illustrate the </a:t>
            </a:r>
            <a:r>
              <a:rPr lang="en-US" sz="1800" dirty="0" smtClean="0"/>
              <a:t>‘identity’ </a:t>
            </a:r>
            <a:r>
              <a:rPr lang="en-US" sz="1800" dirty="0"/>
              <a:t>of the company internally and externally seems to provide a solid support to the claim that these organizational self-definitions were indeed </a:t>
            </a:r>
            <a:r>
              <a:rPr lang="en-US" sz="1800" dirty="0" smtClean="0"/>
              <a:t>‘identity claims’.</a:t>
            </a:r>
            <a:endParaRPr lang="en-US" sz="1800" dirty="0"/>
          </a:p>
        </p:txBody>
      </p:sp>
    </p:spTree>
    <p:extLst>
      <p:ext uri="{BB962C8B-B14F-4D97-AF65-F5344CB8AC3E}">
        <p14:creationId xmlns:p14="http://schemas.microsoft.com/office/powerpoint/2010/main" val="9772676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p:txBody>
          <a:bodyPr/>
          <a:lstStyle/>
          <a:p>
            <a:r>
              <a:rPr lang="it-IT" dirty="0" smtClean="0"/>
              <a:t>Connect to broader theoretical conversations</a:t>
            </a:r>
            <a:endParaRPr lang="en-US" dirty="0"/>
          </a:p>
        </p:txBody>
      </p:sp>
      <p:sp>
        <p:nvSpPr>
          <p:cNvPr id="190467" name="Rectangle 3"/>
          <p:cNvSpPr>
            <a:spLocks noGrp="1" noChangeArrowheads="1"/>
          </p:cNvSpPr>
          <p:nvPr>
            <p:ph type="body" idx="4294967295"/>
          </p:nvPr>
        </p:nvSpPr>
        <p:spPr>
          <a:xfrm>
            <a:off x="533401" y="1628775"/>
            <a:ext cx="8069262" cy="4968875"/>
          </a:xfrm>
        </p:spPr>
        <p:txBody>
          <a:bodyPr/>
          <a:lstStyle/>
          <a:p>
            <a:r>
              <a:rPr lang="it-IT" sz="2400" dirty="0" smtClean="0"/>
              <a:t>Remind about the current state of the debate</a:t>
            </a:r>
          </a:p>
          <a:p>
            <a:endParaRPr lang="it-IT" sz="2400" dirty="0"/>
          </a:p>
          <a:p>
            <a:pPr>
              <a:buNone/>
            </a:pPr>
            <a:r>
              <a:rPr lang="en-GB" sz="2000" dirty="0" smtClean="0"/>
              <a:t>“Following your suggestion, we have simplified our theoretical background and now use a more classic definition of culture focused on shared values and assumptions (Schein, 1984, 2010). </a:t>
            </a:r>
            <a:endParaRPr lang="it-IT" sz="2000" dirty="0" smtClean="0"/>
          </a:p>
          <a:p>
            <a:pPr>
              <a:buNone/>
            </a:pPr>
            <a:r>
              <a:rPr lang="en-GB" sz="2000" dirty="0" smtClean="0"/>
              <a:t>At the same time, in order to be true to the debate taking place in the field of organizational culture, in the discussion section we acknowledge the recent rise of an alternative perspective on culture-as-repertoire. However, contrary to the customary way in which these two perspectives are presented by organizational scholars, we do believe that they are not entirely incompatible. </a:t>
            </a:r>
            <a:r>
              <a:rPr lang="en-US" sz="1800" dirty="0" smtClean="0"/>
              <a:t>”</a:t>
            </a:r>
          </a:p>
          <a:p>
            <a:pPr>
              <a:buNone/>
            </a:pPr>
            <a:endParaRPr lang="en-US" sz="1500" dirty="0" smtClean="0"/>
          </a:p>
          <a:p>
            <a:pPr>
              <a:buNone/>
            </a:pPr>
            <a:endParaRPr lang="en-US" sz="1500" dirty="0"/>
          </a:p>
        </p:txBody>
      </p:sp>
    </p:spTree>
    <p:extLst>
      <p:ext uri="{BB962C8B-B14F-4D97-AF65-F5344CB8AC3E}">
        <p14:creationId xmlns:p14="http://schemas.microsoft.com/office/powerpoint/2010/main" val="16208484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Connect to broader theoretical conversations</a:t>
            </a:r>
          </a:p>
        </p:txBody>
      </p:sp>
      <p:sp>
        <p:nvSpPr>
          <p:cNvPr id="3" name="Segnaposto contenuto 2"/>
          <p:cNvSpPr>
            <a:spLocks noGrp="1"/>
          </p:cNvSpPr>
          <p:nvPr>
            <p:ph idx="4294967295"/>
          </p:nvPr>
        </p:nvSpPr>
        <p:spPr>
          <a:xfrm>
            <a:off x="533400" y="1827212"/>
            <a:ext cx="8069263" cy="4842147"/>
          </a:xfrm>
        </p:spPr>
        <p:txBody>
          <a:bodyPr>
            <a:normAutofit fontScale="62500" lnSpcReduction="20000"/>
          </a:bodyPr>
          <a:lstStyle/>
          <a:p>
            <a:pPr>
              <a:lnSpc>
                <a:spcPct val="120000"/>
              </a:lnSpc>
            </a:pPr>
            <a:r>
              <a:rPr lang="en-GB" sz="2900" dirty="0" smtClean="0"/>
              <a:t>Remind reviewers about the existence of diverging – but equally legitimate – theoretical perspectives:</a:t>
            </a:r>
          </a:p>
          <a:p>
            <a:pPr>
              <a:lnSpc>
                <a:spcPct val="120000"/>
              </a:lnSpc>
            </a:pPr>
            <a:endParaRPr lang="en-GB" sz="2600" dirty="0" smtClean="0"/>
          </a:p>
          <a:p>
            <a:pPr>
              <a:lnSpc>
                <a:spcPct val="120000"/>
              </a:lnSpc>
              <a:buNone/>
            </a:pPr>
            <a:r>
              <a:rPr lang="en-GB" sz="2600" dirty="0" smtClean="0"/>
              <a:t>“Your comments point to a large body of research rooted in organizational behaviour, using large scale quantitative methods, to investigate the influence of individually-held cultural values. </a:t>
            </a:r>
          </a:p>
          <a:p>
            <a:pPr>
              <a:lnSpc>
                <a:spcPct val="120000"/>
              </a:lnSpc>
              <a:buNone/>
            </a:pPr>
            <a:r>
              <a:rPr lang="en-GB" sz="2600" dirty="0" smtClean="0"/>
              <a:t>Our study, instead, was informed by an equally fortunate stream of research rooted in organizational sociology, using qualitative methods to investigate culture as a set of knowledge structures that members use to make sense of their organizational reality. </a:t>
            </a:r>
          </a:p>
          <a:p>
            <a:pPr>
              <a:lnSpc>
                <a:spcPct val="120000"/>
              </a:lnSpc>
              <a:buNone/>
            </a:pPr>
            <a:r>
              <a:rPr lang="en-GB" sz="2600" dirty="0" smtClean="0"/>
              <a:t>We believe that many of the reservations you express about our definition of culture and about the appropriate way of studying it are largely due to the different paradigmatic conventions that these two traditions accept. </a:t>
            </a:r>
          </a:p>
          <a:p>
            <a:pPr>
              <a:lnSpc>
                <a:spcPct val="120000"/>
              </a:lnSpc>
              <a:buNone/>
            </a:pPr>
            <a:r>
              <a:rPr lang="en-GB" sz="2600" dirty="0" smtClean="0"/>
              <a:t>Your comments, however, pushed us to reflect more deeply on the ontological and epistemological assumptions guiding our study, and to make an additional effort to clarify these assumptions. We are grateful for this encouragement, as we really believe that it helped us to produce sharper and – hopefully – more convincing arguments.”</a:t>
            </a:r>
            <a:endParaRPr lang="it-IT" sz="2600" dirty="0" smtClean="0"/>
          </a:p>
        </p:txBody>
      </p:sp>
    </p:spTree>
    <p:extLst>
      <p:ext uri="{BB962C8B-B14F-4D97-AF65-F5344CB8AC3E}">
        <p14:creationId xmlns:p14="http://schemas.microsoft.com/office/powerpoint/2010/main" val="19289621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p:txBody>
          <a:bodyPr/>
          <a:lstStyle/>
          <a:p>
            <a:r>
              <a:rPr lang="it-IT" dirty="0" smtClean="0"/>
              <a:t>Be transparent and comprehensive</a:t>
            </a:r>
            <a:endParaRPr lang="en-US" dirty="0"/>
          </a:p>
        </p:txBody>
      </p:sp>
      <p:sp>
        <p:nvSpPr>
          <p:cNvPr id="185347" name="Rectangle 3"/>
          <p:cNvSpPr>
            <a:spLocks noGrp="1" noChangeArrowheads="1"/>
          </p:cNvSpPr>
          <p:nvPr>
            <p:ph type="body" idx="4294967295"/>
          </p:nvPr>
        </p:nvSpPr>
        <p:spPr>
          <a:xfrm>
            <a:off x="533400" y="1700213"/>
            <a:ext cx="8069263" cy="4752975"/>
          </a:xfrm>
        </p:spPr>
        <p:txBody>
          <a:bodyPr>
            <a:normAutofit/>
          </a:bodyPr>
          <a:lstStyle/>
          <a:p>
            <a:r>
              <a:rPr lang="en-US" sz="2100" dirty="0" smtClean="0"/>
              <a:t>Give reviewers </a:t>
            </a:r>
            <a:r>
              <a:rPr lang="en-US" sz="2100" dirty="0"/>
              <a:t>“extra treats” – additional tables, </a:t>
            </a:r>
            <a:r>
              <a:rPr lang="en-US" sz="2100" dirty="0" smtClean="0"/>
              <a:t>analyses, discussions</a:t>
            </a:r>
            <a:r>
              <a:rPr lang="en-US" sz="2100" dirty="0"/>
              <a:t>, </a:t>
            </a:r>
            <a:r>
              <a:rPr lang="en-US" sz="2100" dirty="0" smtClean="0"/>
              <a:t>etc. not included in the manuscript – that give them extraordinary </a:t>
            </a:r>
            <a:r>
              <a:rPr lang="en-US" sz="2100" dirty="0"/>
              <a:t>insight into the </a:t>
            </a:r>
            <a:r>
              <a:rPr lang="en-US" sz="2100" dirty="0" smtClean="0"/>
              <a:t>methodology.</a:t>
            </a:r>
            <a:endParaRPr lang="en-US" sz="2100" dirty="0"/>
          </a:p>
          <a:p>
            <a:endParaRPr lang="en-US" sz="2100" dirty="0"/>
          </a:p>
          <a:p>
            <a:pPr>
              <a:buNone/>
            </a:pPr>
            <a:r>
              <a:rPr lang="en-US" sz="1900" dirty="0" smtClean="0"/>
              <a:t>“In order to properly address your concern, we have carefully reconstructed the 50 decision making processes. They are summarized in Appendix B of this letter. We have identified different patterns (surgeon-driven vs. manager driven), and tracked the relative diffusion of each pattern over time. </a:t>
            </a:r>
          </a:p>
          <a:p>
            <a:pPr>
              <a:buNone/>
            </a:pPr>
            <a:r>
              <a:rPr lang="en-US" sz="1900" dirty="0" smtClean="0"/>
              <a:t>For the sake of space saving, in the revised paper we have not presented detailed results, but we mention the relative prevalence of either patterns as we describe the diffusion of new technology over time.”</a:t>
            </a:r>
            <a:endParaRPr lang="it-IT" sz="1700" dirty="0"/>
          </a:p>
        </p:txBody>
      </p:sp>
    </p:spTree>
    <p:extLst>
      <p:ext uri="{BB962C8B-B14F-4D97-AF65-F5344CB8AC3E}">
        <p14:creationId xmlns:p14="http://schemas.microsoft.com/office/powerpoint/2010/main" val="28846809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p:txBody>
          <a:bodyPr/>
          <a:lstStyle/>
          <a:p>
            <a:r>
              <a:rPr lang="it-IT" dirty="0" smtClean="0"/>
              <a:t>Take </a:t>
            </a:r>
            <a:r>
              <a:rPr lang="it-IT" dirty="0" err="1" smtClean="0"/>
              <a:t>them</a:t>
            </a:r>
            <a:r>
              <a:rPr lang="it-IT" dirty="0" smtClean="0"/>
              <a:t> </a:t>
            </a:r>
            <a:r>
              <a:rPr lang="it-IT" dirty="0" err="1" smtClean="0"/>
              <a:t>seriously</a:t>
            </a:r>
            <a:endParaRPr lang="en-US" dirty="0"/>
          </a:p>
        </p:txBody>
      </p:sp>
      <p:sp>
        <p:nvSpPr>
          <p:cNvPr id="191491" name="Rectangle 3"/>
          <p:cNvSpPr>
            <a:spLocks noGrp="1" noChangeArrowheads="1"/>
          </p:cNvSpPr>
          <p:nvPr>
            <p:ph type="body" idx="4294967295"/>
          </p:nvPr>
        </p:nvSpPr>
        <p:spPr>
          <a:xfrm>
            <a:off x="533400" y="1700213"/>
            <a:ext cx="7927032" cy="4752975"/>
          </a:xfrm>
        </p:spPr>
        <p:txBody>
          <a:bodyPr>
            <a:normAutofit fontScale="92500"/>
          </a:bodyPr>
          <a:lstStyle/>
          <a:p>
            <a:pPr>
              <a:lnSpc>
                <a:spcPct val="110000"/>
              </a:lnSpc>
            </a:pPr>
            <a:r>
              <a:rPr lang="it-IT" sz="2600" dirty="0" err="1" smtClean="0"/>
              <a:t>Explore</a:t>
            </a:r>
            <a:r>
              <a:rPr lang="it-IT" sz="2600" dirty="0" smtClean="0"/>
              <a:t> </a:t>
            </a:r>
            <a:r>
              <a:rPr lang="it-IT" sz="2600" dirty="0" err="1"/>
              <a:t>all</a:t>
            </a:r>
            <a:r>
              <a:rPr lang="it-IT" sz="2600" dirty="0"/>
              <a:t> the </a:t>
            </a:r>
            <a:r>
              <a:rPr lang="it-IT" sz="2600" dirty="0" err="1"/>
              <a:t>literature</a:t>
            </a:r>
            <a:r>
              <a:rPr lang="it-IT" sz="2600" dirty="0"/>
              <a:t> </a:t>
            </a:r>
            <a:r>
              <a:rPr lang="it-IT" sz="2600" dirty="0" err="1"/>
              <a:t>they</a:t>
            </a:r>
            <a:r>
              <a:rPr lang="it-IT" sz="2600" dirty="0"/>
              <a:t> </a:t>
            </a:r>
            <a:r>
              <a:rPr lang="it-IT" sz="2600" dirty="0" err="1"/>
              <a:t>refer</a:t>
            </a:r>
            <a:r>
              <a:rPr lang="it-IT" sz="2600" dirty="0"/>
              <a:t> </a:t>
            </a:r>
            <a:r>
              <a:rPr lang="it-IT" sz="2600" dirty="0" err="1"/>
              <a:t>to</a:t>
            </a:r>
            <a:r>
              <a:rPr lang="it-IT" sz="2600" dirty="0"/>
              <a:t> and </a:t>
            </a:r>
            <a:r>
              <a:rPr lang="it-IT" sz="2600" dirty="0" err="1"/>
              <a:t>try</a:t>
            </a:r>
            <a:r>
              <a:rPr lang="it-IT" sz="2600" dirty="0"/>
              <a:t> </a:t>
            </a:r>
            <a:r>
              <a:rPr lang="it-IT" sz="2600" dirty="0" err="1"/>
              <a:t>to</a:t>
            </a:r>
            <a:r>
              <a:rPr lang="it-IT" sz="2600" dirty="0"/>
              <a:t> </a:t>
            </a:r>
            <a:r>
              <a:rPr lang="it-IT" sz="2600" dirty="0" err="1"/>
              <a:t>find</a:t>
            </a:r>
            <a:r>
              <a:rPr lang="it-IT" sz="2600" dirty="0"/>
              <a:t> a way </a:t>
            </a:r>
            <a:r>
              <a:rPr lang="it-IT" sz="2600" dirty="0" err="1"/>
              <a:t>to</a:t>
            </a:r>
            <a:r>
              <a:rPr lang="it-IT" sz="2600" dirty="0"/>
              <a:t> </a:t>
            </a:r>
            <a:r>
              <a:rPr lang="it-IT" sz="2600" dirty="0" smtClean="0"/>
              <a:t>USE the </a:t>
            </a:r>
            <a:r>
              <a:rPr lang="it-IT" sz="2600" dirty="0" err="1" smtClean="0"/>
              <a:t>literture</a:t>
            </a:r>
            <a:r>
              <a:rPr lang="it-IT" sz="2600" dirty="0" smtClean="0"/>
              <a:t> </a:t>
            </a:r>
            <a:r>
              <a:rPr lang="it-IT" sz="2600" dirty="0" err="1" smtClean="0"/>
              <a:t>they</a:t>
            </a:r>
            <a:r>
              <a:rPr lang="it-IT" sz="2600" dirty="0" smtClean="0"/>
              <a:t> </a:t>
            </a:r>
            <a:r>
              <a:rPr lang="it-IT" sz="2600" dirty="0" err="1" smtClean="0"/>
              <a:t>suggest</a:t>
            </a:r>
            <a:r>
              <a:rPr lang="it-IT" sz="2600" dirty="0" smtClean="0"/>
              <a:t>. Do </a:t>
            </a:r>
            <a:r>
              <a:rPr lang="it-IT" sz="2600" dirty="0" err="1" smtClean="0"/>
              <a:t>not</a:t>
            </a:r>
            <a:r>
              <a:rPr lang="it-IT" sz="2600" dirty="0" smtClean="0"/>
              <a:t> just </a:t>
            </a:r>
            <a:r>
              <a:rPr lang="it-IT" sz="2600" dirty="0" err="1" smtClean="0"/>
              <a:t>cite</a:t>
            </a:r>
            <a:r>
              <a:rPr lang="it-IT" sz="2600" dirty="0" smtClean="0"/>
              <a:t> </a:t>
            </a:r>
            <a:r>
              <a:rPr lang="it-IT" sz="2600" dirty="0" err="1" smtClean="0"/>
              <a:t>it</a:t>
            </a:r>
            <a:r>
              <a:rPr lang="it-IT" sz="2600" dirty="0" smtClean="0"/>
              <a:t>!</a:t>
            </a:r>
            <a:endParaRPr lang="it-IT" sz="2600" dirty="0"/>
          </a:p>
          <a:p>
            <a:pPr>
              <a:lnSpc>
                <a:spcPct val="110000"/>
              </a:lnSpc>
            </a:pPr>
            <a:endParaRPr lang="it-IT" sz="2100" dirty="0" smtClean="0"/>
          </a:p>
          <a:p>
            <a:pPr>
              <a:lnSpc>
                <a:spcPct val="110000"/>
              </a:lnSpc>
              <a:buNone/>
            </a:pPr>
            <a:r>
              <a:rPr lang="en-US" sz="2100" dirty="0" smtClean="0"/>
              <a:t>“Thank you for indicating possible alternative explanations and relevant literature that we might have overlooked. We have carefully reviewed past work on translation, and reflected on its relevance to our observations, and incorporated some of these notions in our revised interpretation.</a:t>
            </a:r>
            <a:endParaRPr lang="it-IT" sz="2100" dirty="0" smtClean="0"/>
          </a:p>
          <a:p>
            <a:pPr>
              <a:lnSpc>
                <a:spcPct val="110000"/>
              </a:lnSpc>
              <a:buNone/>
            </a:pPr>
            <a:r>
              <a:rPr lang="en-US" sz="2100" dirty="0" smtClean="0"/>
              <a:t>Institutional theorists have begun to investigate how ideas are translated as they travel </a:t>
            </a:r>
            <a:r>
              <a:rPr lang="en-US" sz="2100" i="1" dirty="0" smtClean="0"/>
              <a:t>across</a:t>
            </a:r>
            <a:r>
              <a:rPr lang="en-US" sz="2100" dirty="0" smtClean="0"/>
              <a:t> nations, and industries. In this respect, our focus on intra-field (rather than inter-field) diffusion seems to fall out of the scope of this theory. However, we found two insights from this literature important as we took a fresh look at our data in light of your observations...” </a:t>
            </a:r>
            <a:endParaRPr lang="it-IT" sz="2100" dirty="0" smtClean="0"/>
          </a:p>
          <a:p>
            <a:pPr>
              <a:lnSpc>
                <a:spcPct val="110000"/>
              </a:lnSpc>
            </a:pPr>
            <a:endParaRPr lang="it-IT" sz="2100" dirty="0"/>
          </a:p>
        </p:txBody>
      </p:sp>
    </p:spTree>
    <p:extLst>
      <p:ext uri="{BB962C8B-B14F-4D97-AF65-F5344CB8AC3E}">
        <p14:creationId xmlns:p14="http://schemas.microsoft.com/office/powerpoint/2010/main" val="919582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p:txBody>
          <a:bodyPr/>
          <a:lstStyle/>
          <a:p>
            <a:r>
              <a:rPr lang="en-US" sz="3200"/>
              <a:t>What to do when you get a revise and resubmit (Schminke)</a:t>
            </a:r>
          </a:p>
        </p:txBody>
      </p:sp>
      <p:sp>
        <p:nvSpPr>
          <p:cNvPr id="150531" name="Rectangle 3"/>
          <p:cNvSpPr>
            <a:spLocks noGrp="1" noChangeArrowheads="1"/>
          </p:cNvSpPr>
          <p:nvPr>
            <p:ph type="body" idx="4294967295"/>
          </p:nvPr>
        </p:nvSpPr>
        <p:spPr>
          <a:xfrm>
            <a:off x="533400" y="2348879"/>
            <a:ext cx="8069263" cy="4175745"/>
          </a:xfrm>
        </p:spPr>
        <p:txBody>
          <a:bodyPr/>
          <a:lstStyle/>
          <a:p>
            <a:pPr>
              <a:lnSpc>
                <a:spcPct val="90000"/>
              </a:lnSpc>
            </a:pPr>
            <a:r>
              <a:rPr lang="en-US" sz="2100" dirty="0"/>
              <a:t>Don’t take it personally (it’s not)</a:t>
            </a:r>
          </a:p>
          <a:p>
            <a:pPr>
              <a:lnSpc>
                <a:spcPct val="90000"/>
              </a:lnSpc>
            </a:pPr>
            <a:endParaRPr lang="en-US" sz="2100" dirty="0"/>
          </a:p>
          <a:p>
            <a:pPr>
              <a:lnSpc>
                <a:spcPct val="90000"/>
              </a:lnSpc>
            </a:pPr>
            <a:r>
              <a:rPr lang="en-US" sz="2100" dirty="0"/>
              <a:t>Be proactive (many never revise)</a:t>
            </a:r>
          </a:p>
          <a:p>
            <a:pPr>
              <a:lnSpc>
                <a:spcPct val="90000"/>
              </a:lnSpc>
            </a:pPr>
            <a:endParaRPr lang="en-US" sz="2100" dirty="0"/>
          </a:p>
          <a:p>
            <a:pPr>
              <a:lnSpc>
                <a:spcPct val="90000"/>
              </a:lnSpc>
            </a:pPr>
            <a:r>
              <a:rPr lang="en-US" sz="2100" dirty="0"/>
              <a:t>Be prompt (while fresh in reviewer minds)</a:t>
            </a:r>
          </a:p>
          <a:p>
            <a:pPr>
              <a:lnSpc>
                <a:spcPct val="90000"/>
              </a:lnSpc>
            </a:pPr>
            <a:endParaRPr lang="en-US" sz="2100" dirty="0"/>
          </a:p>
          <a:p>
            <a:pPr>
              <a:lnSpc>
                <a:spcPct val="90000"/>
              </a:lnSpc>
            </a:pPr>
            <a:r>
              <a:rPr lang="en-US" sz="2100" dirty="0"/>
              <a:t>Be problem-solving (disagreement is ok)</a:t>
            </a:r>
          </a:p>
          <a:p>
            <a:pPr>
              <a:lnSpc>
                <a:spcPct val="90000"/>
              </a:lnSpc>
            </a:pPr>
            <a:endParaRPr lang="en-US" sz="2100" dirty="0"/>
          </a:p>
          <a:p>
            <a:pPr>
              <a:lnSpc>
                <a:spcPct val="90000"/>
              </a:lnSpc>
            </a:pPr>
            <a:r>
              <a:rPr lang="en-US" sz="2100" dirty="0"/>
              <a:t>Learn, even from rejections</a:t>
            </a:r>
          </a:p>
          <a:p>
            <a:pPr>
              <a:lnSpc>
                <a:spcPct val="90000"/>
              </a:lnSpc>
            </a:pPr>
            <a:endParaRPr lang="en-US" sz="2100" dirty="0"/>
          </a:p>
          <a:p>
            <a:pPr>
              <a:lnSpc>
                <a:spcPct val="90000"/>
              </a:lnSpc>
            </a:pPr>
            <a:r>
              <a:rPr lang="en-US" sz="2100" dirty="0"/>
              <a:t>Be </a:t>
            </a:r>
            <a:r>
              <a:rPr lang="en-US" sz="2100" dirty="0" smtClean="0"/>
              <a:t>happy: </a:t>
            </a:r>
            <a:r>
              <a:rPr lang="en-US" sz="2000" dirty="0" smtClean="0"/>
              <a:t>It’s </a:t>
            </a:r>
            <a:r>
              <a:rPr lang="en-US" sz="2000" dirty="0"/>
              <a:t>good news!  </a:t>
            </a:r>
          </a:p>
        </p:txBody>
      </p:sp>
    </p:spTree>
    <p:extLst>
      <p:ext uri="{BB962C8B-B14F-4D97-AF65-F5344CB8AC3E}">
        <p14:creationId xmlns:p14="http://schemas.microsoft.com/office/powerpoint/2010/main" val="31773087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p:txBody>
          <a:bodyPr/>
          <a:lstStyle/>
          <a:p>
            <a:r>
              <a:rPr lang="it-IT" dirty="0" smtClean="0"/>
              <a:t>Take </a:t>
            </a:r>
            <a:r>
              <a:rPr lang="it-IT" dirty="0" err="1" smtClean="0"/>
              <a:t>them</a:t>
            </a:r>
            <a:r>
              <a:rPr lang="it-IT" dirty="0" smtClean="0"/>
              <a:t> REALLY </a:t>
            </a:r>
            <a:r>
              <a:rPr lang="it-IT" dirty="0" err="1" smtClean="0"/>
              <a:t>seriously</a:t>
            </a:r>
            <a:endParaRPr lang="en-US" dirty="0"/>
          </a:p>
        </p:txBody>
      </p:sp>
      <p:sp>
        <p:nvSpPr>
          <p:cNvPr id="191491" name="Rectangle 3"/>
          <p:cNvSpPr>
            <a:spLocks noGrp="1" noChangeArrowheads="1"/>
          </p:cNvSpPr>
          <p:nvPr>
            <p:ph type="body" idx="4294967295"/>
          </p:nvPr>
        </p:nvSpPr>
        <p:spPr>
          <a:xfrm>
            <a:off x="533400" y="1700213"/>
            <a:ext cx="8069263" cy="4825131"/>
          </a:xfrm>
        </p:spPr>
        <p:txBody>
          <a:bodyPr>
            <a:normAutofit fontScale="70000" lnSpcReduction="20000"/>
          </a:bodyPr>
          <a:lstStyle/>
          <a:p>
            <a:pPr>
              <a:lnSpc>
                <a:spcPct val="120000"/>
              </a:lnSpc>
            </a:pPr>
            <a:r>
              <a:rPr lang="it-IT" sz="2600" dirty="0" smtClean="0"/>
              <a:t>Show </a:t>
            </a:r>
            <a:r>
              <a:rPr lang="it-IT" sz="2600" dirty="0" err="1"/>
              <a:t>how</a:t>
            </a:r>
            <a:r>
              <a:rPr lang="it-IT" sz="2600" dirty="0"/>
              <a:t> </a:t>
            </a:r>
            <a:r>
              <a:rPr lang="it-IT" sz="2600" dirty="0" err="1" smtClean="0"/>
              <a:t>their</a:t>
            </a:r>
            <a:r>
              <a:rPr lang="it-IT" sz="2600" dirty="0" smtClean="0"/>
              <a:t> </a:t>
            </a:r>
            <a:r>
              <a:rPr lang="it-IT" sz="2600" dirty="0" err="1" smtClean="0"/>
              <a:t>comments</a:t>
            </a:r>
            <a:r>
              <a:rPr lang="it-IT" sz="2600" dirty="0" smtClean="0"/>
              <a:t> </a:t>
            </a:r>
            <a:r>
              <a:rPr lang="it-IT" sz="2600" dirty="0" err="1" smtClean="0"/>
              <a:t>pushed</a:t>
            </a:r>
            <a:r>
              <a:rPr lang="it-IT" sz="2600" dirty="0" smtClean="0"/>
              <a:t> </a:t>
            </a:r>
            <a:r>
              <a:rPr lang="it-IT" sz="2600" dirty="0" err="1"/>
              <a:t>you</a:t>
            </a:r>
            <a:r>
              <a:rPr lang="it-IT" sz="2600" dirty="0"/>
              <a:t> </a:t>
            </a:r>
            <a:r>
              <a:rPr lang="it-IT" sz="2600" dirty="0" err="1"/>
              <a:t>to</a:t>
            </a:r>
            <a:r>
              <a:rPr lang="it-IT" sz="2600" dirty="0"/>
              <a:t> </a:t>
            </a:r>
            <a:r>
              <a:rPr lang="it-IT" sz="2600" dirty="0" err="1"/>
              <a:t>collect</a:t>
            </a:r>
            <a:r>
              <a:rPr lang="it-IT" sz="2600" dirty="0"/>
              <a:t> extra data, </a:t>
            </a:r>
            <a:r>
              <a:rPr lang="it-IT" sz="2600" dirty="0" err="1"/>
              <a:t>question</a:t>
            </a:r>
            <a:r>
              <a:rPr lang="it-IT" sz="2600" dirty="0"/>
              <a:t> </a:t>
            </a:r>
            <a:r>
              <a:rPr lang="it-IT" sz="2600" dirty="0" err="1"/>
              <a:t>your</a:t>
            </a:r>
            <a:r>
              <a:rPr lang="it-IT" sz="2600" dirty="0"/>
              <a:t> </a:t>
            </a:r>
            <a:r>
              <a:rPr lang="it-IT" sz="2600" dirty="0" err="1"/>
              <a:t>interpretations</a:t>
            </a:r>
            <a:r>
              <a:rPr lang="it-IT" sz="2600" dirty="0"/>
              <a:t>, </a:t>
            </a:r>
            <a:r>
              <a:rPr lang="it-IT" sz="2600" dirty="0" err="1"/>
              <a:t>apply</a:t>
            </a:r>
            <a:r>
              <a:rPr lang="it-IT" sz="2600" dirty="0"/>
              <a:t> </a:t>
            </a:r>
            <a:r>
              <a:rPr lang="it-IT" sz="2600" dirty="0" err="1"/>
              <a:t>other</a:t>
            </a:r>
            <a:r>
              <a:rPr lang="it-IT" sz="2600" dirty="0"/>
              <a:t> </a:t>
            </a:r>
            <a:r>
              <a:rPr lang="it-IT" sz="2600" dirty="0" err="1"/>
              <a:t>analytical</a:t>
            </a:r>
            <a:r>
              <a:rPr lang="it-IT" sz="2600" dirty="0"/>
              <a:t> </a:t>
            </a:r>
            <a:r>
              <a:rPr lang="it-IT" sz="2600" dirty="0" err="1" smtClean="0"/>
              <a:t>methods</a:t>
            </a:r>
            <a:endParaRPr lang="it-IT" sz="2600" dirty="0" smtClean="0"/>
          </a:p>
          <a:p>
            <a:pPr>
              <a:lnSpc>
                <a:spcPct val="120000"/>
              </a:lnSpc>
              <a:buNone/>
            </a:pPr>
            <a:r>
              <a:rPr lang="it-IT" sz="2300" dirty="0" smtClean="0"/>
              <a:t> </a:t>
            </a:r>
          </a:p>
          <a:p>
            <a:pPr>
              <a:lnSpc>
                <a:spcPct val="120000"/>
              </a:lnSpc>
              <a:buNone/>
            </a:pPr>
            <a:r>
              <a:rPr lang="en-US" sz="2300" dirty="0" smtClean="0"/>
              <a:t>“You are so right. We were simply so busy collecting data about adopters that it did not occur to us to extend our analysis to non-adopters. In order to correct this shortcoming, in the past few months we have contacted a sample of non-adopters to investigate the reasons why they have decided not to adopt the robot (or not yet).”</a:t>
            </a:r>
            <a:endParaRPr lang="it-IT" sz="2300" dirty="0" smtClean="0"/>
          </a:p>
          <a:p>
            <a:pPr>
              <a:lnSpc>
                <a:spcPct val="120000"/>
              </a:lnSpc>
            </a:pPr>
            <a:endParaRPr lang="it-IT" sz="2300" dirty="0" smtClean="0"/>
          </a:p>
          <a:p>
            <a:pPr>
              <a:lnSpc>
                <a:spcPct val="120000"/>
              </a:lnSpc>
            </a:pPr>
            <a:r>
              <a:rPr lang="it-IT" sz="2600" dirty="0" smtClean="0"/>
              <a:t>Show </a:t>
            </a:r>
            <a:r>
              <a:rPr lang="it-IT" sz="2600" dirty="0"/>
              <a:t>them how you REALLY consider the alternative </a:t>
            </a:r>
            <a:r>
              <a:rPr lang="it-IT" sz="2600" dirty="0" smtClean="0"/>
              <a:t>viewpoints </a:t>
            </a:r>
            <a:r>
              <a:rPr lang="it-IT" sz="2600" dirty="0"/>
              <a:t>they </a:t>
            </a:r>
            <a:r>
              <a:rPr lang="it-IT" sz="2600" dirty="0" smtClean="0"/>
              <a:t>provided</a:t>
            </a:r>
          </a:p>
          <a:p>
            <a:pPr>
              <a:lnSpc>
                <a:spcPct val="120000"/>
              </a:lnSpc>
            </a:pPr>
            <a:endParaRPr lang="it-IT" sz="2300" dirty="0" smtClean="0"/>
          </a:p>
          <a:p>
            <a:pPr>
              <a:lnSpc>
                <a:spcPct val="120000"/>
              </a:lnSpc>
              <a:buNone/>
            </a:pPr>
            <a:r>
              <a:rPr lang="en-US" sz="2300" dirty="0" smtClean="0"/>
              <a:t>“In order to address your rightful concern for possible alternative explanations, we used archival data to compare adopters and non-adopters, along core variables, such as size and affiliation with medical school. We have now included a table (Table 2) that summarizes the main features of adopters … </a:t>
            </a:r>
          </a:p>
          <a:p>
            <a:pPr>
              <a:lnSpc>
                <a:spcPct val="120000"/>
              </a:lnSpc>
              <a:buNone/>
            </a:pPr>
            <a:r>
              <a:rPr lang="en-US" sz="2300" dirty="0" smtClean="0"/>
              <a:t>While these variables certainly contribute to explain what we observed, sole emphasis on size and affiliation with medical school may present a partial and possibly misleading portrayal of the process.”</a:t>
            </a:r>
            <a:endParaRPr lang="it-IT" sz="2300" dirty="0" smtClean="0"/>
          </a:p>
          <a:p>
            <a:pPr>
              <a:lnSpc>
                <a:spcPct val="90000"/>
              </a:lnSpc>
            </a:pPr>
            <a:endParaRPr lang="it-IT" sz="2100" dirty="0"/>
          </a:p>
          <a:p>
            <a:pPr>
              <a:lnSpc>
                <a:spcPct val="90000"/>
              </a:lnSpc>
            </a:pPr>
            <a:endParaRPr lang="it-IT" sz="2100" dirty="0"/>
          </a:p>
        </p:txBody>
      </p:sp>
    </p:spTree>
    <p:extLst>
      <p:ext uri="{BB962C8B-B14F-4D97-AF65-F5344CB8AC3E}">
        <p14:creationId xmlns:p14="http://schemas.microsoft.com/office/powerpoint/2010/main" val="39452571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p:txBody>
          <a:bodyPr/>
          <a:lstStyle/>
          <a:p>
            <a:r>
              <a:rPr lang="it-IT" dirty="0" smtClean="0"/>
              <a:t>Help </a:t>
            </a:r>
            <a:r>
              <a:rPr lang="it-IT" dirty="0" err="1" smtClean="0"/>
              <a:t>them</a:t>
            </a:r>
            <a:r>
              <a:rPr lang="it-IT" dirty="0" smtClean="0"/>
              <a:t> </a:t>
            </a:r>
            <a:r>
              <a:rPr lang="it-IT" dirty="0" err="1" smtClean="0"/>
              <a:t>see</a:t>
            </a:r>
            <a:r>
              <a:rPr lang="it-IT" dirty="0" smtClean="0"/>
              <a:t> the </a:t>
            </a:r>
            <a:r>
              <a:rPr lang="it-IT" dirty="0" err="1" smtClean="0"/>
              <a:t>gemstone</a:t>
            </a:r>
            <a:endParaRPr lang="en-US" dirty="0"/>
          </a:p>
        </p:txBody>
      </p:sp>
      <p:sp>
        <p:nvSpPr>
          <p:cNvPr id="187395" name="Rectangle 3"/>
          <p:cNvSpPr>
            <a:spLocks noGrp="1" noChangeArrowheads="1"/>
          </p:cNvSpPr>
          <p:nvPr>
            <p:ph type="body" idx="4294967295"/>
          </p:nvPr>
        </p:nvSpPr>
        <p:spPr>
          <a:xfrm>
            <a:off x="533400" y="1700213"/>
            <a:ext cx="8069263" cy="4897437"/>
          </a:xfrm>
        </p:spPr>
        <p:txBody>
          <a:bodyPr>
            <a:normAutofit lnSpcReduction="10000"/>
          </a:bodyPr>
          <a:lstStyle/>
          <a:p>
            <a:r>
              <a:rPr lang="it-IT" sz="1900" dirty="0" smtClean="0"/>
              <a:t>Emphasize reviewers’ appreciation</a:t>
            </a:r>
            <a:r>
              <a:rPr lang="it-IT" sz="1900" dirty="0"/>
              <a:t>.</a:t>
            </a:r>
            <a:r>
              <a:rPr lang="it-IT" sz="1900" dirty="0" smtClean="0"/>
              <a:t> </a:t>
            </a:r>
            <a:r>
              <a:rPr lang="it-IT" sz="1900" dirty="0"/>
              <a:t>R</a:t>
            </a:r>
            <a:r>
              <a:rPr lang="it-IT" sz="1900" dirty="0" smtClean="0"/>
              <a:t>emind the editor and the other reviewers of the good things they saw in your paper</a:t>
            </a:r>
          </a:p>
          <a:p>
            <a:pPr lvl="1">
              <a:buNone/>
            </a:pPr>
            <a:r>
              <a:rPr lang="en-GB" sz="1600" dirty="0" smtClean="0"/>
              <a:t>	</a:t>
            </a:r>
          </a:p>
          <a:p>
            <a:pPr marL="342900" lvl="1" indent="-342900">
              <a:buClr>
                <a:schemeClr val="tx2"/>
              </a:buClr>
              <a:buNone/>
            </a:pPr>
            <a:r>
              <a:rPr lang="en-GB" sz="1700" dirty="0" smtClean="0">
                <a:ea typeface="+mn-ea"/>
                <a:cs typeface="+mn-cs"/>
              </a:rPr>
              <a:t>“Reading that you found our findings ‘novel, useful and important’ reassured us about our direction, and made us work with renewed enthusiasm on the revised version of the manuscript!”</a:t>
            </a:r>
          </a:p>
          <a:p>
            <a:pPr marL="342900" lvl="1" indent="-342900">
              <a:buClr>
                <a:schemeClr val="tx2"/>
              </a:buClr>
              <a:buNone/>
            </a:pPr>
            <a:endParaRPr lang="en-GB" sz="1700" dirty="0" smtClean="0">
              <a:ea typeface="+mn-ea"/>
              <a:cs typeface="+mn-cs"/>
            </a:endParaRPr>
          </a:p>
          <a:p>
            <a:pPr marL="342900" lvl="1" indent="-342900">
              <a:buClr>
                <a:schemeClr val="tx2"/>
              </a:buClr>
              <a:buNone/>
            </a:pPr>
            <a:endParaRPr lang="it-IT" sz="1700" dirty="0" smtClean="0">
              <a:ea typeface="+mn-ea"/>
              <a:cs typeface="+mn-cs"/>
            </a:endParaRPr>
          </a:p>
          <a:p>
            <a:r>
              <a:rPr lang="it-IT" sz="1900" dirty="0" err="1" smtClean="0"/>
              <a:t>Establish</a:t>
            </a:r>
            <a:r>
              <a:rPr lang="it-IT" sz="1900" dirty="0" smtClean="0"/>
              <a:t> </a:t>
            </a:r>
            <a:r>
              <a:rPr lang="it-IT" sz="1900" dirty="0" err="1"/>
              <a:t>terms</a:t>
            </a:r>
            <a:r>
              <a:rPr lang="it-IT" sz="1900" dirty="0"/>
              <a:t> </a:t>
            </a:r>
            <a:r>
              <a:rPr lang="it-IT" sz="1900" dirty="0" err="1"/>
              <a:t>of</a:t>
            </a:r>
            <a:r>
              <a:rPr lang="it-IT" sz="1900" dirty="0"/>
              <a:t> </a:t>
            </a:r>
            <a:r>
              <a:rPr lang="it-IT" sz="1900" dirty="0" err="1"/>
              <a:t>reference</a:t>
            </a:r>
            <a:r>
              <a:rPr lang="it-IT" sz="1900" dirty="0"/>
              <a:t> </a:t>
            </a:r>
            <a:r>
              <a:rPr lang="it-IT" sz="1900" dirty="0" err="1"/>
              <a:t>for</a:t>
            </a:r>
            <a:r>
              <a:rPr lang="it-IT" sz="1900" dirty="0"/>
              <a:t> the </a:t>
            </a:r>
            <a:r>
              <a:rPr lang="it-IT" sz="1900" dirty="0" err="1"/>
              <a:t>evaluation</a:t>
            </a:r>
            <a:r>
              <a:rPr lang="it-IT" sz="1900" dirty="0"/>
              <a:t> </a:t>
            </a:r>
            <a:r>
              <a:rPr lang="it-IT" sz="1900" dirty="0" err="1"/>
              <a:t>of</a:t>
            </a:r>
            <a:r>
              <a:rPr lang="it-IT" sz="1900" dirty="0"/>
              <a:t> </a:t>
            </a:r>
            <a:r>
              <a:rPr lang="it-IT" sz="1900" dirty="0" err="1"/>
              <a:t>your</a:t>
            </a:r>
            <a:r>
              <a:rPr lang="it-IT" sz="1900" dirty="0"/>
              <a:t> </a:t>
            </a:r>
            <a:r>
              <a:rPr lang="it-IT" sz="1900" dirty="0" err="1"/>
              <a:t>manuscript</a:t>
            </a:r>
            <a:endParaRPr lang="it-IT" sz="1900" dirty="0"/>
          </a:p>
          <a:p>
            <a:pPr>
              <a:buFont typeface="Wingdings" pitchFamily="2" charset="2"/>
              <a:buNone/>
            </a:pPr>
            <a:endParaRPr lang="en-GB" sz="1800" dirty="0" smtClean="0"/>
          </a:p>
          <a:p>
            <a:pPr>
              <a:buNone/>
            </a:pPr>
            <a:r>
              <a:rPr lang="en-GB" sz="1800" dirty="0" smtClean="0"/>
              <a:t>“</a:t>
            </a:r>
            <a:r>
              <a:rPr lang="en-GB" sz="1700" dirty="0"/>
              <a:t>Generally speaking, we agree </a:t>
            </a:r>
            <a:r>
              <a:rPr lang="en-GB" sz="1700" dirty="0" smtClean="0"/>
              <a:t>with you that </a:t>
            </a:r>
            <a:r>
              <a:rPr lang="en-GB" sz="1700" dirty="0"/>
              <a:t>observing that in presence of highly divergence interests it is more likely that board members will engage in political behaviour does not strike one as particularly innovative. </a:t>
            </a:r>
            <a:endParaRPr lang="en-GB" sz="1700" dirty="0" smtClean="0"/>
          </a:p>
          <a:p>
            <a:pPr>
              <a:buNone/>
            </a:pPr>
            <a:r>
              <a:rPr lang="en-GB" sz="1700" dirty="0" smtClean="0"/>
              <a:t>“However</a:t>
            </a:r>
            <a:r>
              <a:rPr lang="en-GB" sz="1700" dirty="0"/>
              <a:t>, most research on board of directors has in fact overlooked the political activity carried out within boards. In this respect, we believe that the merit and contribution of our study should be evaluated also with respect to its contribution to the extant literature on board of directors and to widely held assumptions in the field about the functions of the board and the antecedents of its involvement (summarized in Table VIII).” </a:t>
            </a:r>
            <a:endParaRPr lang="it-IT" sz="1700" dirty="0" smtClean="0"/>
          </a:p>
          <a:p>
            <a:pPr>
              <a:lnSpc>
                <a:spcPct val="90000"/>
              </a:lnSpc>
              <a:buNone/>
            </a:pPr>
            <a:endParaRPr lang="it-IT" sz="1700" dirty="0" smtClean="0"/>
          </a:p>
          <a:p>
            <a:pPr>
              <a:lnSpc>
                <a:spcPct val="90000"/>
              </a:lnSpc>
              <a:buNone/>
            </a:pPr>
            <a:endParaRPr lang="it-IT" sz="2400" dirty="0" smtClean="0"/>
          </a:p>
          <a:p>
            <a:pPr>
              <a:lnSpc>
                <a:spcPct val="80000"/>
              </a:lnSpc>
              <a:buNone/>
            </a:pPr>
            <a:endParaRPr lang="it-IT" sz="2100" dirty="0"/>
          </a:p>
        </p:txBody>
      </p:sp>
    </p:spTree>
    <p:extLst>
      <p:ext uri="{BB962C8B-B14F-4D97-AF65-F5344CB8AC3E}">
        <p14:creationId xmlns:p14="http://schemas.microsoft.com/office/powerpoint/2010/main" val="3985751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897" name="Rectangle 201"/>
          <p:cNvSpPr>
            <a:spLocks noGrp="1" noChangeArrowheads="1"/>
          </p:cNvSpPr>
          <p:nvPr>
            <p:ph type="title"/>
          </p:nvPr>
        </p:nvSpPr>
        <p:spPr/>
        <p:txBody>
          <a:bodyPr/>
          <a:lstStyle/>
          <a:p>
            <a:r>
              <a:rPr lang="it-IT" dirty="0" smtClean="0"/>
              <a:t>Highlight your contribution</a:t>
            </a:r>
            <a:endParaRPr lang="it-IT" dirty="0"/>
          </a:p>
        </p:txBody>
      </p:sp>
      <p:graphicFrame>
        <p:nvGraphicFramePr>
          <p:cNvPr id="285916" name="Group 220"/>
          <p:cNvGraphicFramePr>
            <a:graphicFrameLocks noGrp="1"/>
          </p:cNvGraphicFramePr>
          <p:nvPr>
            <p:ph idx="4294967295"/>
            <p:extLst>
              <p:ext uri="{D42A27DB-BD31-4B8C-83A1-F6EECF244321}">
                <p14:modId xmlns:p14="http://schemas.microsoft.com/office/powerpoint/2010/main" val="3540928404"/>
              </p:ext>
            </p:extLst>
          </p:nvPr>
        </p:nvGraphicFramePr>
        <p:xfrm>
          <a:off x="533400" y="1598617"/>
          <a:ext cx="7715200" cy="4762818"/>
        </p:xfrm>
        <a:graphic>
          <a:graphicData uri="http://schemas.openxmlformats.org/drawingml/2006/table">
            <a:tbl>
              <a:tblPr/>
              <a:tblGrid>
                <a:gridCol w="1275449"/>
                <a:gridCol w="1610310"/>
                <a:gridCol w="1608821"/>
                <a:gridCol w="1610310"/>
                <a:gridCol w="1610310"/>
              </a:tblGrid>
              <a:tr h="5413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300" b="0" i="0" u="none" strike="noStrike" cap="none" normalizeH="0" baseline="0" dirty="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300" b="0" i="1" u="none" strike="noStrike" cap="none" normalizeH="0" baseline="0" dirty="0" smtClean="0">
                          <a:ln>
                            <a:noFill/>
                          </a:ln>
                          <a:solidFill>
                            <a:schemeClr val="tx1"/>
                          </a:solidFill>
                          <a:effectLst/>
                          <a:latin typeface="Times New Roman" pitchFamily="18" charset="0"/>
                          <a:cs typeface="Times New Roman" pitchFamily="18" charset="0"/>
                        </a:rPr>
                        <a:t>Agency </a:t>
                      </a:r>
                      <a:endParaRPr kumimoji="0" lang="en-US" sz="1300" b="0" i="0" u="none" strike="noStrike" cap="none" normalizeH="0" baseline="0" dirty="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300" b="0" i="1" u="none" strike="noStrike" cap="none" normalizeH="0" baseline="0" smtClean="0">
                          <a:ln>
                            <a:noFill/>
                          </a:ln>
                          <a:solidFill>
                            <a:schemeClr val="tx1"/>
                          </a:solidFill>
                          <a:effectLst/>
                          <a:latin typeface="Times New Roman" pitchFamily="18" charset="0"/>
                          <a:cs typeface="Times New Roman" pitchFamily="18" charset="0"/>
                        </a:rPr>
                        <a:t>Strategic Choice </a:t>
                      </a:r>
                      <a:endParaRPr kumimoji="0" lang="en-US" sz="13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300" b="0" i="1" u="none" strike="noStrike" cap="none" normalizeH="0" baseline="0" smtClean="0">
                          <a:ln>
                            <a:noFill/>
                          </a:ln>
                          <a:solidFill>
                            <a:schemeClr val="tx1"/>
                          </a:solidFill>
                          <a:effectLst/>
                          <a:latin typeface="Times New Roman" pitchFamily="18" charset="0"/>
                          <a:cs typeface="Times New Roman" pitchFamily="18" charset="0"/>
                        </a:rPr>
                        <a:t>Resource Dependence </a:t>
                      </a:r>
                      <a:endParaRPr kumimoji="0" lang="it-IT" sz="13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300" b="0" i="1" u="none" strike="noStrike" cap="none" normalizeH="0" baseline="0" dirty="0" smtClean="0">
                          <a:ln>
                            <a:noFill/>
                          </a:ln>
                          <a:solidFill>
                            <a:schemeClr val="tx1"/>
                          </a:solidFill>
                          <a:effectLst/>
                          <a:latin typeface="Times New Roman" pitchFamily="18" charset="0"/>
                          <a:cs typeface="Times New Roman" pitchFamily="18" charset="0"/>
                        </a:rPr>
                        <a:t>Political </a:t>
                      </a:r>
                      <a:endParaRPr kumimoji="0" lang="en-US" sz="1300" b="0" i="0" u="none" strike="noStrike" cap="none" normalizeH="0" baseline="0" dirty="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3968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chemeClr val="tx1"/>
                          </a:solidFill>
                          <a:effectLst/>
                          <a:latin typeface="Times New Roman" pitchFamily="18" charset="0"/>
                          <a:cs typeface="Times New Roman" pitchFamily="18" charset="0"/>
                        </a:rPr>
                        <a:t>Central issue</a:t>
                      </a:r>
                      <a:endParaRPr kumimoji="0" lang="it-IT" sz="13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chemeClr val="tx1"/>
                          </a:solidFill>
                          <a:effectLst/>
                          <a:latin typeface="Times New Roman" pitchFamily="18" charset="0"/>
                          <a:cs typeface="Times New Roman" pitchFamily="18" charset="0"/>
                        </a:rPr>
                        <a:t>Divergence of interests between managers and shareholders (</a:t>
                      </a:r>
                      <a:r>
                        <a:rPr kumimoji="0" lang="en-US" sz="1300" b="0" i="0" u="none" strike="noStrike" cap="none" normalizeH="0" baseline="0" dirty="0" err="1" smtClean="0">
                          <a:ln>
                            <a:noFill/>
                          </a:ln>
                          <a:solidFill>
                            <a:schemeClr val="tx1"/>
                          </a:solidFill>
                          <a:effectLst/>
                          <a:latin typeface="Times New Roman" pitchFamily="18" charset="0"/>
                          <a:cs typeface="Times New Roman" pitchFamily="18" charset="0"/>
                        </a:rPr>
                        <a:t>Fama</a:t>
                      </a:r>
                      <a:r>
                        <a:rPr kumimoji="0" lang="en-US" sz="1300" b="0" i="0" u="none" strike="noStrike" cap="none" normalizeH="0" baseline="0" dirty="0" smtClean="0">
                          <a:ln>
                            <a:noFill/>
                          </a:ln>
                          <a:solidFill>
                            <a:schemeClr val="tx1"/>
                          </a:solidFill>
                          <a:effectLst/>
                          <a:latin typeface="Times New Roman" pitchFamily="18" charset="0"/>
                          <a:cs typeface="Times New Roman" pitchFamily="18" charset="0"/>
                        </a:rPr>
                        <a:t> and Jensen, 1983)</a:t>
                      </a:r>
                      <a:endParaRPr kumimoji="0" lang="it-IT" sz="13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chemeClr val="tx1"/>
                          </a:solidFill>
                          <a:effectLst/>
                          <a:latin typeface="Times New Roman" pitchFamily="18" charset="0"/>
                          <a:cs typeface="Times New Roman" pitchFamily="18" charset="0"/>
                        </a:rPr>
                        <a:t>Adaptation to environmental changes (Andrews, 1980)</a:t>
                      </a:r>
                      <a:endParaRPr kumimoji="0" lang="it-IT" sz="13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chemeClr val="tx1"/>
                          </a:solidFill>
                          <a:effectLst/>
                          <a:latin typeface="Times New Roman" pitchFamily="18" charset="0"/>
                          <a:cs typeface="Times New Roman" pitchFamily="18" charset="0"/>
                        </a:rPr>
                        <a:t>Acquisition of critical resources (</a:t>
                      </a:r>
                      <a:r>
                        <a:rPr kumimoji="0" lang="en-US" sz="1300" b="0" i="0" u="none" strike="noStrike" cap="none" normalizeH="0" baseline="0" dirty="0" err="1" smtClean="0">
                          <a:ln>
                            <a:noFill/>
                          </a:ln>
                          <a:solidFill>
                            <a:schemeClr val="tx1"/>
                          </a:solidFill>
                          <a:effectLst/>
                          <a:latin typeface="Times New Roman" pitchFamily="18" charset="0"/>
                          <a:cs typeface="Times New Roman" pitchFamily="18" charset="0"/>
                        </a:rPr>
                        <a:t>Pfeffer</a:t>
                      </a:r>
                      <a:r>
                        <a:rPr kumimoji="0" lang="en-US" sz="1300" b="0" i="0" u="none" strike="noStrike" cap="none" normalizeH="0" baseline="0" dirty="0" smtClean="0">
                          <a:ln>
                            <a:noFill/>
                          </a:ln>
                          <a:solidFill>
                            <a:schemeClr val="tx1"/>
                          </a:solidFill>
                          <a:effectLst/>
                          <a:latin typeface="Times New Roman" pitchFamily="18" charset="0"/>
                          <a:cs typeface="Times New Roman" pitchFamily="18" charset="0"/>
                        </a:rPr>
                        <a:t> and </a:t>
                      </a:r>
                      <a:r>
                        <a:rPr kumimoji="0" lang="en-US" sz="1300" b="0" i="0" u="none" strike="noStrike" cap="none" normalizeH="0" baseline="0" dirty="0" err="1" smtClean="0">
                          <a:ln>
                            <a:noFill/>
                          </a:ln>
                          <a:solidFill>
                            <a:schemeClr val="tx1"/>
                          </a:solidFill>
                          <a:effectLst/>
                          <a:latin typeface="Times New Roman" pitchFamily="18" charset="0"/>
                          <a:cs typeface="Times New Roman" pitchFamily="18" charset="0"/>
                        </a:rPr>
                        <a:t>Salancik</a:t>
                      </a:r>
                      <a:r>
                        <a:rPr kumimoji="0" lang="en-US" sz="1300" b="0" i="0" u="none" strike="noStrike" cap="none" normalizeH="0" baseline="0" dirty="0" smtClean="0">
                          <a:ln>
                            <a:noFill/>
                          </a:ln>
                          <a:solidFill>
                            <a:schemeClr val="tx1"/>
                          </a:solidFill>
                          <a:effectLst/>
                          <a:latin typeface="Times New Roman" pitchFamily="18" charset="0"/>
                          <a:cs typeface="Times New Roman" pitchFamily="18" charset="0"/>
                        </a:rPr>
                        <a:t>, 1978)</a:t>
                      </a:r>
                      <a:endParaRPr kumimoji="0" lang="en-US" sz="1300" b="0" i="0" u="none" strike="noStrike" cap="none" normalizeH="0" baseline="0" dirty="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chemeClr val="tx1"/>
                          </a:solidFill>
                          <a:effectLst/>
                          <a:latin typeface="Times New Roman" pitchFamily="18" charset="0"/>
                          <a:cs typeface="Times New Roman" pitchFamily="18" charset="0"/>
                        </a:rPr>
                        <a:t>Reconcilement of multiple interests represented in the board (</a:t>
                      </a:r>
                      <a:r>
                        <a:rPr kumimoji="0" lang="en-US" sz="1300" b="0" i="0" u="none" strike="noStrike" cap="none" normalizeH="0" baseline="0" dirty="0" err="1" smtClean="0">
                          <a:ln>
                            <a:noFill/>
                          </a:ln>
                          <a:solidFill>
                            <a:schemeClr val="tx1"/>
                          </a:solidFill>
                          <a:effectLst/>
                          <a:latin typeface="Times New Roman" pitchFamily="18" charset="0"/>
                          <a:cs typeface="Times New Roman" pitchFamily="18" charset="0"/>
                        </a:rPr>
                        <a:t>Hickson</a:t>
                      </a:r>
                      <a:r>
                        <a:rPr kumimoji="0" lang="en-US" sz="1300" b="0" i="0" u="none" strike="noStrike" cap="none" normalizeH="0" baseline="0" dirty="0" smtClean="0">
                          <a:ln>
                            <a:noFill/>
                          </a:ln>
                          <a:solidFill>
                            <a:schemeClr val="tx1"/>
                          </a:solidFill>
                          <a:effectLst/>
                          <a:latin typeface="Times New Roman" pitchFamily="18" charset="0"/>
                          <a:cs typeface="Times New Roman" pitchFamily="18" charset="0"/>
                        </a:rPr>
                        <a:t>, 1987)</a:t>
                      </a:r>
                      <a:endParaRPr kumimoji="0" lang="en-US" sz="1300" b="0" i="0" u="none" strike="noStrike" cap="none" normalizeH="0" baseline="0" dirty="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C000"/>
                    </a:solidFill>
                  </a:tcPr>
                </a:tc>
              </a:tr>
              <a:tr h="244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chemeClr val="tx1"/>
                          </a:solidFill>
                          <a:effectLst/>
                          <a:latin typeface="Times New Roman" pitchFamily="18" charset="0"/>
                          <a:cs typeface="Times New Roman" pitchFamily="18" charset="0"/>
                        </a:rPr>
                        <a:t>Contribution of outside directors </a:t>
                      </a:r>
                      <a:endParaRPr kumimoji="0" lang="it-IT" sz="13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chemeClr val="tx1"/>
                          </a:solidFill>
                          <a:effectLst/>
                          <a:latin typeface="Times New Roman" pitchFamily="18" charset="0"/>
                          <a:cs typeface="Times New Roman" pitchFamily="18" charset="0"/>
                        </a:rPr>
                        <a:t>Support for risk-seeking, profit-oriented strategies</a:t>
                      </a:r>
                      <a:endParaRPr kumimoji="0" lang="en-US" sz="1300" b="0" i="0" u="none" strike="noStrike" cap="none" normalizeH="0" baseline="0" dirty="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chemeClr val="tx1"/>
                          </a:solidFill>
                          <a:effectLst/>
                          <a:latin typeface="Times New Roman" pitchFamily="18" charset="0"/>
                          <a:cs typeface="Times New Roman" pitchFamily="18" charset="0"/>
                        </a:rPr>
                        <a:t>Imported knowledge</a:t>
                      </a:r>
                      <a:endParaRPr kumimoji="0" lang="it-IT" sz="13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chemeClr val="tx1"/>
                          </a:solidFill>
                          <a:effectLst/>
                          <a:latin typeface="Times New Roman" pitchFamily="18" charset="0"/>
                          <a:cs typeface="Times New Roman" pitchFamily="18" charset="0"/>
                        </a:rPr>
                        <a:t>Connection with critical resource-holders</a:t>
                      </a:r>
                      <a:endParaRPr kumimoji="0" lang="en-US" sz="1300" b="0" i="0" u="none" strike="noStrike" cap="none" normalizeH="0" baseline="0" dirty="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chemeClr val="tx1"/>
                          </a:solidFill>
                          <a:effectLst/>
                          <a:latin typeface="Times New Roman" pitchFamily="18" charset="0"/>
                          <a:cs typeface="Times New Roman" pitchFamily="18" charset="0"/>
                        </a:rPr>
                        <a:t>Representation and safeguard of outside interests</a:t>
                      </a:r>
                      <a:endParaRPr kumimoji="0" lang="it-IT" sz="13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C000"/>
                    </a:solidFill>
                  </a:tcPr>
                </a:tc>
              </a:tr>
              <a:tr h="244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chemeClr val="tx1"/>
                          </a:solidFill>
                          <a:effectLst/>
                          <a:latin typeface="Times New Roman" pitchFamily="18" charset="0"/>
                          <a:cs typeface="Times New Roman" pitchFamily="18" charset="0"/>
                        </a:rPr>
                        <a:t>Contribution of inside directors </a:t>
                      </a:r>
                      <a:endParaRPr kumimoji="0" lang="it-IT" sz="13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chemeClr val="tx1"/>
                          </a:solidFill>
                          <a:effectLst/>
                          <a:latin typeface="Times New Roman" pitchFamily="18" charset="0"/>
                          <a:cs typeface="Times New Roman" pitchFamily="18" charset="0"/>
                        </a:rPr>
                        <a:t>Support for risk-averse, conservative strategies</a:t>
                      </a:r>
                      <a:endParaRPr kumimoji="0" lang="it-IT" sz="13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chemeClr val="tx1"/>
                          </a:solidFill>
                          <a:effectLst/>
                          <a:latin typeface="Times New Roman" pitchFamily="18" charset="0"/>
                          <a:cs typeface="Times New Roman" pitchFamily="18" charset="0"/>
                        </a:rPr>
                        <a:t>Firm specific knowledge</a:t>
                      </a:r>
                      <a:endParaRPr kumimoji="0" lang="en-US" sz="1300" b="0" i="0" u="none" strike="noStrike" cap="none" normalizeH="0" baseline="0" dirty="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chemeClr val="tx1"/>
                          </a:solidFill>
                          <a:effectLst/>
                          <a:latin typeface="Times New Roman" pitchFamily="18" charset="0"/>
                          <a:cs typeface="Times New Roman" pitchFamily="18" charset="0"/>
                        </a:rPr>
                        <a:t>Cooptation of influential members of the community</a:t>
                      </a:r>
                      <a:endParaRPr kumimoji="0" lang="en-US" sz="1300" b="0" i="0" u="none" strike="noStrike" cap="none" normalizeH="0" baseline="0" dirty="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chemeClr val="tx1"/>
                          </a:solidFill>
                          <a:effectLst/>
                          <a:latin typeface="Times New Roman" pitchFamily="18" charset="0"/>
                          <a:cs typeface="Times New Roman" pitchFamily="18" charset="0"/>
                        </a:rPr>
                        <a:t>Mediation between the firms and represented parties </a:t>
                      </a:r>
                      <a:endParaRPr kumimoji="0" lang="it-IT" sz="13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C000"/>
                    </a:solidFill>
                  </a:tcPr>
                </a:tc>
              </a:tr>
              <a:tr h="244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chemeClr val="tx1"/>
                          </a:solidFill>
                          <a:effectLst/>
                          <a:latin typeface="Times New Roman" pitchFamily="18" charset="0"/>
                          <a:cs typeface="Times New Roman" pitchFamily="18" charset="0"/>
                        </a:rPr>
                        <a:t>Primary function of the board</a:t>
                      </a:r>
                      <a:endParaRPr kumimoji="0" lang="it-IT" sz="13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1" u="none" strike="noStrike" cap="none" normalizeH="0" baseline="0" smtClean="0">
                          <a:ln>
                            <a:noFill/>
                          </a:ln>
                          <a:solidFill>
                            <a:schemeClr val="tx1"/>
                          </a:solidFill>
                          <a:effectLst/>
                          <a:latin typeface="Times New Roman" pitchFamily="18" charset="0"/>
                          <a:cs typeface="Times New Roman" pitchFamily="18" charset="0"/>
                        </a:rPr>
                        <a:t>Monitoring</a:t>
                      </a:r>
                      <a:r>
                        <a:rPr kumimoji="0" lang="en-US" sz="13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it-IT" sz="13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1" u="none" strike="noStrike" cap="none" normalizeH="0" baseline="0" smtClean="0">
                          <a:ln>
                            <a:noFill/>
                          </a:ln>
                          <a:solidFill>
                            <a:schemeClr val="tx1"/>
                          </a:solidFill>
                          <a:effectLst/>
                          <a:latin typeface="Times New Roman" pitchFamily="18" charset="0"/>
                          <a:cs typeface="Times New Roman" pitchFamily="18" charset="0"/>
                        </a:rPr>
                        <a:t>Advice</a:t>
                      </a:r>
                      <a:r>
                        <a:rPr kumimoji="0" lang="en-US" sz="13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it-IT" sz="13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1" u="none" strike="noStrike" cap="none" normalizeH="0" baseline="0" dirty="0" smtClean="0">
                          <a:ln>
                            <a:noFill/>
                          </a:ln>
                          <a:solidFill>
                            <a:schemeClr val="tx1"/>
                          </a:solidFill>
                          <a:effectLst/>
                          <a:latin typeface="Times New Roman" pitchFamily="18" charset="0"/>
                          <a:cs typeface="Times New Roman" pitchFamily="18" charset="0"/>
                        </a:rPr>
                        <a:t>Environmental</a:t>
                      </a:r>
                      <a:endParaRPr kumimoji="0" lang="en-US" sz="1300" b="0" i="0" u="none" strike="noStrike" cap="none" normalizeH="0" baseline="0" dirty="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1" u="none" strike="noStrike" cap="none" normalizeH="0" baseline="0" dirty="0" smtClean="0">
                          <a:ln>
                            <a:noFill/>
                          </a:ln>
                          <a:solidFill>
                            <a:schemeClr val="tx1"/>
                          </a:solidFill>
                          <a:effectLst/>
                          <a:latin typeface="Times New Roman" pitchFamily="18" charset="0"/>
                          <a:cs typeface="Times New Roman" pitchFamily="18" charset="0"/>
                        </a:rPr>
                        <a:t>Consensus building.</a:t>
                      </a:r>
                      <a:r>
                        <a:rPr kumimoji="0" lang="en-US" sz="1300" b="0"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it-IT" sz="13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C000"/>
                    </a:solidFill>
                  </a:tcPr>
                </a:tc>
              </a:tr>
              <a:tr h="396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chemeClr val="tx1"/>
                          </a:solidFill>
                          <a:effectLst/>
                          <a:latin typeface="Times New Roman" pitchFamily="18" charset="0"/>
                          <a:cs typeface="Times New Roman" pitchFamily="18" charset="0"/>
                        </a:rPr>
                        <a:t>Primary antecedents of board involvement</a:t>
                      </a:r>
                      <a:endParaRPr kumimoji="0" lang="it-IT" sz="13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chemeClr val="tx1"/>
                          </a:solidFill>
                          <a:effectLst/>
                          <a:latin typeface="Times New Roman" pitchFamily="18" charset="0"/>
                          <a:cs typeface="Times New Roman" pitchFamily="18" charset="0"/>
                        </a:rPr>
                        <a:t>Board composition (Baysinger </a:t>
                      </a:r>
                      <a:r>
                        <a:rPr kumimoji="0" lang="en-US" sz="1300" b="0" i="1" u="none" strike="noStrike" cap="none" normalizeH="0" baseline="0" smtClean="0">
                          <a:ln>
                            <a:noFill/>
                          </a:ln>
                          <a:solidFill>
                            <a:schemeClr val="tx1"/>
                          </a:solidFill>
                          <a:effectLst/>
                          <a:latin typeface="Times New Roman" pitchFamily="18" charset="0"/>
                          <a:cs typeface="Times New Roman" pitchFamily="18" charset="0"/>
                        </a:rPr>
                        <a:t>et al.</a:t>
                      </a:r>
                      <a:r>
                        <a:rPr kumimoji="0" lang="en-US" sz="1300" b="0" i="0" u="none" strike="noStrike" cap="none" normalizeH="0" baseline="0" smtClean="0">
                          <a:ln>
                            <a:noFill/>
                          </a:ln>
                          <a:solidFill>
                            <a:schemeClr val="tx1"/>
                          </a:solidFill>
                          <a:effectLst/>
                          <a:latin typeface="Times New Roman" pitchFamily="18" charset="0"/>
                          <a:cs typeface="Times New Roman" pitchFamily="18" charset="0"/>
                        </a:rPr>
                        <a:t>, 1991) and CEO duality (Zajac and Westphal, 1996)</a:t>
                      </a:r>
                      <a:endParaRPr kumimoji="0" lang="it-IT" sz="13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chemeClr val="tx1"/>
                          </a:solidFill>
                          <a:effectLst/>
                          <a:latin typeface="Times New Roman" pitchFamily="18" charset="0"/>
                          <a:cs typeface="Times New Roman" pitchFamily="18" charset="0"/>
                        </a:rPr>
                        <a:t>Board members’ knowledge (Carpenter and Westphal, 2001)</a:t>
                      </a:r>
                      <a:endParaRPr kumimoji="0" lang="en-US" sz="13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chemeClr val="tx1"/>
                          </a:solidFill>
                          <a:effectLst/>
                          <a:latin typeface="Times New Roman" pitchFamily="18" charset="0"/>
                          <a:cs typeface="Times New Roman" pitchFamily="18" charset="0"/>
                        </a:rPr>
                        <a:t>Institutional pressures (Hillmann, Cannella and Paetzold, 2000)</a:t>
                      </a:r>
                      <a:endParaRPr kumimoji="0" lang="en-US" sz="13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chemeClr val="tx1"/>
                          </a:solidFill>
                          <a:effectLst/>
                          <a:latin typeface="Times New Roman" pitchFamily="18" charset="0"/>
                          <a:cs typeface="Times New Roman" pitchFamily="18" charset="0"/>
                        </a:rPr>
                        <a:t>Heterogeneity of represented interests </a:t>
                      </a:r>
                      <a:endParaRPr kumimoji="0" lang="it-IT" sz="13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300" b="0" i="0" u="none" strike="noStrike" cap="none" normalizeH="0" baseline="0" dirty="0" smtClean="0">
                          <a:ln>
                            <a:noFill/>
                          </a:ln>
                          <a:solidFill>
                            <a:schemeClr val="tx1"/>
                          </a:solidFill>
                          <a:effectLst/>
                          <a:latin typeface="Times New Roman" pitchFamily="18" charset="0"/>
                          <a:cs typeface="Times New Roman" pitchFamily="18" charset="0"/>
                        </a:rPr>
                        <a:t>Existence of conflict regulation mechanisms</a:t>
                      </a:r>
                      <a:endParaRPr kumimoji="0" lang="it-IT" sz="13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bl>
          </a:graphicData>
        </a:graphic>
      </p:graphicFrame>
    </p:spTree>
    <p:extLst>
      <p:ext uri="{BB962C8B-B14F-4D97-AF65-F5344CB8AC3E}">
        <p14:creationId xmlns:p14="http://schemas.microsoft.com/office/powerpoint/2010/main" val="14879486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p:txBody>
          <a:bodyPr/>
          <a:lstStyle/>
          <a:p>
            <a:r>
              <a:rPr lang="it-IT" dirty="0" err="1" smtClean="0"/>
              <a:t>Remind</a:t>
            </a:r>
            <a:r>
              <a:rPr lang="it-IT" dirty="0" smtClean="0"/>
              <a:t> </a:t>
            </a:r>
            <a:r>
              <a:rPr lang="it-IT" dirty="0" err="1" smtClean="0"/>
              <a:t>about</a:t>
            </a:r>
            <a:r>
              <a:rPr lang="it-IT" dirty="0" smtClean="0"/>
              <a:t> the </a:t>
            </a:r>
            <a:r>
              <a:rPr lang="it-IT" dirty="0" err="1" smtClean="0"/>
              <a:t>context</a:t>
            </a:r>
            <a:endParaRPr lang="en-US" dirty="0"/>
          </a:p>
        </p:txBody>
      </p:sp>
      <p:sp>
        <p:nvSpPr>
          <p:cNvPr id="187395" name="Rectangle 3"/>
          <p:cNvSpPr>
            <a:spLocks noGrp="1" noChangeArrowheads="1"/>
          </p:cNvSpPr>
          <p:nvPr>
            <p:ph type="body" idx="4294967295"/>
          </p:nvPr>
        </p:nvSpPr>
        <p:spPr>
          <a:xfrm>
            <a:off x="533400" y="1628775"/>
            <a:ext cx="8069263" cy="5040313"/>
          </a:xfrm>
        </p:spPr>
        <p:txBody>
          <a:bodyPr>
            <a:normAutofit/>
          </a:bodyPr>
          <a:lstStyle/>
          <a:p>
            <a:r>
              <a:rPr lang="it-IT" sz="2000" dirty="0" err="1" smtClean="0"/>
              <a:t>Remind</a:t>
            </a:r>
            <a:r>
              <a:rPr lang="it-IT" sz="2000" dirty="0" smtClean="0"/>
              <a:t> </a:t>
            </a:r>
            <a:r>
              <a:rPr lang="it-IT" sz="2000" dirty="0" err="1" smtClean="0"/>
              <a:t>reviewers</a:t>
            </a:r>
            <a:r>
              <a:rPr lang="it-IT" sz="2000" dirty="0" smtClean="0"/>
              <a:t> </a:t>
            </a:r>
            <a:r>
              <a:rPr lang="it-IT" sz="2000" dirty="0" err="1" smtClean="0"/>
              <a:t>of</a:t>
            </a:r>
            <a:r>
              <a:rPr lang="it-IT" sz="2000" dirty="0" smtClean="0"/>
              <a:t> the </a:t>
            </a:r>
            <a:r>
              <a:rPr lang="it-IT" sz="2000" dirty="0" err="1" smtClean="0"/>
              <a:t>boundaries</a:t>
            </a:r>
            <a:r>
              <a:rPr lang="it-IT" sz="2000" dirty="0" smtClean="0"/>
              <a:t> </a:t>
            </a:r>
            <a:r>
              <a:rPr lang="it-IT" sz="2000" dirty="0" err="1" smtClean="0"/>
              <a:t>of</a:t>
            </a:r>
            <a:r>
              <a:rPr lang="it-IT" sz="2000" dirty="0" smtClean="0"/>
              <a:t> </a:t>
            </a:r>
            <a:r>
              <a:rPr lang="it-IT" sz="2000" dirty="0" err="1" smtClean="0"/>
              <a:t>your</a:t>
            </a:r>
            <a:r>
              <a:rPr lang="it-IT" sz="2000" dirty="0" smtClean="0"/>
              <a:t> work (</a:t>
            </a:r>
            <a:r>
              <a:rPr lang="it-IT" sz="2000" dirty="0" err="1" smtClean="0"/>
              <a:t>purpose</a:t>
            </a:r>
            <a:r>
              <a:rPr lang="it-IT" sz="2000" dirty="0" smtClean="0"/>
              <a:t> </a:t>
            </a:r>
            <a:r>
              <a:rPr lang="it-IT" sz="2000" dirty="0" err="1"/>
              <a:t>of</a:t>
            </a:r>
            <a:r>
              <a:rPr lang="it-IT" sz="2000" dirty="0"/>
              <a:t> the </a:t>
            </a:r>
            <a:r>
              <a:rPr lang="it-IT" sz="2000" dirty="0" err="1"/>
              <a:t>paper</a:t>
            </a:r>
            <a:r>
              <a:rPr lang="it-IT" sz="2000" dirty="0"/>
              <a:t>, scope </a:t>
            </a:r>
            <a:r>
              <a:rPr lang="it-IT" sz="2000" dirty="0" err="1"/>
              <a:t>of</a:t>
            </a:r>
            <a:r>
              <a:rPr lang="it-IT" sz="2000" dirty="0"/>
              <a:t> the </a:t>
            </a:r>
            <a:r>
              <a:rPr lang="it-IT" sz="2000" dirty="0" err="1"/>
              <a:t>study</a:t>
            </a:r>
            <a:r>
              <a:rPr lang="it-IT" sz="2000" dirty="0"/>
              <a:t>, </a:t>
            </a:r>
            <a:r>
              <a:rPr lang="it-IT" sz="2000" dirty="0" err="1"/>
              <a:t>available</a:t>
            </a:r>
            <a:r>
              <a:rPr lang="it-IT" sz="2000" dirty="0"/>
              <a:t> </a:t>
            </a:r>
            <a:r>
              <a:rPr lang="it-IT" sz="2000" dirty="0" err="1"/>
              <a:t>space</a:t>
            </a:r>
            <a:r>
              <a:rPr lang="it-IT" sz="2000" dirty="0"/>
              <a:t>, </a:t>
            </a:r>
            <a:r>
              <a:rPr lang="it-IT" sz="2000" dirty="0" smtClean="0"/>
              <a:t>etc.):</a:t>
            </a:r>
          </a:p>
          <a:p>
            <a:pPr lvl="1">
              <a:buNone/>
            </a:pPr>
            <a:r>
              <a:rPr lang="en-GB" sz="1600" dirty="0" smtClean="0"/>
              <a:t>	</a:t>
            </a:r>
          </a:p>
          <a:p>
            <a:pPr marL="342900" lvl="1" indent="-342900">
              <a:buClr>
                <a:schemeClr val="tx2"/>
              </a:buClr>
              <a:buNone/>
            </a:pPr>
            <a:r>
              <a:rPr lang="en-GB" sz="1700" dirty="0" smtClean="0">
                <a:ea typeface="+mn-ea"/>
                <a:cs typeface="+mn-cs"/>
              </a:rPr>
              <a:t>Example 1: “Providing a rich account of [conversational] practices, however, was not easy, considering the page limit of the article. Also sensemaking research has already widely studied conversational practices. ... Coherently with the original purpose of our study, then, we eventually decided to focus on the less explored practices that materially mediate conversation, because this topic seem to offer the possibility to provide a more novel and significant contribution.”</a:t>
            </a:r>
          </a:p>
          <a:p>
            <a:pPr marL="342900" lvl="1" indent="-342900">
              <a:buClr>
                <a:schemeClr val="tx2"/>
              </a:buClr>
              <a:buNone/>
            </a:pPr>
            <a:endParaRPr lang="en-GB" sz="1700" dirty="0" smtClean="0">
              <a:ea typeface="+mn-ea"/>
              <a:cs typeface="+mn-cs"/>
            </a:endParaRPr>
          </a:p>
          <a:p>
            <a:pPr marL="342900" lvl="1" indent="-342900">
              <a:buClr>
                <a:schemeClr val="tx2"/>
              </a:buClr>
              <a:buNone/>
            </a:pPr>
            <a:r>
              <a:rPr lang="en-US" sz="1700" dirty="0" smtClean="0">
                <a:ea typeface="+mn-ea"/>
                <a:cs typeface="+mn-cs"/>
              </a:rPr>
              <a:t>Example 2: “Thank you for the suggestion. We absolutely agree on the importance of reducing the length of our paper. Despite our efforts, we regret that the need to properly introduce the domain of our paper, summarize prior research, frame our research question as suggested, convincingly argue for its importance, and effectively summarize insights from our study did not allow us to substantially shortening our introduction. We certainly welcome additional suggestions about parts of the introduction that appear redundant or superfluous.”</a:t>
            </a:r>
            <a:endParaRPr lang="it-IT" sz="1700" dirty="0" smtClean="0">
              <a:ea typeface="+mn-ea"/>
              <a:cs typeface="+mn-cs"/>
            </a:endParaRPr>
          </a:p>
          <a:p>
            <a:pPr lvl="1">
              <a:lnSpc>
                <a:spcPct val="80000"/>
              </a:lnSpc>
              <a:buNone/>
            </a:pPr>
            <a:endParaRPr lang="en-GB" sz="1800" dirty="0" smtClean="0"/>
          </a:p>
          <a:p>
            <a:pPr lvl="1">
              <a:lnSpc>
                <a:spcPct val="80000"/>
              </a:lnSpc>
              <a:buNone/>
            </a:pPr>
            <a:endParaRPr lang="it-IT" sz="1600" dirty="0" smtClean="0"/>
          </a:p>
          <a:p>
            <a:pPr>
              <a:lnSpc>
                <a:spcPct val="80000"/>
              </a:lnSpc>
            </a:pPr>
            <a:endParaRPr lang="it-IT" sz="1800" dirty="0" smtClean="0"/>
          </a:p>
          <a:p>
            <a:pPr>
              <a:lnSpc>
                <a:spcPct val="80000"/>
              </a:lnSpc>
            </a:pPr>
            <a:endParaRPr lang="it-IT" sz="2100" dirty="0"/>
          </a:p>
        </p:txBody>
      </p:sp>
    </p:spTree>
    <p:extLst>
      <p:ext uri="{BB962C8B-B14F-4D97-AF65-F5344CB8AC3E}">
        <p14:creationId xmlns:p14="http://schemas.microsoft.com/office/powerpoint/2010/main" val="1235895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Remind</a:t>
            </a:r>
            <a:r>
              <a:rPr lang="it-IT" dirty="0" smtClean="0"/>
              <a:t> </a:t>
            </a:r>
            <a:r>
              <a:rPr lang="it-IT" dirty="0" err="1" smtClean="0"/>
              <a:t>about</a:t>
            </a:r>
            <a:r>
              <a:rPr lang="it-IT" dirty="0" smtClean="0"/>
              <a:t> the </a:t>
            </a:r>
            <a:r>
              <a:rPr lang="it-IT" dirty="0" err="1" smtClean="0"/>
              <a:t>context</a:t>
            </a:r>
            <a:endParaRPr lang="it-IT" dirty="0"/>
          </a:p>
        </p:txBody>
      </p:sp>
      <p:sp>
        <p:nvSpPr>
          <p:cNvPr id="3" name="Segnaposto contenuto 2"/>
          <p:cNvSpPr>
            <a:spLocks noGrp="1"/>
          </p:cNvSpPr>
          <p:nvPr>
            <p:ph idx="4294967295"/>
          </p:nvPr>
        </p:nvSpPr>
        <p:spPr>
          <a:xfrm>
            <a:off x="533400" y="1700809"/>
            <a:ext cx="8069263" cy="4680942"/>
          </a:xfrm>
        </p:spPr>
        <p:txBody>
          <a:bodyPr/>
          <a:lstStyle/>
          <a:p>
            <a:r>
              <a:rPr lang="en-GB" sz="2400" dirty="0" smtClean="0"/>
              <a:t>Remind reviewers that your method should be assessed in its own terms:</a:t>
            </a:r>
          </a:p>
          <a:p>
            <a:pPr>
              <a:buNone/>
            </a:pPr>
            <a:endParaRPr lang="en-GB" sz="1400" dirty="0" smtClean="0"/>
          </a:p>
          <a:p>
            <a:pPr>
              <a:buNone/>
            </a:pPr>
            <a:r>
              <a:rPr lang="en-GB" sz="1800" dirty="0" smtClean="0"/>
              <a:t>“In socio-anthropological research on organizational culture, using scales to ‘measure’ culture is regarded negatively and discouraged in favour of more open, qualitative methods that allow researchers to capture the specificities of organizational cultures as understood by informants. </a:t>
            </a:r>
          </a:p>
          <a:p>
            <a:pPr>
              <a:buNone/>
            </a:pPr>
            <a:r>
              <a:rPr lang="en-GB" sz="1800" dirty="0" smtClean="0"/>
              <a:t>Attempts to ‘measure’ culture in quantitative terms may be accused of naively ‘reifying’ the concept of culture – that is for treating culture as a ‘thing’ that could be accurately known and objectively measured (Martin, 2002, p. 31).</a:t>
            </a:r>
            <a:endParaRPr lang="it-IT" sz="1800" dirty="0" smtClean="0"/>
          </a:p>
          <a:p>
            <a:pPr>
              <a:buNone/>
            </a:pPr>
            <a:r>
              <a:rPr lang="en-GB" sz="1800" dirty="0" smtClean="0"/>
              <a:t>We do not agree with these extreme positions, and we do recognize the value of quantitative investigations of individually-held cultural values. Our methodological choices, however, were coherent with the conventions of the scholarly community we intended our study to address, and – more importantly – with the conceptualization of culture driving our investigation.”</a:t>
            </a:r>
            <a:endParaRPr lang="it-IT" sz="1800" dirty="0"/>
          </a:p>
        </p:txBody>
      </p:sp>
    </p:spTree>
    <p:extLst>
      <p:ext uri="{BB962C8B-B14F-4D97-AF65-F5344CB8AC3E}">
        <p14:creationId xmlns:p14="http://schemas.microsoft.com/office/powerpoint/2010/main" val="37742119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p:txBody>
          <a:bodyPr/>
          <a:lstStyle/>
          <a:p>
            <a:r>
              <a:rPr lang="it-IT" dirty="0" smtClean="0"/>
              <a:t>Remind reviewers that they are not alone</a:t>
            </a:r>
            <a:endParaRPr lang="en-US" dirty="0"/>
          </a:p>
        </p:txBody>
      </p:sp>
      <p:sp>
        <p:nvSpPr>
          <p:cNvPr id="192515" name="Rectangle 3"/>
          <p:cNvSpPr>
            <a:spLocks noGrp="1" noChangeArrowheads="1"/>
          </p:cNvSpPr>
          <p:nvPr>
            <p:ph type="body" idx="4294967295"/>
          </p:nvPr>
        </p:nvSpPr>
        <p:spPr>
          <a:xfrm>
            <a:off x="533400" y="1700213"/>
            <a:ext cx="8215064" cy="4609107"/>
          </a:xfrm>
        </p:spPr>
        <p:txBody>
          <a:bodyPr>
            <a:normAutofit fontScale="92500" lnSpcReduction="10000"/>
          </a:bodyPr>
          <a:lstStyle/>
          <a:p>
            <a:r>
              <a:rPr lang="it-IT" sz="2400" dirty="0" err="1"/>
              <a:t>Explicitly</a:t>
            </a:r>
            <a:r>
              <a:rPr lang="it-IT" sz="2400" dirty="0"/>
              <a:t> </a:t>
            </a:r>
            <a:r>
              <a:rPr lang="it-IT" sz="2400" dirty="0" err="1"/>
              <a:t>refer</a:t>
            </a:r>
            <a:r>
              <a:rPr lang="it-IT" sz="2400" dirty="0"/>
              <a:t> </a:t>
            </a:r>
            <a:r>
              <a:rPr lang="it-IT" sz="2400" dirty="0" err="1"/>
              <a:t>to</a:t>
            </a:r>
            <a:r>
              <a:rPr lang="it-IT" sz="2400" dirty="0"/>
              <a:t> </a:t>
            </a:r>
            <a:r>
              <a:rPr lang="it-IT" sz="2400" dirty="0" err="1"/>
              <a:t>other</a:t>
            </a:r>
            <a:r>
              <a:rPr lang="it-IT" sz="2400" dirty="0"/>
              <a:t> </a:t>
            </a:r>
            <a:r>
              <a:rPr lang="it-IT" sz="2400" dirty="0" err="1"/>
              <a:t>reviewers</a:t>
            </a:r>
            <a:r>
              <a:rPr lang="it-IT" sz="2400" dirty="0"/>
              <a:t>’ </a:t>
            </a:r>
            <a:r>
              <a:rPr lang="it-IT" sz="2400" dirty="0" err="1"/>
              <a:t>comments</a:t>
            </a:r>
            <a:r>
              <a:rPr lang="it-IT" sz="2400" dirty="0"/>
              <a:t> (</a:t>
            </a:r>
            <a:r>
              <a:rPr lang="it-IT" sz="2400" dirty="0" err="1"/>
              <a:t>especially</a:t>
            </a:r>
            <a:r>
              <a:rPr lang="it-IT" sz="2400" dirty="0"/>
              <a:t> </a:t>
            </a:r>
            <a:r>
              <a:rPr lang="it-IT" sz="2400" dirty="0" err="1"/>
              <a:t>if</a:t>
            </a:r>
            <a:r>
              <a:rPr lang="it-IT" sz="2400" dirty="0"/>
              <a:t> </a:t>
            </a:r>
            <a:r>
              <a:rPr lang="it-IT" sz="2400" dirty="0" err="1"/>
              <a:t>conflicting</a:t>
            </a:r>
            <a:r>
              <a:rPr lang="it-IT" sz="2400" dirty="0"/>
              <a:t> </a:t>
            </a:r>
            <a:r>
              <a:rPr lang="it-IT" sz="2400" dirty="0" err="1"/>
              <a:t>suggestions</a:t>
            </a:r>
            <a:r>
              <a:rPr lang="it-IT" sz="2400" dirty="0"/>
              <a:t> are </a:t>
            </a:r>
            <a:r>
              <a:rPr lang="it-IT" sz="2400" dirty="0" err="1"/>
              <a:t>made</a:t>
            </a:r>
            <a:r>
              <a:rPr lang="it-IT" sz="2400" dirty="0" smtClean="0"/>
              <a:t>)</a:t>
            </a:r>
          </a:p>
          <a:p>
            <a:pPr marL="342900" lvl="1" indent="-342900">
              <a:buClr>
                <a:schemeClr val="tx2"/>
              </a:buClr>
              <a:buNone/>
            </a:pPr>
            <a:endParaRPr lang="en-US" sz="1900" i="1" dirty="0" smtClean="0">
              <a:ea typeface="+mn-ea"/>
              <a:cs typeface="+mn-cs"/>
            </a:endParaRPr>
          </a:p>
          <a:p>
            <a:pPr marL="342900" lvl="1" indent="-342900">
              <a:buClr>
                <a:schemeClr val="tx2"/>
              </a:buClr>
              <a:buNone/>
            </a:pPr>
            <a:r>
              <a:rPr lang="en-US" sz="1900" i="1" dirty="0" smtClean="0">
                <a:ea typeface="+mn-ea"/>
                <a:cs typeface="+mn-cs"/>
              </a:rPr>
              <a:t>I was confused by your claim (which is not sourced with references) that ‘current understandings of sensemaking posit that interpretation occurs as the abstract (a pre-existing mental structure) is linked to a material stimulus (a cue) …’</a:t>
            </a:r>
          </a:p>
          <a:p>
            <a:pPr marL="342900" lvl="1" indent="-342900">
              <a:buClr>
                <a:schemeClr val="tx2"/>
              </a:buClr>
              <a:buNone/>
            </a:pPr>
            <a:r>
              <a:rPr lang="en-US" sz="1900" i="1" dirty="0" smtClean="0">
                <a:ea typeface="+mn-ea"/>
                <a:cs typeface="+mn-cs"/>
              </a:rPr>
              <a:t>Sensemaking involves the collapse of cognition and action, such that individuals act their way into understanding. Thus ‘individuals’ experiences, and how they probe those experiences with concepts such as experimentation and improvisation, play a crucial role in informing interpretations.</a:t>
            </a:r>
            <a:endParaRPr lang="it-IT" sz="1900" i="1" dirty="0" smtClean="0">
              <a:ea typeface="+mn-ea"/>
              <a:cs typeface="+mn-cs"/>
            </a:endParaRPr>
          </a:p>
          <a:p>
            <a:pPr marL="342900" lvl="1" indent="-342900">
              <a:buClr>
                <a:schemeClr val="tx2"/>
              </a:buClr>
              <a:buNone/>
            </a:pPr>
            <a:endParaRPr lang="en-US" sz="1900" dirty="0" smtClean="0">
              <a:ea typeface="+mn-ea"/>
              <a:cs typeface="+mn-cs"/>
            </a:endParaRPr>
          </a:p>
          <a:p>
            <a:pPr marL="342900" lvl="1" indent="-342900">
              <a:buClr>
                <a:schemeClr val="tx2"/>
              </a:buClr>
              <a:buNone/>
            </a:pPr>
            <a:r>
              <a:rPr lang="en-US" sz="1900" dirty="0" smtClean="0">
                <a:ea typeface="+mn-ea"/>
                <a:cs typeface="+mn-cs"/>
              </a:rPr>
              <a:t>“We truly apologize for the missing reference in this text (possibly lost in one of the last rounds of streamlining of the previous version) and for the confusion that it might have generated. The fact that Reviewer 2 (C. 9) considered the very same sentence as embodying a ‘major contribution’ of our paper clearly flagged this sentence as in need of special attention.” </a:t>
            </a:r>
            <a:endParaRPr lang="it-IT" sz="1900" dirty="0" smtClean="0">
              <a:ea typeface="+mn-ea"/>
              <a:cs typeface="+mn-cs"/>
            </a:endParaRPr>
          </a:p>
          <a:p>
            <a:pPr>
              <a:lnSpc>
                <a:spcPct val="80000"/>
              </a:lnSpc>
            </a:pPr>
            <a:endParaRPr lang="it-IT" dirty="0"/>
          </a:p>
          <a:p>
            <a:pPr>
              <a:lnSpc>
                <a:spcPct val="80000"/>
              </a:lnSpc>
            </a:pPr>
            <a:endParaRPr lang="it-IT" dirty="0"/>
          </a:p>
        </p:txBody>
      </p:sp>
    </p:spTree>
    <p:extLst>
      <p:ext uri="{BB962C8B-B14F-4D97-AF65-F5344CB8AC3E}">
        <p14:creationId xmlns:p14="http://schemas.microsoft.com/office/powerpoint/2010/main" val="18127594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p:txBody>
          <a:bodyPr/>
          <a:lstStyle/>
          <a:p>
            <a:r>
              <a:rPr lang="it-IT" dirty="0" smtClean="0"/>
              <a:t>Involve the </a:t>
            </a:r>
            <a:r>
              <a:rPr lang="it-IT" dirty="0" err="1" smtClean="0"/>
              <a:t>editor</a:t>
            </a:r>
            <a:endParaRPr lang="en-US" dirty="0"/>
          </a:p>
        </p:txBody>
      </p:sp>
      <p:sp>
        <p:nvSpPr>
          <p:cNvPr id="192515" name="Rectangle 3"/>
          <p:cNvSpPr>
            <a:spLocks noGrp="1" noChangeArrowheads="1"/>
          </p:cNvSpPr>
          <p:nvPr>
            <p:ph type="body" idx="4294967295"/>
          </p:nvPr>
        </p:nvSpPr>
        <p:spPr>
          <a:xfrm>
            <a:off x="533400" y="1700213"/>
            <a:ext cx="8069263" cy="4537099"/>
          </a:xfrm>
        </p:spPr>
        <p:txBody>
          <a:bodyPr>
            <a:normAutofit fontScale="92500" lnSpcReduction="10000"/>
          </a:bodyPr>
          <a:lstStyle/>
          <a:p>
            <a:r>
              <a:rPr lang="it-IT" sz="2600" dirty="0" err="1" smtClean="0"/>
              <a:t>For</a:t>
            </a:r>
            <a:r>
              <a:rPr lang="it-IT" sz="2600" dirty="0" smtClean="0"/>
              <a:t> </a:t>
            </a:r>
            <a:r>
              <a:rPr lang="it-IT" sz="2600" dirty="0" err="1"/>
              <a:t>controversial</a:t>
            </a:r>
            <a:r>
              <a:rPr lang="it-IT" sz="2600" dirty="0"/>
              <a:t> </a:t>
            </a:r>
            <a:r>
              <a:rPr lang="it-IT" sz="2600" dirty="0" err="1"/>
              <a:t>issues</a:t>
            </a:r>
            <a:r>
              <a:rPr lang="it-IT" sz="2600" dirty="0"/>
              <a:t>, </a:t>
            </a:r>
            <a:r>
              <a:rPr lang="it-IT" sz="2600" dirty="0" err="1"/>
              <a:t>leave</a:t>
            </a:r>
            <a:r>
              <a:rPr lang="it-IT" sz="2600" dirty="0"/>
              <a:t> </a:t>
            </a:r>
            <a:r>
              <a:rPr lang="it-IT" sz="2600" dirty="0" err="1"/>
              <a:t>options</a:t>
            </a:r>
            <a:r>
              <a:rPr lang="it-IT" sz="2600" dirty="0"/>
              <a:t> open </a:t>
            </a:r>
            <a:r>
              <a:rPr lang="it-IT" sz="2600" dirty="0" err="1"/>
              <a:t>to</a:t>
            </a:r>
            <a:r>
              <a:rPr lang="it-IT" sz="2600" dirty="0"/>
              <a:t> the </a:t>
            </a:r>
            <a:r>
              <a:rPr lang="it-IT" sz="2600" dirty="0" err="1"/>
              <a:t>editor</a:t>
            </a:r>
            <a:r>
              <a:rPr lang="it-IT" sz="2600" dirty="0"/>
              <a:t> or the </a:t>
            </a:r>
            <a:r>
              <a:rPr lang="it-IT" sz="2600" dirty="0" err="1"/>
              <a:t>reviewers</a:t>
            </a:r>
            <a:endParaRPr lang="it-IT" sz="2600" dirty="0"/>
          </a:p>
          <a:p>
            <a:pPr>
              <a:lnSpc>
                <a:spcPct val="90000"/>
              </a:lnSpc>
              <a:buNone/>
            </a:pPr>
            <a:r>
              <a:rPr lang="en-GB" sz="2400" dirty="0" smtClean="0"/>
              <a:t>	</a:t>
            </a:r>
          </a:p>
          <a:p>
            <a:pPr marL="342900" lvl="1" indent="-342900">
              <a:buClr>
                <a:schemeClr val="tx2"/>
              </a:buClr>
              <a:buNone/>
            </a:pPr>
            <a:r>
              <a:rPr lang="en-GB" sz="2200" dirty="0" smtClean="0">
                <a:ea typeface="+mn-ea"/>
                <a:cs typeface="+mn-cs"/>
              </a:rPr>
              <a:t>“Given the length of the paper, we have tentatively eliminated table 4 because its content is now distributed in the other four tables. If you think that a summary table is needed, we can easily reintroduce it.”</a:t>
            </a:r>
            <a:endParaRPr lang="it-IT" sz="2200" dirty="0" smtClean="0">
              <a:ea typeface="+mn-ea"/>
              <a:cs typeface="+mn-cs"/>
            </a:endParaRPr>
          </a:p>
          <a:p>
            <a:pPr>
              <a:lnSpc>
                <a:spcPct val="80000"/>
              </a:lnSpc>
            </a:pPr>
            <a:endParaRPr lang="it-IT" sz="2100" dirty="0" smtClean="0"/>
          </a:p>
          <a:p>
            <a:pPr>
              <a:lnSpc>
                <a:spcPct val="80000"/>
              </a:lnSpc>
            </a:pPr>
            <a:endParaRPr lang="it-IT" sz="2100" dirty="0" smtClean="0"/>
          </a:p>
          <a:p>
            <a:r>
              <a:rPr lang="it-IT" sz="2600" dirty="0" err="1" smtClean="0"/>
              <a:t>When</a:t>
            </a:r>
            <a:r>
              <a:rPr lang="it-IT" sz="2600" dirty="0" smtClean="0"/>
              <a:t> </a:t>
            </a:r>
            <a:r>
              <a:rPr lang="it-IT" sz="2600" dirty="0"/>
              <a:t>in </a:t>
            </a:r>
            <a:r>
              <a:rPr lang="it-IT" sz="2600" dirty="0" err="1"/>
              <a:t>doubt</a:t>
            </a:r>
            <a:r>
              <a:rPr lang="it-IT" sz="2600" dirty="0"/>
              <a:t>, </a:t>
            </a:r>
            <a:r>
              <a:rPr lang="it-IT" sz="2600" dirty="0" err="1"/>
              <a:t>ask</a:t>
            </a:r>
            <a:r>
              <a:rPr lang="it-IT" sz="2600" dirty="0"/>
              <a:t> the </a:t>
            </a:r>
            <a:r>
              <a:rPr lang="it-IT" sz="2600" dirty="0" err="1" smtClean="0"/>
              <a:t>editor</a:t>
            </a:r>
            <a:endParaRPr lang="it-IT" sz="2600" dirty="0" smtClean="0"/>
          </a:p>
          <a:p>
            <a:pPr>
              <a:lnSpc>
                <a:spcPct val="90000"/>
              </a:lnSpc>
              <a:buNone/>
            </a:pPr>
            <a:endParaRPr lang="en-US" sz="2400" dirty="0" smtClean="0"/>
          </a:p>
          <a:p>
            <a:pPr>
              <a:lnSpc>
                <a:spcPct val="90000"/>
              </a:lnSpc>
              <a:buNone/>
            </a:pPr>
            <a:r>
              <a:rPr lang="en-US" sz="2400" dirty="0" smtClean="0"/>
              <a:t>“</a:t>
            </a:r>
            <a:r>
              <a:rPr lang="en-US" sz="2200" dirty="0" smtClean="0"/>
              <a:t>We agree with your comment about the unusual length and complexity of our paper, and we seriously considered splitting the paper in two as you suggested…</a:t>
            </a:r>
          </a:p>
          <a:p>
            <a:pPr>
              <a:lnSpc>
                <a:spcPct val="90000"/>
              </a:lnSpc>
              <a:buNone/>
            </a:pPr>
            <a:r>
              <a:rPr lang="en-US" sz="2200" dirty="0" smtClean="0"/>
              <a:t>In doubt, however, we took the liberty to consult the Editor on such a fundamental issue. Following his advice, we decided to retain both parts of the story.” </a:t>
            </a:r>
          </a:p>
        </p:txBody>
      </p:sp>
    </p:spTree>
    <p:extLst>
      <p:ext uri="{BB962C8B-B14F-4D97-AF65-F5344CB8AC3E}">
        <p14:creationId xmlns:p14="http://schemas.microsoft.com/office/powerpoint/2010/main" val="22507929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p:txBody>
          <a:bodyPr/>
          <a:lstStyle/>
          <a:p>
            <a:r>
              <a:rPr lang="it-IT" dirty="0" smtClean="0"/>
              <a:t>Some </a:t>
            </a:r>
            <a:r>
              <a:rPr lang="it-IT" dirty="0" err="1" smtClean="0"/>
              <a:t>final</a:t>
            </a:r>
            <a:r>
              <a:rPr lang="it-IT" dirty="0" smtClean="0"/>
              <a:t> </a:t>
            </a:r>
            <a:r>
              <a:rPr lang="it-IT" dirty="0" err="1" smtClean="0"/>
              <a:t>wise</a:t>
            </a:r>
            <a:r>
              <a:rPr lang="it-IT" dirty="0" smtClean="0"/>
              <a:t> </a:t>
            </a:r>
            <a:r>
              <a:rPr lang="it-IT" dirty="0" err="1" smtClean="0"/>
              <a:t>words…</a:t>
            </a:r>
            <a:endParaRPr lang="en-US" dirty="0"/>
          </a:p>
        </p:txBody>
      </p:sp>
      <p:sp>
        <p:nvSpPr>
          <p:cNvPr id="192515" name="Rectangle 3"/>
          <p:cNvSpPr>
            <a:spLocks noGrp="1" noChangeArrowheads="1"/>
          </p:cNvSpPr>
          <p:nvPr>
            <p:ph type="body" idx="4294967295"/>
          </p:nvPr>
        </p:nvSpPr>
        <p:spPr>
          <a:xfrm>
            <a:off x="533400" y="1700213"/>
            <a:ext cx="8069263" cy="4537099"/>
          </a:xfrm>
        </p:spPr>
        <p:txBody>
          <a:bodyPr>
            <a:normAutofit/>
          </a:bodyPr>
          <a:lstStyle/>
          <a:p>
            <a:r>
              <a:rPr lang="it-IT" sz="2800" dirty="0" smtClean="0"/>
              <a:t>Remove anything that is not needed to support your arguments, but may confuse reviewers</a:t>
            </a:r>
          </a:p>
          <a:p>
            <a:endParaRPr lang="it-IT" sz="2800" dirty="0" smtClean="0"/>
          </a:p>
          <a:p>
            <a:r>
              <a:rPr lang="it-IT" sz="2800" dirty="0" smtClean="0"/>
              <a:t>Don’t </a:t>
            </a:r>
            <a:r>
              <a:rPr lang="it-IT" sz="2800" dirty="0" err="1" smtClean="0"/>
              <a:t>be</a:t>
            </a:r>
            <a:r>
              <a:rPr lang="it-IT" sz="2800" dirty="0" smtClean="0"/>
              <a:t> </a:t>
            </a:r>
            <a:r>
              <a:rPr lang="it-IT" sz="2800" dirty="0" err="1" smtClean="0"/>
              <a:t>emotionally</a:t>
            </a:r>
            <a:r>
              <a:rPr lang="it-IT" sz="2800" dirty="0" smtClean="0"/>
              <a:t> </a:t>
            </a:r>
            <a:r>
              <a:rPr lang="it-IT" sz="2800" dirty="0" err="1" smtClean="0"/>
              <a:t>attached</a:t>
            </a:r>
            <a:r>
              <a:rPr lang="it-IT" sz="2800" dirty="0" smtClean="0"/>
              <a:t> </a:t>
            </a:r>
            <a:r>
              <a:rPr lang="it-IT" sz="2800" dirty="0" err="1" smtClean="0"/>
              <a:t>to</a:t>
            </a:r>
            <a:r>
              <a:rPr lang="it-IT" sz="2800" dirty="0" smtClean="0"/>
              <a:t> some </a:t>
            </a:r>
            <a:r>
              <a:rPr lang="it-IT" sz="2800" dirty="0" err="1" smtClean="0"/>
              <a:t>parts</a:t>
            </a:r>
            <a:r>
              <a:rPr lang="it-IT" sz="2800" dirty="0" smtClean="0"/>
              <a:t> or some </a:t>
            </a:r>
            <a:r>
              <a:rPr lang="it-IT" sz="2800" dirty="0" err="1" smtClean="0"/>
              <a:t>concepts</a:t>
            </a:r>
            <a:r>
              <a:rPr lang="it-IT" sz="2800" dirty="0" smtClean="0"/>
              <a:t>; </a:t>
            </a:r>
            <a:r>
              <a:rPr lang="it-IT" sz="2800" dirty="0" err="1" smtClean="0"/>
              <a:t>if</a:t>
            </a:r>
            <a:r>
              <a:rPr lang="it-IT" sz="2800" dirty="0" smtClean="0"/>
              <a:t> </a:t>
            </a:r>
            <a:r>
              <a:rPr lang="it-IT" sz="2800" dirty="0" err="1" smtClean="0"/>
              <a:t>they</a:t>
            </a:r>
            <a:r>
              <a:rPr lang="it-IT" sz="2800" dirty="0" smtClean="0"/>
              <a:t> don’t work, </a:t>
            </a:r>
            <a:r>
              <a:rPr lang="it-IT" sz="2800" dirty="0" err="1" smtClean="0"/>
              <a:t>let</a:t>
            </a:r>
            <a:r>
              <a:rPr lang="it-IT" sz="2800" dirty="0" smtClean="0"/>
              <a:t> </a:t>
            </a:r>
            <a:r>
              <a:rPr lang="it-IT" sz="2800" dirty="0" err="1" smtClean="0"/>
              <a:t>them</a:t>
            </a:r>
            <a:r>
              <a:rPr lang="it-IT" sz="2800" dirty="0" smtClean="0"/>
              <a:t> go</a:t>
            </a:r>
          </a:p>
          <a:p>
            <a:endParaRPr lang="it-IT" sz="2800" dirty="0" smtClean="0"/>
          </a:p>
          <a:p>
            <a:r>
              <a:rPr lang="it-IT" sz="2800" dirty="0" smtClean="0"/>
              <a:t>Do </a:t>
            </a:r>
            <a:r>
              <a:rPr lang="it-IT" sz="2800" dirty="0" err="1" smtClean="0"/>
              <a:t>not</a:t>
            </a:r>
            <a:r>
              <a:rPr lang="it-IT" sz="2800" dirty="0" smtClean="0"/>
              <a:t> </a:t>
            </a:r>
            <a:r>
              <a:rPr lang="it-IT" sz="2800" dirty="0" err="1" smtClean="0"/>
              <a:t>say</a:t>
            </a:r>
            <a:r>
              <a:rPr lang="it-IT" sz="2800" dirty="0" smtClean="0"/>
              <a:t> </a:t>
            </a:r>
            <a:r>
              <a:rPr lang="it-IT" sz="2800" dirty="0" err="1" smtClean="0"/>
              <a:t>anything</a:t>
            </a:r>
            <a:r>
              <a:rPr lang="it-IT" sz="2800" dirty="0" smtClean="0"/>
              <a:t> </a:t>
            </a:r>
            <a:r>
              <a:rPr lang="it-IT" sz="2800" dirty="0" err="1" smtClean="0"/>
              <a:t>that</a:t>
            </a:r>
            <a:r>
              <a:rPr lang="it-IT" sz="2800" dirty="0" smtClean="0"/>
              <a:t> can </a:t>
            </a:r>
            <a:r>
              <a:rPr lang="it-IT" sz="2800" dirty="0" err="1" smtClean="0"/>
              <a:t>be</a:t>
            </a:r>
            <a:r>
              <a:rPr lang="it-IT" sz="2800" dirty="0" smtClean="0"/>
              <a:t> </a:t>
            </a:r>
            <a:r>
              <a:rPr lang="it-IT" sz="2800" dirty="0" err="1" smtClean="0"/>
              <a:t>used</a:t>
            </a:r>
            <a:r>
              <a:rPr lang="it-IT" sz="2800" dirty="0" smtClean="0"/>
              <a:t> </a:t>
            </a:r>
            <a:r>
              <a:rPr lang="it-IT" sz="2800" dirty="0" err="1" smtClean="0"/>
              <a:t>against</a:t>
            </a:r>
            <a:r>
              <a:rPr lang="it-IT" sz="2800" dirty="0" smtClean="0"/>
              <a:t> </a:t>
            </a:r>
            <a:r>
              <a:rPr lang="it-IT" sz="2800" dirty="0" err="1" smtClean="0"/>
              <a:t>you</a:t>
            </a:r>
            <a:endParaRPr lang="it-IT" sz="2400" dirty="0" smtClean="0"/>
          </a:p>
          <a:p>
            <a:pPr>
              <a:buNone/>
            </a:pPr>
            <a:endParaRPr lang="it-IT" sz="2800" dirty="0" smtClean="0"/>
          </a:p>
          <a:p>
            <a:r>
              <a:rPr lang="it-IT" sz="2800" dirty="0" err="1" smtClean="0"/>
              <a:t>If</a:t>
            </a:r>
            <a:r>
              <a:rPr lang="it-IT" sz="2800" dirty="0" smtClean="0"/>
              <a:t> </a:t>
            </a:r>
            <a:r>
              <a:rPr lang="it-IT" sz="2800" dirty="0" err="1" smtClean="0"/>
              <a:t>it</a:t>
            </a:r>
            <a:r>
              <a:rPr lang="it-IT" sz="2800" dirty="0" smtClean="0"/>
              <a:t> </a:t>
            </a:r>
            <a:r>
              <a:rPr lang="it-IT" sz="2800" dirty="0" err="1" smtClean="0"/>
              <a:t>is</a:t>
            </a:r>
            <a:r>
              <a:rPr lang="it-IT" sz="2800" dirty="0" smtClean="0"/>
              <a:t> </a:t>
            </a:r>
            <a:r>
              <a:rPr lang="it-IT" sz="2800" dirty="0" err="1" smtClean="0"/>
              <a:t>not</a:t>
            </a:r>
            <a:r>
              <a:rPr lang="it-IT" sz="2800" dirty="0" smtClean="0"/>
              <a:t> </a:t>
            </a:r>
            <a:r>
              <a:rPr lang="it-IT" sz="2800" dirty="0" err="1" smtClean="0"/>
              <a:t>broken</a:t>
            </a:r>
            <a:r>
              <a:rPr lang="it-IT" sz="2800" dirty="0" smtClean="0"/>
              <a:t>, don’t </a:t>
            </a:r>
            <a:r>
              <a:rPr lang="it-IT" sz="2800" dirty="0" err="1" smtClean="0"/>
              <a:t>fix</a:t>
            </a:r>
            <a:r>
              <a:rPr lang="it-IT" sz="2800" dirty="0" smtClean="0"/>
              <a:t> </a:t>
            </a:r>
            <a:r>
              <a:rPr lang="it-IT" sz="2800" dirty="0" err="1" smtClean="0"/>
              <a:t>it</a:t>
            </a:r>
            <a:r>
              <a:rPr lang="it-IT" sz="2800" dirty="0" smtClean="0"/>
              <a:t>!</a:t>
            </a:r>
          </a:p>
          <a:p>
            <a:pPr>
              <a:lnSpc>
                <a:spcPct val="80000"/>
              </a:lnSpc>
            </a:pPr>
            <a:endParaRPr lang="it-IT" dirty="0"/>
          </a:p>
        </p:txBody>
      </p:sp>
    </p:spTree>
    <p:extLst>
      <p:ext uri="{BB962C8B-B14F-4D97-AF65-F5344CB8AC3E}">
        <p14:creationId xmlns:p14="http://schemas.microsoft.com/office/powerpoint/2010/main" val="25834253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p:txBody>
          <a:bodyPr/>
          <a:lstStyle/>
          <a:p>
            <a:r>
              <a:rPr lang="it-IT"/>
              <a:t>The etiquette of revisions</a:t>
            </a:r>
            <a:endParaRPr lang="en-US"/>
          </a:p>
        </p:txBody>
      </p:sp>
      <p:sp>
        <p:nvSpPr>
          <p:cNvPr id="178179" name="Rectangle 3"/>
          <p:cNvSpPr>
            <a:spLocks noGrp="1" noChangeArrowheads="1"/>
          </p:cNvSpPr>
          <p:nvPr>
            <p:ph type="body" idx="4294967295"/>
          </p:nvPr>
        </p:nvSpPr>
        <p:spPr>
          <a:xfrm>
            <a:off x="533400" y="1700213"/>
            <a:ext cx="8069263" cy="4770437"/>
          </a:xfrm>
        </p:spPr>
        <p:txBody>
          <a:bodyPr/>
          <a:lstStyle/>
          <a:p>
            <a:r>
              <a:rPr lang="it-IT" sz="2500" dirty="0"/>
              <a:t>Do </a:t>
            </a:r>
            <a:r>
              <a:rPr lang="it-IT" sz="2500" dirty="0" err="1"/>
              <a:t>not</a:t>
            </a:r>
            <a:r>
              <a:rPr lang="it-IT" sz="2500" dirty="0"/>
              <a:t> </a:t>
            </a:r>
            <a:r>
              <a:rPr lang="it-IT" sz="2500" dirty="0" err="1"/>
              <a:t>send</a:t>
            </a:r>
            <a:r>
              <a:rPr lang="it-IT" sz="2500" dirty="0"/>
              <a:t> the </a:t>
            </a:r>
            <a:r>
              <a:rPr lang="it-IT" sz="2500" dirty="0" err="1"/>
              <a:t>same</a:t>
            </a:r>
            <a:r>
              <a:rPr lang="it-IT" sz="2500" dirty="0"/>
              <a:t> </a:t>
            </a:r>
            <a:r>
              <a:rPr lang="it-IT" sz="2500" dirty="0" err="1"/>
              <a:t>paper</a:t>
            </a:r>
            <a:r>
              <a:rPr lang="it-IT" sz="2500" dirty="0"/>
              <a:t> </a:t>
            </a:r>
            <a:r>
              <a:rPr lang="it-IT" sz="2500" dirty="0" err="1"/>
              <a:t>to</a:t>
            </a:r>
            <a:r>
              <a:rPr lang="it-IT" sz="2500" dirty="0"/>
              <a:t> </a:t>
            </a:r>
            <a:r>
              <a:rPr lang="it-IT" sz="2500" dirty="0" err="1"/>
              <a:t>two</a:t>
            </a:r>
            <a:r>
              <a:rPr lang="it-IT" sz="2500" dirty="0"/>
              <a:t> </a:t>
            </a:r>
            <a:r>
              <a:rPr lang="it-IT" sz="2500" dirty="0" err="1"/>
              <a:t>journals</a:t>
            </a:r>
            <a:r>
              <a:rPr lang="it-IT" sz="2500" dirty="0"/>
              <a:t> at the </a:t>
            </a:r>
            <a:r>
              <a:rPr lang="it-IT" sz="2500" dirty="0" err="1"/>
              <a:t>same</a:t>
            </a:r>
            <a:r>
              <a:rPr lang="it-IT" sz="2500" dirty="0"/>
              <a:t> </a:t>
            </a:r>
            <a:r>
              <a:rPr lang="it-IT" sz="2500" dirty="0" err="1"/>
              <a:t>time</a:t>
            </a:r>
            <a:endParaRPr lang="it-IT" sz="2500" dirty="0"/>
          </a:p>
          <a:p>
            <a:endParaRPr lang="en-US" sz="2500" dirty="0"/>
          </a:p>
          <a:p>
            <a:r>
              <a:rPr lang="it-IT" sz="2500" dirty="0" err="1"/>
              <a:t>Acknowledge</a:t>
            </a:r>
            <a:r>
              <a:rPr lang="it-IT" sz="2500" dirty="0"/>
              <a:t> </a:t>
            </a:r>
            <a:r>
              <a:rPr lang="it-IT" sz="2500" dirty="0" err="1"/>
              <a:t>receipt</a:t>
            </a:r>
            <a:r>
              <a:rPr lang="it-IT" sz="2500" dirty="0"/>
              <a:t> </a:t>
            </a:r>
            <a:r>
              <a:rPr lang="it-IT" sz="2500" dirty="0" err="1"/>
              <a:t>of</a:t>
            </a:r>
            <a:r>
              <a:rPr lang="it-IT" sz="2500" dirty="0"/>
              <a:t> the </a:t>
            </a:r>
            <a:r>
              <a:rPr lang="it-IT" sz="2500" dirty="0" err="1"/>
              <a:t>letter</a:t>
            </a:r>
            <a:endParaRPr lang="it-IT" sz="2500" dirty="0"/>
          </a:p>
          <a:p>
            <a:endParaRPr lang="it-IT" sz="2500" dirty="0"/>
          </a:p>
          <a:p>
            <a:r>
              <a:rPr lang="it-IT" sz="2500" dirty="0" err="1"/>
              <a:t>If</a:t>
            </a:r>
            <a:r>
              <a:rPr lang="it-IT" sz="2500" dirty="0"/>
              <a:t> </a:t>
            </a:r>
            <a:r>
              <a:rPr lang="it-IT" sz="2500" dirty="0" err="1"/>
              <a:t>you</a:t>
            </a:r>
            <a:r>
              <a:rPr lang="it-IT" sz="2500" dirty="0"/>
              <a:t> are </a:t>
            </a:r>
            <a:r>
              <a:rPr lang="it-IT" sz="2500" dirty="0" err="1"/>
              <a:t>rejected</a:t>
            </a:r>
            <a:r>
              <a:rPr lang="it-IT" sz="2500" dirty="0"/>
              <a:t>, do </a:t>
            </a:r>
            <a:r>
              <a:rPr lang="it-IT" sz="2500" dirty="0" err="1"/>
              <a:t>not</a:t>
            </a:r>
            <a:r>
              <a:rPr lang="it-IT" sz="2500" dirty="0"/>
              <a:t> </a:t>
            </a:r>
            <a:r>
              <a:rPr lang="it-IT" sz="2500" dirty="0" err="1"/>
              <a:t>send</a:t>
            </a:r>
            <a:r>
              <a:rPr lang="it-IT" sz="2500" dirty="0"/>
              <a:t> the </a:t>
            </a:r>
            <a:r>
              <a:rPr lang="it-IT" sz="2500" dirty="0" err="1" smtClean="0"/>
              <a:t>exact</a:t>
            </a:r>
            <a:r>
              <a:rPr lang="it-IT" sz="2500" dirty="0" smtClean="0"/>
              <a:t> </a:t>
            </a:r>
            <a:r>
              <a:rPr lang="it-IT" sz="2500" dirty="0" err="1"/>
              <a:t>same</a:t>
            </a:r>
            <a:r>
              <a:rPr lang="it-IT" sz="2500" dirty="0"/>
              <a:t> </a:t>
            </a:r>
            <a:r>
              <a:rPr lang="it-IT" sz="2500" dirty="0" err="1"/>
              <a:t>paper</a:t>
            </a:r>
            <a:r>
              <a:rPr lang="it-IT" sz="2500" dirty="0"/>
              <a:t> </a:t>
            </a:r>
            <a:r>
              <a:rPr lang="it-IT" sz="2500" dirty="0" err="1"/>
              <a:t>to</a:t>
            </a:r>
            <a:r>
              <a:rPr lang="it-IT" sz="2500" dirty="0"/>
              <a:t> </a:t>
            </a:r>
            <a:r>
              <a:rPr lang="it-IT" sz="2500" dirty="0" err="1"/>
              <a:t>another</a:t>
            </a:r>
            <a:r>
              <a:rPr lang="it-IT" sz="2500" dirty="0"/>
              <a:t> journal; </a:t>
            </a:r>
            <a:r>
              <a:rPr lang="it-IT" sz="2500" dirty="0" err="1"/>
              <a:t>revise</a:t>
            </a:r>
            <a:r>
              <a:rPr lang="it-IT" sz="2500" dirty="0"/>
              <a:t> </a:t>
            </a:r>
            <a:r>
              <a:rPr lang="it-IT" sz="2500" dirty="0" err="1"/>
              <a:t>it</a:t>
            </a:r>
            <a:r>
              <a:rPr lang="it-IT" sz="2500" dirty="0"/>
              <a:t> </a:t>
            </a:r>
            <a:r>
              <a:rPr lang="it-IT" sz="2500" dirty="0" err="1"/>
              <a:t>anyway</a:t>
            </a:r>
            <a:endParaRPr lang="it-IT" sz="2500" dirty="0"/>
          </a:p>
          <a:p>
            <a:endParaRPr lang="it-IT" sz="2500" dirty="0"/>
          </a:p>
          <a:p>
            <a:r>
              <a:rPr lang="it-IT" sz="2500" dirty="0" err="1"/>
              <a:t>If</a:t>
            </a:r>
            <a:r>
              <a:rPr lang="it-IT" sz="2500" dirty="0"/>
              <a:t> </a:t>
            </a:r>
            <a:r>
              <a:rPr lang="it-IT" sz="2500" dirty="0" err="1"/>
              <a:t>you</a:t>
            </a:r>
            <a:r>
              <a:rPr lang="it-IT" sz="2500" dirty="0"/>
              <a:t> are </a:t>
            </a:r>
            <a:r>
              <a:rPr lang="it-IT" sz="2500" dirty="0" err="1"/>
              <a:t>not</a:t>
            </a:r>
            <a:r>
              <a:rPr lang="it-IT" sz="2500" dirty="0"/>
              <a:t> planning </a:t>
            </a:r>
            <a:r>
              <a:rPr lang="it-IT" sz="2500" dirty="0" err="1"/>
              <a:t>to</a:t>
            </a:r>
            <a:r>
              <a:rPr lang="it-IT" sz="2500" dirty="0"/>
              <a:t> </a:t>
            </a:r>
            <a:r>
              <a:rPr lang="it-IT" sz="2500" dirty="0" err="1"/>
              <a:t>revise</a:t>
            </a:r>
            <a:r>
              <a:rPr lang="it-IT" sz="2500" dirty="0"/>
              <a:t> </a:t>
            </a:r>
            <a:r>
              <a:rPr lang="it-IT" sz="2500" dirty="0" err="1"/>
              <a:t>your</a:t>
            </a:r>
            <a:r>
              <a:rPr lang="it-IT" sz="2500" dirty="0"/>
              <a:t> </a:t>
            </a:r>
            <a:r>
              <a:rPr lang="it-IT" sz="2500" dirty="0" err="1"/>
              <a:t>paper</a:t>
            </a:r>
            <a:r>
              <a:rPr lang="it-IT" sz="2500" dirty="0"/>
              <a:t>, </a:t>
            </a:r>
            <a:r>
              <a:rPr lang="it-IT" sz="2500" dirty="0" err="1"/>
              <a:t>let</a:t>
            </a:r>
            <a:r>
              <a:rPr lang="it-IT" sz="2500" dirty="0"/>
              <a:t> the </a:t>
            </a:r>
            <a:r>
              <a:rPr lang="it-IT" sz="2500" dirty="0" err="1"/>
              <a:t>editor</a:t>
            </a:r>
            <a:r>
              <a:rPr lang="it-IT" sz="2500" dirty="0"/>
              <a:t> </a:t>
            </a:r>
            <a:r>
              <a:rPr lang="it-IT" sz="2500" dirty="0" err="1"/>
              <a:t>know</a:t>
            </a:r>
            <a:endParaRPr lang="it-IT" sz="2500" dirty="0"/>
          </a:p>
          <a:p>
            <a:endParaRPr lang="it-IT" sz="2500" dirty="0"/>
          </a:p>
          <a:p>
            <a:r>
              <a:rPr lang="it-IT" sz="2500" dirty="0" err="1"/>
              <a:t>If</a:t>
            </a:r>
            <a:r>
              <a:rPr lang="it-IT" sz="2500" dirty="0"/>
              <a:t> </a:t>
            </a:r>
            <a:r>
              <a:rPr lang="it-IT" sz="2500" dirty="0" err="1"/>
              <a:t>you</a:t>
            </a:r>
            <a:r>
              <a:rPr lang="it-IT" sz="2500" dirty="0"/>
              <a:t> are late, </a:t>
            </a:r>
            <a:r>
              <a:rPr lang="it-IT" sz="2500" dirty="0" err="1"/>
              <a:t>let</a:t>
            </a:r>
            <a:r>
              <a:rPr lang="it-IT" sz="2500" dirty="0"/>
              <a:t> the </a:t>
            </a:r>
            <a:r>
              <a:rPr lang="it-IT" sz="2500" dirty="0" err="1"/>
              <a:t>editor</a:t>
            </a:r>
            <a:r>
              <a:rPr lang="it-IT" sz="2500" dirty="0"/>
              <a:t> </a:t>
            </a:r>
            <a:r>
              <a:rPr lang="it-IT" sz="2500" dirty="0" err="1"/>
              <a:t>know</a:t>
            </a:r>
            <a:endParaRPr lang="it-IT" sz="2500" dirty="0"/>
          </a:p>
          <a:p>
            <a:pPr>
              <a:lnSpc>
                <a:spcPct val="80000"/>
              </a:lnSpc>
            </a:pPr>
            <a:endParaRPr lang="it-IT" sz="2500" dirty="0"/>
          </a:p>
        </p:txBody>
      </p:sp>
    </p:spTree>
    <p:extLst>
      <p:ext uri="{BB962C8B-B14F-4D97-AF65-F5344CB8AC3E}">
        <p14:creationId xmlns:p14="http://schemas.microsoft.com/office/powerpoint/2010/main" val="2995326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p:txBody>
          <a:bodyPr/>
          <a:lstStyle/>
          <a:p>
            <a:r>
              <a:rPr lang="en-US"/>
              <a:t>What do I do when I get an R&amp;R?</a:t>
            </a:r>
          </a:p>
        </p:txBody>
      </p:sp>
      <p:sp>
        <p:nvSpPr>
          <p:cNvPr id="169987" name="Rectangle 3"/>
          <p:cNvSpPr>
            <a:spLocks noGrp="1" noChangeArrowheads="1"/>
          </p:cNvSpPr>
          <p:nvPr>
            <p:ph type="body" idx="4294967295"/>
          </p:nvPr>
        </p:nvSpPr>
        <p:spPr>
          <a:xfrm>
            <a:off x="533400" y="1844824"/>
            <a:ext cx="7999040" cy="4320480"/>
          </a:xfrm>
        </p:spPr>
        <p:txBody>
          <a:bodyPr>
            <a:normAutofit fontScale="92500" lnSpcReduction="10000"/>
          </a:bodyPr>
          <a:lstStyle/>
          <a:p>
            <a:r>
              <a:rPr lang="en-US" sz="2100" dirty="0"/>
              <a:t>I try to get the general tone (how positive/negative are they </a:t>
            </a:r>
            <a:r>
              <a:rPr lang="en-US" sz="2100" i="1" dirty="0"/>
              <a:t>really</a:t>
            </a:r>
            <a:r>
              <a:rPr lang="en-US" sz="2100" dirty="0"/>
              <a:t>? </a:t>
            </a:r>
            <a:r>
              <a:rPr lang="en-US" sz="2100" dirty="0" smtClean="0"/>
              <a:t>What is really bugging them?)</a:t>
            </a:r>
            <a:endParaRPr lang="en-US" sz="2100" dirty="0"/>
          </a:p>
          <a:p>
            <a:endParaRPr lang="en-US" sz="2100" dirty="0"/>
          </a:p>
          <a:p>
            <a:r>
              <a:rPr lang="en-US" sz="2100" dirty="0"/>
              <a:t>I analyze comments one by one (how critical are they? How can we respond? – I take detailed notes)</a:t>
            </a:r>
          </a:p>
          <a:p>
            <a:endParaRPr lang="en-US" sz="2100" dirty="0"/>
          </a:p>
          <a:p>
            <a:r>
              <a:rPr lang="en-US" sz="2100" dirty="0"/>
              <a:t>If they did not seem to get it, I try to figure out, what </a:t>
            </a:r>
            <a:r>
              <a:rPr lang="en-US" sz="2100" u="sng" dirty="0"/>
              <a:t>we</a:t>
            </a:r>
            <a:r>
              <a:rPr lang="en-US" sz="2100" dirty="0"/>
              <a:t> did wrong</a:t>
            </a:r>
          </a:p>
          <a:p>
            <a:endParaRPr lang="en-US" sz="2100" dirty="0"/>
          </a:p>
          <a:p>
            <a:r>
              <a:rPr lang="en-US" sz="2100" dirty="0"/>
              <a:t>I try to figure out who the reviewers may </a:t>
            </a:r>
            <a:r>
              <a:rPr lang="en-US" sz="2100" dirty="0" smtClean="0"/>
              <a:t>be, or at least their theoretical perspective</a:t>
            </a:r>
            <a:endParaRPr lang="en-US" sz="2100" dirty="0"/>
          </a:p>
          <a:p>
            <a:endParaRPr lang="en-US" sz="2100" dirty="0"/>
          </a:p>
          <a:p>
            <a:r>
              <a:rPr lang="en-US" sz="2100" dirty="0"/>
              <a:t>I prepare a draft of the letter, outlining the concerns of reviewers and editors</a:t>
            </a:r>
          </a:p>
          <a:p>
            <a:endParaRPr lang="en-US" sz="2100" dirty="0"/>
          </a:p>
          <a:p>
            <a:r>
              <a:rPr lang="en-US" sz="2100" dirty="0"/>
              <a:t>I start revising, and </a:t>
            </a:r>
            <a:r>
              <a:rPr lang="en-US" sz="2100" u="sng" dirty="0"/>
              <a:t>work in parallel</a:t>
            </a:r>
          </a:p>
        </p:txBody>
      </p:sp>
    </p:spTree>
    <p:extLst>
      <p:ext uri="{BB962C8B-B14F-4D97-AF65-F5344CB8AC3E}">
        <p14:creationId xmlns:p14="http://schemas.microsoft.com/office/powerpoint/2010/main" val="1339146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p:txBody>
          <a:bodyPr/>
          <a:lstStyle/>
          <a:p>
            <a:r>
              <a:rPr lang="en-US" sz="3200"/>
              <a:t>The structure and content of response letters</a:t>
            </a:r>
          </a:p>
        </p:txBody>
      </p:sp>
      <p:sp>
        <p:nvSpPr>
          <p:cNvPr id="168963" name="Rectangle 3"/>
          <p:cNvSpPr>
            <a:spLocks noGrp="1" noChangeArrowheads="1"/>
          </p:cNvSpPr>
          <p:nvPr>
            <p:ph type="body" idx="4294967295"/>
          </p:nvPr>
        </p:nvSpPr>
        <p:spPr>
          <a:xfrm>
            <a:off x="533400" y="2132856"/>
            <a:ext cx="8069263" cy="4104456"/>
          </a:xfrm>
        </p:spPr>
        <p:txBody>
          <a:bodyPr/>
          <a:lstStyle/>
          <a:p>
            <a:pPr>
              <a:buFont typeface="Wingdings" pitchFamily="2" charset="2"/>
              <a:buNone/>
            </a:pPr>
            <a:r>
              <a:rPr lang="it-IT" sz="2100" dirty="0" err="1"/>
              <a:t>There</a:t>
            </a:r>
            <a:r>
              <a:rPr lang="it-IT" sz="2100" dirty="0"/>
              <a:t> are </a:t>
            </a:r>
            <a:r>
              <a:rPr lang="it-IT" sz="2100" dirty="0" err="1"/>
              <a:t>many</a:t>
            </a:r>
            <a:r>
              <a:rPr lang="it-IT" sz="2100" dirty="0"/>
              <a:t> </a:t>
            </a:r>
            <a:r>
              <a:rPr lang="it-IT" sz="2100" dirty="0" err="1"/>
              <a:t>possible</a:t>
            </a:r>
            <a:r>
              <a:rPr lang="it-IT" sz="2100" dirty="0"/>
              <a:t> </a:t>
            </a:r>
            <a:r>
              <a:rPr lang="it-IT" sz="2100" dirty="0" err="1"/>
              <a:t>formats</a:t>
            </a:r>
            <a:r>
              <a:rPr lang="it-IT" sz="2100" dirty="0"/>
              <a:t>. </a:t>
            </a:r>
            <a:r>
              <a:rPr lang="it-IT" sz="2100" dirty="0" err="1"/>
              <a:t>Whichever</a:t>
            </a:r>
            <a:r>
              <a:rPr lang="it-IT" sz="2100" dirty="0"/>
              <a:t> </a:t>
            </a:r>
            <a:r>
              <a:rPr lang="it-IT" sz="2100" dirty="0" err="1"/>
              <a:t>you</a:t>
            </a:r>
            <a:r>
              <a:rPr lang="it-IT" sz="2100" dirty="0"/>
              <a:t> </a:t>
            </a:r>
            <a:r>
              <a:rPr lang="it-IT" sz="2100" dirty="0" err="1"/>
              <a:t>choose</a:t>
            </a:r>
            <a:r>
              <a:rPr lang="it-IT" sz="2100" dirty="0"/>
              <a:t>, </a:t>
            </a:r>
            <a:r>
              <a:rPr lang="it-IT" sz="2100" dirty="0" err="1"/>
              <a:t>make</a:t>
            </a:r>
            <a:r>
              <a:rPr lang="it-IT" sz="2100" dirty="0"/>
              <a:t> </a:t>
            </a:r>
            <a:r>
              <a:rPr lang="it-IT" sz="2100" dirty="0" err="1"/>
              <a:t>sure</a:t>
            </a:r>
            <a:r>
              <a:rPr lang="it-IT" sz="2100" dirty="0"/>
              <a:t> </a:t>
            </a:r>
            <a:r>
              <a:rPr lang="it-IT" sz="2100" dirty="0" err="1"/>
              <a:t>you</a:t>
            </a:r>
            <a:r>
              <a:rPr lang="it-IT" sz="2100" dirty="0"/>
              <a:t>:</a:t>
            </a:r>
            <a:endParaRPr lang="en-US" sz="2100" dirty="0"/>
          </a:p>
          <a:p>
            <a:endParaRPr lang="en-US" sz="2100" dirty="0"/>
          </a:p>
          <a:p>
            <a:r>
              <a:rPr lang="en-US" sz="2100" dirty="0"/>
              <a:t>S</a:t>
            </a:r>
            <a:r>
              <a:rPr lang="en-US" sz="2100" dirty="0" smtClean="0"/>
              <a:t>ummarize </a:t>
            </a:r>
            <a:r>
              <a:rPr lang="en-US" sz="2100" dirty="0"/>
              <a:t>your understanding of the main issues and how you addressed them</a:t>
            </a:r>
          </a:p>
          <a:p>
            <a:endParaRPr lang="en-US" sz="2100" dirty="0"/>
          </a:p>
          <a:p>
            <a:r>
              <a:rPr lang="en-US" sz="2100" dirty="0"/>
              <a:t>A</a:t>
            </a:r>
            <a:r>
              <a:rPr lang="en-US" sz="2100" dirty="0" smtClean="0"/>
              <a:t>ddress </a:t>
            </a:r>
            <a:r>
              <a:rPr lang="en-US" sz="2100" dirty="0"/>
              <a:t>explicitly ALL the editor’s concern (eventually you have to please HER/HIM!) and, possibly, also the </a:t>
            </a:r>
            <a:r>
              <a:rPr lang="en-US" sz="2100" dirty="0" smtClean="0"/>
              <a:t>reviewers’</a:t>
            </a:r>
            <a:endParaRPr lang="en-US" sz="2100" dirty="0"/>
          </a:p>
          <a:p>
            <a:endParaRPr lang="it-IT" sz="2100" dirty="0"/>
          </a:p>
          <a:p>
            <a:r>
              <a:rPr lang="it-IT" sz="2100" dirty="0" smtClean="0"/>
              <a:t>Help the </a:t>
            </a:r>
            <a:r>
              <a:rPr lang="it-IT" sz="2100" dirty="0"/>
              <a:t>editor and the reviewers </a:t>
            </a:r>
            <a:r>
              <a:rPr lang="it-IT" sz="2100" dirty="0" smtClean="0"/>
              <a:t>understand </a:t>
            </a:r>
            <a:r>
              <a:rPr lang="it-IT" sz="2100" dirty="0"/>
              <a:t>how you </a:t>
            </a:r>
            <a:r>
              <a:rPr lang="it-IT" sz="2100" dirty="0" smtClean="0"/>
              <a:t>addressed the </a:t>
            </a:r>
            <a:r>
              <a:rPr lang="it-IT" sz="2100" dirty="0"/>
              <a:t>issues they </a:t>
            </a:r>
            <a:r>
              <a:rPr lang="it-IT" sz="2100" dirty="0" smtClean="0"/>
              <a:t>raised:</a:t>
            </a:r>
            <a:endParaRPr lang="it-IT" sz="2100" dirty="0"/>
          </a:p>
          <a:p>
            <a:pPr lvl="1"/>
            <a:r>
              <a:rPr lang="en-US" sz="1900" dirty="0"/>
              <a:t>Summarize the content of changes</a:t>
            </a:r>
          </a:p>
          <a:p>
            <a:pPr lvl="1"/>
            <a:r>
              <a:rPr lang="en-US" sz="1900" dirty="0"/>
              <a:t>Connect changes to comments</a:t>
            </a:r>
          </a:p>
        </p:txBody>
      </p:sp>
    </p:spTree>
    <p:extLst>
      <p:ext uri="{BB962C8B-B14F-4D97-AF65-F5344CB8AC3E}">
        <p14:creationId xmlns:p14="http://schemas.microsoft.com/office/powerpoint/2010/main" val="3704924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p:txBody>
          <a:bodyPr/>
          <a:lstStyle/>
          <a:p>
            <a:r>
              <a:rPr lang="it-IT" sz="3200"/>
              <a:t>The structure of the response letter: Editor only, with general references</a:t>
            </a:r>
            <a:endParaRPr lang="en-US" sz="3200"/>
          </a:p>
        </p:txBody>
      </p:sp>
      <p:pic>
        <p:nvPicPr>
          <p:cNvPr id="173062" name="Picture 6"/>
          <p:cNvPicPr>
            <a:picLocks noChangeAspect="1" noChangeArrowheads="1"/>
          </p:cNvPicPr>
          <p:nvPr/>
        </p:nvPicPr>
        <p:blipFill>
          <a:blip r:embed="rId2" cstate="print"/>
          <a:srcRect/>
          <a:stretch>
            <a:fillRect/>
          </a:stretch>
        </p:blipFill>
        <p:spPr bwMode="auto">
          <a:xfrm>
            <a:off x="495374" y="2099717"/>
            <a:ext cx="7893050" cy="4065587"/>
          </a:xfrm>
          <a:prstGeom prst="rect">
            <a:avLst/>
          </a:prstGeom>
          <a:noFill/>
          <a:ln w="9525">
            <a:noFill/>
            <a:miter lim="800000"/>
            <a:headEnd/>
            <a:tailEnd/>
          </a:ln>
          <a:effectLst/>
        </p:spPr>
      </p:pic>
    </p:spTree>
    <p:extLst>
      <p:ext uri="{BB962C8B-B14F-4D97-AF65-F5344CB8AC3E}">
        <p14:creationId xmlns:p14="http://schemas.microsoft.com/office/powerpoint/2010/main" val="301917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p:txBody>
          <a:bodyPr/>
          <a:lstStyle/>
          <a:p>
            <a:r>
              <a:rPr lang="it-IT" sz="3200"/>
              <a:t>The structure of the response letter: Editor only, with detailed references</a:t>
            </a:r>
            <a:endParaRPr lang="en-US" sz="3200"/>
          </a:p>
        </p:txBody>
      </p:sp>
      <p:pic>
        <p:nvPicPr>
          <p:cNvPr id="180228" name="Picture 4"/>
          <p:cNvPicPr>
            <a:picLocks noChangeAspect="1" noChangeArrowheads="1"/>
          </p:cNvPicPr>
          <p:nvPr/>
        </p:nvPicPr>
        <p:blipFill>
          <a:blip r:embed="rId2" cstate="print"/>
          <a:srcRect/>
          <a:stretch>
            <a:fillRect/>
          </a:stretch>
        </p:blipFill>
        <p:spPr bwMode="auto">
          <a:xfrm>
            <a:off x="657298" y="2060848"/>
            <a:ext cx="7947025" cy="2312988"/>
          </a:xfrm>
          <a:prstGeom prst="rect">
            <a:avLst/>
          </a:prstGeom>
          <a:noFill/>
          <a:ln w="9525">
            <a:noFill/>
            <a:miter lim="800000"/>
            <a:headEnd/>
            <a:tailEnd/>
          </a:ln>
          <a:effectLst/>
        </p:spPr>
      </p:pic>
      <p:pic>
        <p:nvPicPr>
          <p:cNvPr id="180229" name="Picture 5"/>
          <p:cNvPicPr>
            <a:picLocks noChangeAspect="1" noChangeArrowheads="1"/>
          </p:cNvPicPr>
          <p:nvPr/>
        </p:nvPicPr>
        <p:blipFill>
          <a:blip r:embed="rId3" cstate="print"/>
          <a:srcRect/>
          <a:stretch>
            <a:fillRect/>
          </a:stretch>
        </p:blipFill>
        <p:spPr bwMode="auto">
          <a:xfrm>
            <a:off x="683393" y="4581798"/>
            <a:ext cx="7993063" cy="1676400"/>
          </a:xfrm>
          <a:prstGeom prst="rect">
            <a:avLst/>
          </a:prstGeom>
          <a:noFill/>
          <a:ln w="9525">
            <a:noFill/>
            <a:miter lim="800000"/>
            <a:headEnd/>
            <a:tailEnd/>
          </a:ln>
          <a:effectLst/>
        </p:spPr>
      </p:pic>
      <p:sp>
        <p:nvSpPr>
          <p:cNvPr id="180230" name="Oval 6"/>
          <p:cNvSpPr>
            <a:spLocks noChangeArrowheads="1"/>
          </p:cNvSpPr>
          <p:nvPr/>
        </p:nvSpPr>
        <p:spPr bwMode="auto">
          <a:xfrm>
            <a:off x="323031" y="4580211"/>
            <a:ext cx="6337300" cy="720725"/>
          </a:xfrm>
          <a:prstGeom prst="ellipse">
            <a:avLst/>
          </a:prstGeom>
          <a:noFill/>
          <a:ln w="9525">
            <a:solidFill>
              <a:srgbClr val="FF0000"/>
            </a:solidFill>
            <a:round/>
            <a:headEnd/>
            <a:tailEnd/>
          </a:ln>
          <a:effectLst/>
        </p:spPr>
        <p:txBody>
          <a:bodyPr wrap="none" anchor="ctr"/>
          <a:lstStyle/>
          <a:p>
            <a:endParaRPr lang="it-IT"/>
          </a:p>
        </p:txBody>
      </p:sp>
      <p:sp>
        <p:nvSpPr>
          <p:cNvPr id="180231" name="Oval 7"/>
          <p:cNvSpPr>
            <a:spLocks noChangeArrowheads="1"/>
          </p:cNvSpPr>
          <p:nvPr/>
        </p:nvSpPr>
        <p:spPr bwMode="auto">
          <a:xfrm>
            <a:off x="251520" y="2060848"/>
            <a:ext cx="4608512" cy="720725"/>
          </a:xfrm>
          <a:prstGeom prst="ellipse">
            <a:avLst/>
          </a:prstGeom>
          <a:noFill/>
          <a:ln w="9525">
            <a:solidFill>
              <a:srgbClr val="FF0000"/>
            </a:solidFill>
            <a:round/>
            <a:headEnd/>
            <a:tailEnd/>
          </a:ln>
          <a:effectLst/>
        </p:spPr>
        <p:txBody>
          <a:bodyPr wrap="none" anchor="ctr"/>
          <a:lstStyle/>
          <a:p>
            <a:endParaRPr lang="it-IT"/>
          </a:p>
        </p:txBody>
      </p:sp>
      <p:sp>
        <p:nvSpPr>
          <p:cNvPr id="180232" name="Oval 8"/>
          <p:cNvSpPr>
            <a:spLocks noChangeArrowheads="1"/>
          </p:cNvSpPr>
          <p:nvPr/>
        </p:nvSpPr>
        <p:spPr bwMode="auto">
          <a:xfrm>
            <a:off x="2988443" y="3213373"/>
            <a:ext cx="4464050" cy="720725"/>
          </a:xfrm>
          <a:prstGeom prst="ellipse">
            <a:avLst/>
          </a:prstGeom>
          <a:noFill/>
          <a:ln w="9525">
            <a:solidFill>
              <a:srgbClr val="FF0000"/>
            </a:solidFill>
            <a:round/>
            <a:headEnd/>
            <a:tailEnd/>
          </a:ln>
          <a:effectLst/>
        </p:spPr>
        <p:txBody>
          <a:bodyPr wrap="none" anchor="ctr"/>
          <a:lstStyle/>
          <a:p>
            <a:endParaRPr lang="it-IT"/>
          </a:p>
        </p:txBody>
      </p:sp>
    </p:spTree>
    <p:extLst>
      <p:ext uri="{BB962C8B-B14F-4D97-AF65-F5344CB8AC3E}">
        <p14:creationId xmlns:p14="http://schemas.microsoft.com/office/powerpoint/2010/main" val="631994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p:txBody>
          <a:bodyPr/>
          <a:lstStyle/>
          <a:p>
            <a:r>
              <a:rPr lang="it-IT" sz="3200"/>
              <a:t>The structure of the response letter:</a:t>
            </a:r>
            <a:br>
              <a:rPr lang="it-IT" sz="3200"/>
            </a:br>
            <a:r>
              <a:rPr lang="it-IT" sz="3200"/>
              <a:t>Tabular format</a:t>
            </a:r>
            <a:endParaRPr lang="en-US" sz="3200"/>
          </a:p>
        </p:txBody>
      </p:sp>
      <p:pic>
        <p:nvPicPr>
          <p:cNvPr id="174084" name="Picture 4"/>
          <p:cNvPicPr>
            <a:picLocks noChangeAspect="1" noChangeArrowheads="1"/>
          </p:cNvPicPr>
          <p:nvPr/>
        </p:nvPicPr>
        <p:blipFill>
          <a:blip r:embed="rId2" cstate="print"/>
          <a:srcRect/>
          <a:stretch>
            <a:fillRect/>
          </a:stretch>
        </p:blipFill>
        <p:spPr bwMode="auto">
          <a:xfrm>
            <a:off x="756097" y="2117036"/>
            <a:ext cx="7416303" cy="4048814"/>
          </a:xfrm>
          <a:prstGeom prst="rect">
            <a:avLst/>
          </a:prstGeom>
          <a:noFill/>
          <a:ln w="9525">
            <a:noFill/>
            <a:miter lim="800000"/>
            <a:headEnd/>
            <a:tailEnd/>
          </a:ln>
          <a:effectLst/>
        </p:spPr>
      </p:pic>
    </p:spTree>
    <p:extLst>
      <p:ext uri="{BB962C8B-B14F-4D97-AF65-F5344CB8AC3E}">
        <p14:creationId xmlns:p14="http://schemas.microsoft.com/office/powerpoint/2010/main" val="34288982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p:txBody>
          <a:bodyPr/>
          <a:lstStyle/>
          <a:p>
            <a:r>
              <a:rPr lang="it-IT" sz="3200"/>
              <a:t>The structure of the response letter: Cut-and-paste of the whole original</a:t>
            </a:r>
            <a:endParaRPr lang="en-US" sz="3200"/>
          </a:p>
        </p:txBody>
      </p:sp>
      <p:pic>
        <p:nvPicPr>
          <p:cNvPr id="175108" name="Picture 4"/>
          <p:cNvPicPr>
            <a:picLocks noChangeAspect="1" noChangeArrowheads="1"/>
          </p:cNvPicPr>
          <p:nvPr/>
        </p:nvPicPr>
        <p:blipFill>
          <a:blip r:embed="rId2" cstate="print"/>
          <a:srcRect/>
          <a:stretch>
            <a:fillRect/>
          </a:stretch>
        </p:blipFill>
        <p:spPr bwMode="auto">
          <a:xfrm>
            <a:off x="610368" y="2420938"/>
            <a:ext cx="8066088" cy="2233612"/>
          </a:xfrm>
          <a:prstGeom prst="rect">
            <a:avLst/>
          </a:prstGeom>
          <a:noFill/>
          <a:ln w="9525">
            <a:noFill/>
            <a:miter lim="800000"/>
            <a:headEnd/>
            <a:tailEnd/>
          </a:ln>
          <a:effectLst/>
        </p:spPr>
      </p:pic>
    </p:spTree>
    <p:extLst>
      <p:ext uri="{BB962C8B-B14F-4D97-AF65-F5344CB8AC3E}">
        <p14:creationId xmlns:p14="http://schemas.microsoft.com/office/powerpoint/2010/main" val="21198344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p:txBody>
          <a:bodyPr/>
          <a:lstStyle/>
          <a:p>
            <a:r>
              <a:rPr lang="it-IT" sz="3200"/>
              <a:t>The structure of the response letter: Point-by-point summary and reply</a:t>
            </a:r>
            <a:endParaRPr lang="en-US" sz="3200"/>
          </a:p>
        </p:txBody>
      </p:sp>
      <p:pic>
        <p:nvPicPr>
          <p:cNvPr id="177156" name="Picture 4"/>
          <p:cNvPicPr>
            <a:picLocks noChangeAspect="1" noChangeArrowheads="1"/>
          </p:cNvPicPr>
          <p:nvPr/>
        </p:nvPicPr>
        <p:blipFill>
          <a:blip r:embed="rId2" cstate="print"/>
          <a:srcRect/>
          <a:stretch>
            <a:fillRect/>
          </a:stretch>
        </p:blipFill>
        <p:spPr bwMode="auto">
          <a:xfrm>
            <a:off x="683568" y="2276946"/>
            <a:ext cx="7850187" cy="3816350"/>
          </a:xfrm>
          <a:prstGeom prst="rect">
            <a:avLst/>
          </a:prstGeom>
          <a:noFill/>
          <a:ln w="9525">
            <a:noFill/>
            <a:miter lim="800000"/>
            <a:headEnd/>
            <a:tailEnd/>
          </a:ln>
          <a:effectLst/>
        </p:spPr>
      </p:pic>
    </p:spTree>
    <p:extLst>
      <p:ext uri="{BB962C8B-B14F-4D97-AF65-F5344CB8AC3E}">
        <p14:creationId xmlns:p14="http://schemas.microsoft.com/office/powerpoint/2010/main" val="3089185395"/>
      </p:ext>
    </p:extLst>
  </p:cSld>
  <p:clrMapOvr>
    <a:masterClrMapping/>
  </p:clrMapOvr>
</p:sld>
</file>

<file path=ppt/theme/theme1.xml><?xml version="1.0" encoding="utf-8"?>
<a:theme xmlns:a="http://schemas.openxmlformats.org/drawingml/2006/main" name="Grey master final Unlocked">
  <a:themeElements>
    <a:clrScheme name="Custom 5">
      <a:dk1>
        <a:srgbClr val="000000"/>
      </a:dk1>
      <a:lt1>
        <a:srgbClr val="FFFFFF"/>
      </a:lt1>
      <a:dk2>
        <a:srgbClr val="999999"/>
      </a:dk2>
      <a:lt2>
        <a:srgbClr val="DCDCDC"/>
      </a:lt2>
      <a:accent1>
        <a:srgbClr val="006899"/>
      </a:accent1>
      <a:accent2>
        <a:srgbClr val="003366"/>
      </a:accent2>
      <a:accent3>
        <a:srgbClr val="FFFFFF"/>
      </a:accent3>
      <a:accent4>
        <a:srgbClr val="000000"/>
      </a:accent4>
      <a:accent5>
        <a:srgbClr val="CCCC00"/>
      </a:accent5>
      <a:accent6>
        <a:srgbClr val="394A59"/>
      </a:accent6>
      <a:hlink>
        <a:srgbClr val="CC6600"/>
      </a:hlink>
      <a:folHlink>
        <a:srgbClr val="993333"/>
      </a:folHlink>
    </a:clrScheme>
    <a:fontScheme name="City University Lond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City University London 1">
        <a:dk1>
          <a:srgbClr val="000000"/>
        </a:dk1>
        <a:lt1>
          <a:srgbClr val="FFFFFF"/>
        </a:lt1>
        <a:dk2>
          <a:srgbClr val="E31B23"/>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Grey master final Unlocked</Template>
  <TotalTime>8049</TotalTime>
  <Words>2568</Words>
  <Application>Microsoft Office PowerPoint</Application>
  <PresentationFormat>On-screen Show (4:3)</PresentationFormat>
  <Paragraphs>195</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ＭＳ Ｐゴシック</vt:lpstr>
      <vt:lpstr>Arial</vt:lpstr>
      <vt:lpstr>Times New Roman</vt:lpstr>
      <vt:lpstr>Wingdings</vt:lpstr>
      <vt:lpstr>Grey master final Unlocked</vt:lpstr>
      <vt:lpstr>Responding Editors and Reviewers</vt:lpstr>
      <vt:lpstr>What to do when you get a revise and resubmit (Schminke)</vt:lpstr>
      <vt:lpstr>What do I do when I get an R&amp;R?</vt:lpstr>
      <vt:lpstr>The structure and content of response letters</vt:lpstr>
      <vt:lpstr>The structure of the response letter: Editor only, with general references</vt:lpstr>
      <vt:lpstr>The structure of the response letter: Editor only, with detailed references</vt:lpstr>
      <vt:lpstr>The structure of the response letter: Tabular format</vt:lpstr>
      <vt:lpstr>The structure of the response letter: Cut-and-paste of the whole original</vt:lpstr>
      <vt:lpstr>The structure of the response letter: Point-by-point summary and reply</vt:lpstr>
      <vt:lpstr>Responding Reviewers</vt:lpstr>
      <vt:lpstr>Be appreciative (and really MEAN it!)</vt:lpstr>
      <vt:lpstr>Be honest</vt:lpstr>
      <vt:lpstr>Be confident (and convincing)</vt:lpstr>
      <vt:lpstr>Bring it back to the data</vt:lpstr>
      <vt:lpstr>Connect to broader theoretical conversations</vt:lpstr>
      <vt:lpstr>Connect to broader theoretical conversations</vt:lpstr>
      <vt:lpstr>Connect to broader theoretical conversations</vt:lpstr>
      <vt:lpstr>Be transparent and comprehensive</vt:lpstr>
      <vt:lpstr>Take them seriously</vt:lpstr>
      <vt:lpstr>Take them REALLY seriously</vt:lpstr>
      <vt:lpstr>Help them see the gemstone</vt:lpstr>
      <vt:lpstr>Highlight your contribution</vt:lpstr>
      <vt:lpstr>Remind about the context</vt:lpstr>
      <vt:lpstr>Remind about the context</vt:lpstr>
      <vt:lpstr>Remind reviewers that they are not alone</vt:lpstr>
      <vt:lpstr>Involve the editor</vt:lpstr>
      <vt:lpstr>Some final wise words…</vt:lpstr>
      <vt:lpstr>The etiquette of revisions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arial bold 28pt</dc:title>
  <dc:creator>Venden, Lindsey</dc:creator>
  <cp:lastModifiedBy>Ravasi, Davide</cp:lastModifiedBy>
  <cp:revision>703</cp:revision>
  <dcterms:created xsi:type="dcterms:W3CDTF">2013-10-15T13:03:53Z</dcterms:created>
  <dcterms:modified xsi:type="dcterms:W3CDTF">2018-04-02T22:03:23Z</dcterms:modified>
</cp:coreProperties>
</file>