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313" r:id="rId3"/>
    <p:sldId id="314" r:id="rId4"/>
    <p:sldId id="316" r:id="rId5"/>
    <p:sldId id="256" r:id="rId6"/>
    <p:sldId id="266" r:id="rId7"/>
    <p:sldId id="319" r:id="rId8"/>
    <p:sldId id="317" r:id="rId9"/>
    <p:sldId id="271" r:id="rId10"/>
    <p:sldId id="263" r:id="rId11"/>
    <p:sldId id="264" r:id="rId12"/>
    <p:sldId id="285" r:id="rId13"/>
    <p:sldId id="273" r:id="rId14"/>
    <p:sldId id="286" r:id="rId15"/>
    <p:sldId id="275" r:id="rId16"/>
    <p:sldId id="287" r:id="rId17"/>
    <p:sldId id="276" r:id="rId18"/>
    <p:sldId id="288" r:id="rId19"/>
    <p:sldId id="277" r:id="rId20"/>
    <p:sldId id="289" r:id="rId21"/>
    <p:sldId id="278" r:id="rId22"/>
    <p:sldId id="290" r:id="rId23"/>
    <p:sldId id="298" r:id="rId24"/>
    <p:sldId id="321" r:id="rId25"/>
    <p:sldId id="260" r:id="rId26"/>
    <p:sldId id="261" r:id="rId27"/>
    <p:sldId id="294" r:id="rId28"/>
    <p:sldId id="291" r:id="rId29"/>
    <p:sldId id="292" r:id="rId30"/>
    <p:sldId id="262" r:id="rId31"/>
    <p:sldId id="295" r:id="rId32"/>
    <p:sldId id="297" r:id="rId33"/>
    <p:sldId id="296" r:id="rId34"/>
    <p:sldId id="299" r:id="rId35"/>
    <p:sldId id="309" r:id="rId36"/>
    <p:sldId id="300" r:id="rId37"/>
    <p:sldId id="322" r:id="rId38"/>
    <p:sldId id="306" r:id="rId39"/>
    <p:sldId id="302" r:id="rId40"/>
    <p:sldId id="303" r:id="rId41"/>
    <p:sldId id="307" r:id="rId42"/>
    <p:sldId id="310" r:id="rId43"/>
    <p:sldId id="311" r:id="rId44"/>
    <p:sldId id="323" r:id="rId45"/>
    <p:sldId id="312" r:id="rId46"/>
    <p:sldId id="308" r:id="rId4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8" autoAdjust="0"/>
    <p:restoredTop sz="94671" autoAdjust="0"/>
  </p:normalViewPr>
  <p:slideViewPr>
    <p:cSldViewPr>
      <p:cViewPr varScale="1">
        <p:scale>
          <a:sx n="48" d="100"/>
          <a:sy n="48" d="100"/>
        </p:scale>
        <p:origin x="1262"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25963"/>
          </a:xfrm>
        </p:spPr>
        <p:txBody>
          <a:bodyPr/>
          <a:lstStyle/>
          <a:p>
            <a:endParaRPr lang="it-IT"/>
          </a:p>
        </p:txBody>
      </p:sp>
      <p:sp>
        <p:nvSpPr>
          <p:cNvPr id="4" name="Segnaposto data 3"/>
          <p:cNvSpPr>
            <a:spLocks noGrp="1"/>
          </p:cNvSpPr>
          <p:nvPr>
            <p:ph type="dt" sz="half" idx="10"/>
          </p:nvPr>
        </p:nvSpPr>
        <p:spPr>
          <a:xfrm>
            <a:off x="457200" y="6245225"/>
            <a:ext cx="2133600" cy="476250"/>
          </a:xfrm>
        </p:spPr>
        <p:txBody>
          <a:bodyPr/>
          <a:lstStyle>
            <a:lvl1pPr>
              <a:defRPr/>
            </a:lvl1pPr>
          </a:lstStyle>
          <a:p>
            <a:endParaRPr lang="it-IT"/>
          </a:p>
        </p:txBody>
      </p:sp>
      <p:sp>
        <p:nvSpPr>
          <p:cNvPr id="5" name="Segnaposto piè di pagina 4"/>
          <p:cNvSpPr>
            <a:spLocks noGrp="1"/>
          </p:cNvSpPr>
          <p:nvPr>
            <p:ph type="ftr" sz="quarter" idx="11"/>
          </p:nvPr>
        </p:nvSpPr>
        <p:spPr>
          <a:xfrm>
            <a:off x="3124200" y="6245225"/>
            <a:ext cx="2895600" cy="476250"/>
          </a:xfrm>
        </p:spPr>
        <p:txBody>
          <a:bodyPr/>
          <a:lstStyle>
            <a:lvl1pPr>
              <a:defRPr/>
            </a:lvl1pPr>
          </a:lstStyle>
          <a:p>
            <a:endParaRPr lang="it-IT"/>
          </a:p>
        </p:txBody>
      </p:sp>
      <p:sp>
        <p:nvSpPr>
          <p:cNvPr id="6" name="Segnaposto numero diapositiva 5"/>
          <p:cNvSpPr>
            <a:spLocks noGrp="1"/>
          </p:cNvSpPr>
          <p:nvPr>
            <p:ph type="sldNum" sz="quarter" idx="12"/>
          </p:nvPr>
        </p:nvSpPr>
        <p:spPr>
          <a:xfrm>
            <a:off x="6553200" y="6245225"/>
            <a:ext cx="2133600" cy="476250"/>
          </a:xfrm>
        </p:spPr>
        <p:txBody>
          <a:bodyPr/>
          <a:lstStyle>
            <a:lvl1pPr>
              <a:defRPr/>
            </a:lvl1pPr>
          </a:lstStyle>
          <a:p>
            <a:fld id="{6CCA33E8-FA6C-40E0-B156-F19737751618}" type="slidenum">
              <a:rPr lang="it-IT"/>
              <a:pPr/>
              <a:t>‹#›</a:t>
            </a:fld>
            <a:endParaRPr lang="it-IT"/>
          </a:p>
        </p:txBody>
      </p:sp>
    </p:spTree>
    <p:extLst>
      <p:ext uri="{BB962C8B-B14F-4D97-AF65-F5344CB8AC3E}">
        <p14:creationId xmlns:p14="http://schemas.microsoft.com/office/powerpoint/2010/main" val="1459466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AF9319A-87D7-4A36-A465-8E4E6C74DE7B}" type="datetimeFigureOut">
              <a:rPr lang="it-IT" smtClean="0"/>
              <a:pPr/>
              <a:t>02/04/2018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ECB3C9-5A39-4776-8662-88D1344B0013}" type="slidenum">
              <a:rPr lang="it-IT" smtClean="0"/>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F9319A-87D7-4A36-A465-8E4E6C74DE7B}" type="datetimeFigureOut">
              <a:rPr lang="it-IT" smtClean="0"/>
              <a:pPr/>
              <a:t>02/04/2018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CB3C9-5A39-4776-8662-88D1344B0013}"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4824"/>
            <a:ext cx="7772400" cy="1470025"/>
          </a:xfrm>
        </p:spPr>
        <p:txBody>
          <a:bodyPr>
            <a:normAutofit/>
          </a:bodyPr>
          <a:lstStyle/>
          <a:p>
            <a:r>
              <a:rPr lang="en-GB" dirty="0" smtClean="0"/>
              <a:t>Engaging with the literature</a:t>
            </a:r>
            <a:endParaRPr lang="en-GB" dirty="0"/>
          </a:p>
        </p:txBody>
      </p:sp>
      <p:sp>
        <p:nvSpPr>
          <p:cNvPr id="4" name="Sottotitolo 2"/>
          <p:cNvSpPr>
            <a:spLocks noGrp="1"/>
          </p:cNvSpPr>
          <p:nvPr>
            <p:ph type="subTitle" idx="1"/>
          </p:nvPr>
        </p:nvSpPr>
        <p:spPr>
          <a:xfrm>
            <a:off x="1371600" y="3789040"/>
            <a:ext cx="6400800" cy="2376264"/>
          </a:xfrm>
        </p:spPr>
        <p:txBody>
          <a:bodyPr>
            <a:normAutofit fontScale="92500" lnSpcReduction="20000"/>
          </a:bodyPr>
          <a:lstStyle/>
          <a:p>
            <a:r>
              <a:rPr lang="en-GB" noProof="0" dirty="0" err="1" smtClean="0"/>
              <a:t>Davide</a:t>
            </a:r>
            <a:r>
              <a:rPr lang="en-GB" noProof="0" dirty="0" smtClean="0"/>
              <a:t> </a:t>
            </a:r>
            <a:r>
              <a:rPr lang="en-GB" noProof="0" dirty="0" err="1" smtClean="0"/>
              <a:t>Ravasi</a:t>
            </a:r>
            <a:endParaRPr lang="en-GB" noProof="0" dirty="0" smtClean="0"/>
          </a:p>
          <a:p>
            <a:r>
              <a:rPr lang="en-GB" noProof="0" dirty="0" smtClean="0"/>
              <a:t>Cass Business School</a:t>
            </a:r>
          </a:p>
          <a:p>
            <a:r>
              <a:rPr lang="en-GB" dirty="0"/>
              <a:t>&amp; </a:t>
            </a:r>
          </a:p>
          <a:p>
            <a:r>
              <a:rPr lang="en-GB" dirty="0"/>
              <a:t>Aalto School of Business </a:t>
            </a:r>
          </a:p>
          <a:p>
            <a:r>
              <a:rPr lang="en-GB" dirty="0"/>
              <a:t>(visiting professor)</a:t>
            </a:r>
          </a:p>
        </p:txBody>
      </p:sp>
    </p:spTree>
    <p:extLst>
      <p:ext uri="{BB962C8B-B14F-4D97-AF65-F5344CB8AC3E}">
        <p14:creationId xmlns:p14="http://schemas.microsoft.com/office/powerpoint/2010/main" val="1557008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noProof="0" dirty="0" smtClean="0"/>
              <a:t>That’s Interesting! (Davis, 1971)</a:t>
            </a:r>
            <a:endParaRPr lang="en-GB" noProof="0" dirty="0"/>
          </a:p>
        </p:txBody>
      </p:sp>
      <p:sp>
        <p:nvSpPr>
          <p:cNvPr id="3" name="Segnaposto contenuto 2"/>
          <p:cNvSpPr>
            <a:spLocks noGrp="1"/>
          </p:cNvSpPr>
          <p:nvPr>
            <p:ph idx="1"/>
          </p:nvPr>
        </p:nvSpPr>
        <p:spPr>
          <a:xfrm>
            <a:off x="457200" y="1600200"/>
            <a:ext cx="8229600" cy="4781128"/>
          </a:xfrm>
        </p:spPr>
        <p:txBody>
          <a:bodyPr>
            <a:normAutofit/>
          </a:bodyPr>
          <a:lstStyle/>
          <a:p>
            <a:r>
              <a:rPr lang="en-GB" noProof="0" dirty="0" smtClean="0"/>
              <a:t>New theoretical propositions are not paid attention to and cited because they are </a:t>
            </a:r>
            <a:r>
              <a:rPr lang="en-GB" i="1" noProof="0" dirty="0" smtClean="0"/>
              <a:t>true</a:t>
            </a:r>
            <a:r>
              <a:rPr lang="en-GB" noProof="0" dirty="0" smtClean="0"/>
              <a:t>, but because they are </a:t>
            </a:r>
            <a:r>
              <a:rPr lang="en-GB" i="1" noProof="0" dirty="0" smtClean="0"/>
              <a:t>interesting</a:t>
            </a:r>
            <a:r>
              <a:rPr lang="en-GB" noProof="0" dirty="0" smtClean="0"/>
              <a:t>.</a:t>
            </a:r>
          </a:p>
          <a:p>
            <a:endParaRPr lang="en-GB" noProof="0" dirty="0" smtClean="0"/>
          </a:p>
          <a:p>
            <a:r>
              <a:rPr lang="en-GB" noProof="0" dirty="0" smtClean="0"/>
              <a:t>New theories are considered </a:t>
            </a:r>
            <a:r>
              <a:rPr lang="en-GB" i="1" noProof="0" dirty="0" smtClean="0"/>
              <a:t>interesting</a:t>
            </a:r>
            <a:r>
              <a:rPr lang="en-GB" noProof="0" dirty="0" smtClean="0"/>
              <a:t> (as opposed to </a:t>
            </a:r>
            <a:r>
              <a:rPr lang="en-GB" i="1" noProof="0" dirty="0" smtClean="0"/>
              <a:t>obvious</a:t>
            </a:r>
            <a:r>
              <a:rPr lang="en-GB" noProof="0" dirty="0" smtClean="0"/>
              <a:t>, </a:t>
            </a:r>
            <a:r>
              <a:rPr lang="en-GB" i="1" noProof="0" dirty="0" smtClean="0"/>
              <a:t>irrelevant</a:t>
            </a:r>
            <a:r>
              <a:rPr lang="en-GB" noProof="0" dirty="0" smtClean="0"/>
              <a:t>, or </a:t>
            </a:r>
            <a:r>
              <a:rPr lang="en-GB" i="1" noProof="0" dirty="0" smtClean="0"/>
              <a:t>absurd</a:t>
            </a:r>
            <a:r>
              <a:rPr lang="en-GB" noProof="0" dirty="0" smtClean="0"/>
              <a:t>) because they partially challenge the taken-for-granted beliefs of an audience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457200" y="1484784"/>
            <a:ext cx="8229600" cy="5184576"/>
          </a:xfrm>
        </p:spPr>
        <p:txBody>
          <a:bodyPr>
            <a:normAutofit lnSpcReduction="10000"/>
          </a:bodyPr>
          <a:lstStyle/>
          <a:p>
            <a:r>
              <a:rPr lang="en-GB" b="1" noProof="0" dirty="0" smtClean="0"/>
              <a:t>Organization</a:t>
            </a:r>
          </a:p>
          <a:p>
            <a:pPr marL="914400" lvl="1" indent="-514350">
              <a:buFont typeface="+mj-lt"/>
              <a:buAutoNum type="alphaLcParenR"/>
            </a:pPr>
            <a:r>
              <a:rPr lang="en-GB" noProof="0" dirty="0" smtClean="0"/>
              <a:t>What seems to be a disorganized (unstructured) phenomenon is in reality an organized (structured) phenomenon </a:t>
            </a:r>
          </a:p>
          <a:p>
            <a:pPr marL="400050" lvl="1" indent="0">
              <a:buNone/>
            </a:pPr>
            <a:r>
              <a:rPr lang="en-GB" dirty="0"/>
              <a:t>	</a:t>
            </a:r>
            <a:r>
              <a:rPr lang="en-GB" noProof="0" dirty="0" smtClean="0"/>
              <a:t>(</a:t>
            </a:r>
            <a:r>
              <a:rPr lang="en-GB" sz="2400" noProof="0" dirty="0" smtClean="0"/>
              <a:t>e.g. </a:t>
            </a:r>
            <a:r>
              <a:rPr lang="en-GB" sz="2400" dirty="0" smtClean="0"/>
              <a:t>g</a:t>
            </a:r>
            <a:r>
              <a:rPr lang="en-GB" sz="2400" noProof="0" dirty="0" err="1" smtClean="0"/>
              <a:t>arbage</a:t>
            </a:r>
            <a:r>
              <a:rPr lang="en-GB" sz="2400" noProof="0" dirty="0" smtClean="0"/>
              <a:t> can model</a:t>
            </a:r>
            <a:r>
              <a:rPr lang="en-GB" noProof="0" dirty="0" smtClean="0"/>
              <a:t>)</a:t>
            </a:r>
          </a:p>
          <a:p>
            <a:pPr marL="914400" lvl="1" indent="-514350">
              <a:buFont typeface="+mj-lt"/>
              <a:buAutoNum type="alphaLcParenR"/>
            </a:pPr>
            <a:endParaRPr lang="en-GB" noProof="0" dirty="0" smtClean="0"/>
          </a:p>
          <a:p>
            <a:pPr marL="914400" lvl="1" indent="-514350">
              <a:buFont typeface="+mj-lt"/>
              <a:buAutoNum type="alphaLcParenR" startAt="2"/>
            </a:pPr>
            <a:r>
              <a:rPr lang="en-GB" noProof="0" dirty="0" smtClean="0"/>
              <a:t>What seems to be an organized (structured) phenomenon is in reality a disorganized (unstructured) phenomenon (or it is organized differently) </a:t>
            </a:r>
          </a:p>
          <a:p>
            <a:pPr marL="400050" lvl="1" indent="0">
              <a:buNone/>
            </a:pPr>
            <a:r>
              <a:rPr lang="en-GB" dirty="0"/>
              <a:t>	</a:t>
            </a:r>
            <a:r>
              <a:rPr lang="en-GB" noProof="0" dirty="0" smtClean="0"/>
              <a:t>(</a:t>
            </a:r>
            <a:r>
              <a:rPr lang="en-GB" sz="2400" noProof="0" dirty="0" smtClean="0"/>
              <a:t>e.g. Postmodern critiques of culture</a:t>
            </a:r>
            <a:r>
              <a:rPr lang="en-GB" noProof="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457200" y="1484784"/>
            <a:ext cx="8229600" cy="5184576"/>
          </a:xfrm>
        </p:spPr>
        <p:txBody>
          <a:bodyPr>
            <a:normAutofit/>
          </a:bodyPr>
          <a:lstStyle/>
          <a:p>
            <a:r>
              <a:rPr lang="en-GB" b="1" noProof="0" dirty="0" smtClean="0"/>
              <a:t>Composition</a:t>
            </a:r>
          </a:p>
          <a:p>
            <a:pPr marL="914400" lvl="1" indent="-514350">
              <a:buFont typeface="+mj-lt"/>
              <a:buAutoNum type="alphaLcParenR"/>
            </a:pPr>
            <a:r>
              <a:rPr lang="en-GB" noProof="0" dirty="0" smtClean="0"/>
              <a:t>What seem to be assorted heterogeneous phenomena are in reality composed of a single element </a:t>
            </a:r>
          </a:p>
          <a:p>
            <a:pPr marL="400050" lvl="1" indent="0">
              <a:buNone/>
            </a:pPr>
            <a:r>
              <a:rPr lang="en-GB" noProof="0" dirty="0" smtClean="0"/>
              <a:t>	(</a:t>
            </a:r>
            <a:r>
              <a:rPr lang="en-GB" sz="2400" noProof="0" dirty="0" smtClean="0"/>
              <a:t>e.g. Transaction cost theory</a:t>
            </a:r>
            <a:r>
              <a:rPr lang="en-GB" noProof="0" dirty="0" smtClean="0"/>
              <a:t>)</a:t>
            </a:r>
          </a:p>
          <a:p>
            <a:pPr marL="400050" lvl="1" indent="0">
              <a:buNone/>
            </a:pPr>
            <a:endParaRPr lang="en-GB" noProof="0" dirty="0" smtClean="0"/>
          </a:p>
          <a:p>
            <a:pPr marL="914400" lvl="1" indent="-514350">
              <a:buFont typeface="+mj-lt"/>
              <a:buAutoNum type="alphaLcParenR" startAt="2"/>
            </a:pPr>
            <a:r>
              <a:rPr lang="en-GB" noProof="0" dirty="0" smtClean="0"/>
              <a:t>What seems to be a single phenomenon is in reality composed of assorted heterogeneous  elements </a:t>
            </a:r>
          </a:p>
          <a:p>
            <a:pPr marL="400050" lvl="1" indent="0">
              <a:buNone/>
            </a:pPr>
            <a:r>
              <a:rPr lang="en-GB" dirty="0"/>
              <a:t>	</a:t>
            </a:r>
            <a:r>
              <a:rPr lang="en-GB" noProof="0" dirty="0" smtClean="0"/>
              <a:t>(</a:t>
            </a:r>
            <a:r>
              <a:rPr lang="en-GB" sz="2400" noProof="0" dirty="0" smtClean="0"/>
              <a:t>e.g. Culture vs. </a:t>
            </a:r>
            <a:r>
              <a:rPr lang="en-GB" sz="2400" dirty="0" smtClean="0"/>
              <a:t>s</a:t>
            </a:r>
            <a:r>
              <a:rPr lang="en-GB" sz="2400" noProof="0" dirty="0" err="1" smtClean="0"/>
              <a:t>ub</a:t>
            </a:r>
            <a:r>
              <a:rPr lang="en-GB" sz="2400" noProof="0" dirty="0" smtClean="0"/>
              <a:t>-cultures</a:t>
            </a:r>
            <a:r>
              <a:rPr lang="en-GB" noProof="0" dirty="0" smtClean="0"/>
              <a:t>)</a:t>
            </a:r>
            <a:endParaRPr lang="en-GB" noProof="0" dirty="0"/>
          </a:p>
        </p:txBody>
      </p:sp>
    </p:spTree>
    <p:extLst>
      <p:ext uri="{BB962C8B-B14F-4D97-AF65-F5344CB8AC3E}">
        <p14:creationId xmlns:p14="http://schemas.microsoft.com/office/powerpoint/2010/main" val="414374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457200" y="1600200"/>
            <a:ext cx="8229600" cy="4853136"/>
          </a:xfrm>
        </p:spPr>
        <p:txBody>
          <a:bodyPr>
            <a:normAutofit/>
          </a:bodyPr>
          <a:lstStyle/>
          <a:p>
            <a:r>
              <a:rPr lang="en-GB" b="1" noProof="0" dirty="0" smtClean="0"/>
              <a:t>Abstraction (whole vs. part)</a:t>
            </a:r>
          </a:p>
          <a:p>
            <a:pPr marL="914400" lvl="1" indent="-514350">
              <a:buFont typeface="+mj-lt"/>
              <a:buAutoNum type="alphaLcParenR"/>
            </a:pPr>
            <a:r>
              <a:rPr lang="en-GB" noProof="0" dirty="0" smtClean="0"/>
              <a:t>What seems to be an individual phenomenon is in reality a holistic phenomenon (holism) </a:t>
            </a:r>
          </a:p>
          <a:p>
            <a:pPr marL="400050" lvl="1" indent="0">
              <a:buNone/>
            </a:pPr>
            <a:r>
              <a:rPr lang="en-GB" dirty="0"/>
              <a:t>	</a:t>
            </a:r>
            <a:r>
              <a:rPr lang="en-GB" noProof="0" dirty="0" smtClean="0"/>
              <a:t>(</a:t>
            </a:r>
            <a:r>
              <a:rPr lang="en-GB" sz="2600" dirty="0" smtClean="0"/>
              <a:t>e.g. cu</a:t>
            </a:r>
            <a:r>
              <a:rPr lang="en-GB" sz="2600" noProof="0" dirty="0" err="1" smtClean="0"/>
              <a:t>ltural</a:t>
            </a:r>
            <a:r>
              <a:rPr lang="en-GB" sz="2600" noProof="0" dirty="0" smtClean="0"/>
              <a:t> theory</a:t>
            </a:r>
            <a:r>
              <a:rPr lang="en-GB" noProof="0" dirty="0" smtClean="0"/>
              <a:t>)</a:t>
            </a:r>
          </a:p>
          <a:p>
            <a:pPr marL="400050" lvl="1" indent="0">
              <a:buNone/>
            </a:pPr>
            <a:endParaRPr lang="en-GB" noProof="0" dirty="0" smtClean="0"/>
          </a:p>
          <a:p>
            <a:pPr marL="914400" lvl="1" indent="-514350">
              <a:buFont typeface="+mj-lt"/>
              <a:buAutoNum type="alphaLcParenR" startAt="2"/>
            </a:pPr>
            <a:r>
              <a:rPr lang="en-GB" noProof="0" dirty="0" smtClean="0"/>
              <a:t>What seems to be a holistic phenomenon is in reality an individual phenomenon (particularism) </a:t>
            </a:r>
          </a:p>
          <a:p>
            <a:pPr marL="400050" lvl="1" indent="0">
              <a:buNone/>
            </a:pPr>
            <a:r>
              <a:rPr lang="en-GB" dirty="0"/>
              <a:t>	</a:t>
            </a:r>
            <a:r>
              <a:rPr lang="en-GB" noProof="0" dirty="0" smtClean="0"/>
              <a:t>(</a:t>
            </a:r>
            <a:r>
              <a:rPr lang="en-GB" sz="2600" dirty="0" smtClean="0"/>
              <a:t>e.g. H</a:t>
            </a:r>
            <a:r>
              <a:rPr lang="en-GB" sz="2600" noProof="0" dirty="0" err="1" smtClean="0"/>
              <a:t>ofstede’s</a:t>
            </a:r>
            <a:r>
              <a:rPr lang="en-GB" sz="2600" noProof="0" dirty="0" smtClean="0"/>
              <a:t> theory of culture</a:t>
            </a:r>
            <a:r>
              <a:rPr lang="en-GB" noProof="0" dirty="0" smtClean="0"/>
              <a:t>)</a:t>
            </a:r>
          </a:p>
          <a:p>
            <a:pPr marL="0" indent="0">
              <a:buNone/>
            </a:pPr>
            <a:endParaRPr lang="en-GB" sz="1700" noProof="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457200" y="1600200"/>
            <a:ext cx="8229600" cy="4853136"/>
          </a:xfrm>
        </p:spPr>
        <p:txBody>
          <a:bodyPr>
            <a:normAutofit/>
          </a:bodyPr>
          <a:lstStyle/>
          <a:p>
            <a:r>
              <a:rPr lang="en-GB" b="1" noProof="0" dirty="0" smtClean="0"/>
              <a:t>Generalization</a:t>
            </a:r>
          </a:p>
          <a:p>
            <a:pPr marL="914400" lvl="1" indent="-514350">
              <a:buFont typeface="+mj-lt"/>
              <a:buAutoNum type="alphaLcParenR"/>
            </a:pPr>
            <a:r>
              <a:rPr lang="en-GB" noProof="0" dirty="0" smtClean="0"/>
              <a:t>What seems to be a local phenomenon is in reality a general phenomenon </a:t>
            </a:r>
            <a:endParaRPr lang="en-GB" dirty="0"/>
          </a:p>
          <a:p>
            <a:pPr marL="400050" lvl="1" indent="0">
              <a:buNone/>
            </a:pPr>
            <a:r>
              <a:rPr lang="en-GB" noProof="0" dirty="0" smtClean="0"/>
              <a:t>	(</a:t>
            </a:r>
            <a:r>
              <a:rPr lang="en-GB" sz="2600" dirty="0" smtClean="0"/>
              <a:t>e.g. c</a:t>
            </a:r>
            <a:r>
              <a:rPr lang="en-GB" sz="2600" noProof="0" dirty="0" err="1" smtClean="0"/>
              <a:t>orporate</a:t>
            </a:r>
            <a:r>
              <a:rPr lang="en-GB" sz="2600" noProof="0" dirty="0" smtClean="0"/>
              <a:t> entrepreneurship</a:t>
            </a:r>
            <a:r>
              <a:rPr lang="en-GB" noProof="0" dirty="0" smtClean="0"/>
              <a:t>)</a:t>
            </a:r>
          </a:p>
          <a:p>
            <a:pPr marL="400050" lvl="1" indent="0">
              <a:buNone/>
            </a:pPr>
            <a:endParaRPr lang="en-GB" noProof="0" dirty="0" smtClean="0"/>
          </a:p>
          <a:p>
            <a:pPr marL="914400" lvl="1" indent="-514350">
              <a:buFont typeface="+mj-lt"/>
              <a:buAutoNum type="alphaLcParenR" startAt="2"/>
            </a:pPr>
            <a:r>
              <a:rPr lang="en-GB" noProof="0" dirty="0" smtClean="0"/>
              <a:t>What seems to be a general phenomenon is in reality a local phenomenon </a:t>
            </a:r>
          </a:p>
          <a:p>
            <a:pPr marL="400050" lvl="1" indent="0">
              <a:buNone/>
            </a:pPr>
            <a:r>
              <a:rPr lang="en-GB" noProof="0" dirty="0" smtClean="0"/>
              <a:t>	(</a:t>
            </a:r>
            <a:r>
              <a:rPr lang="en-GB" sz="2600" noProof="0" dirty="0" smtClean="0"/>
              <a:t>e.g. cross-cultural studies</a:t>
            </a:r>
            <a:r>
              <a:rPr lang="en-GB" noProof="0" dirty="0" smtClean="0"/>
              <a:t>)</a:t>
            </a:r>
          </a:p>
          <a:p>
            <a:pPr marL="914400" lvl="1" indent="-514350">
              <a:buFont typeface="+mj-lt"/>
              <a:buAutoNum type="alphaLcParenR"/>
            </a:pPr>
            <a:endParaRPr lang="en-GB" noProof="0" dirty="0"/>
          </a:p>
        </p:txBody>
      </p:sp>
    </p:spTree>
    <p:extLst>
      <p:ext uri="{BB962C8B-B14F-4D97-AF65-F5344CB8AC3E}">
        <p14:creationId xmlns:p14="http://schemas.microsoft.com/office/powerpoint/2010/main" val="341684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395536" y="1340768"/>
            <a:ext cx="8352928" cy="5328592"/>
          </a:xfrm>
        </p:spPr>
        <p:txBody>
          <a:bodyPr>
            <a:normAutofit/>
          </a:bodyPr>
          <a:lstStyle/>
          <a:p>
            <a:r>
              <a:rPr lang="en-GB" b="1" noProof="0" dirty="0" smtClean="0"/>
              <a:t>Stabilization</a:t>
            </a:r>
          </a:p>
          <a:p>
            <a:pPr marL="914400" lvl="1" indent="-514350">
              <a:buFont typeface="+mj-lt"/>
              <a:buAutoNum type="alphaLcParenR"/>
            </a:pPr>
            <a:r>
              <a:rPr lang="en-GB" noProof="0" dirty="0" smtClean="0"/>
              <a:t>What seems to be a stable and unchanging phenomenon is in reality an unstable and changing phenomenon </a:t>
            </a:r>
          </a:p>
          <a:p>
            <a:pPr marL="400050" lvl="1" indent="0">
              <a:buNone/>
            </a:pPr>
            <a:r>
              <a:rPr lang="en-GB" dirty="0"/>
              <a:t>	</a:t>
            </a:r>
            <a:r>
              <a:rPr lang="en-GB" noProof="0" dirty="0" smtClean="0"/>
              <a:t>(</a:t>
            </a:r>
            <a:r>
              <a:rPr lang="en-GB" sz="2400" dirty="0" smtClean="0"/>
              <a:t>e.g. </a:t>
            </a:r>
            <a:r>
              <a:rPr lang="en-GB" sz="2400" dirty="0" err="1" smtClean="0"/>
              <a:t>i</a:t>
            </a:r>
            <a:r>
              <a:rPr lang="en-GB" sz="2400" noProof="0" dirty="0" err="1" smtClean="0"/>
              <a:t>dentity</a:t>
            </a:r>
            <a:r>
              <a:rPr lang="en-GB" sz="2400" noProof="0" dirty="0" smtClean="0"/>
              <a:t> change</a:t>
            </a:r>
            <a:r>
              <a:rPr lang="en-GB" noProof="0" dirty="0" smtClean="0"/>
              <a:t>)</a:t>
            </a:r>
          </a:p>
          <a:p>
            <a:pPr marL="914400" lvl="1" indent="-514350">
              <a:buFont typeface="+mj-lt"/>
              <a:buAutoNum type="alphaLcParenR"/>
            </a:pPr>
            <a:endParaRPr lang="en-GB" noProof="0" dirty="0" smtClean="0"/>
          </a:p>
          <a:p>
            <a:pPr marL="914400" lvl="1" indent="-514350">
              <a:buFont typeface="+mj-lt"/>
              <a:buAutoNum type="alphaLcParenR" startAt="2"/>
            </a:pPr>
            <a:r>
              <a:rPr lang="en-GB" noProof="0" dirty="0" smtClean="0"/>
              <a:t>What seems to be an unstable and changing phenomenon is in reality a stable and unchanging phenomenon </a:t>
            </a:r>
          </a:p>
          <a:p>
            <a:pPr marL="400050" lvl="1" indent="0">
              <a:buNone/>
            </a:pPr>
            <a:r>
              <a:rPr lang="en-GB" dirty="0"/>
              <a:t>	</a:t>
            </a:r>
            <a:r>
              <a:rPr lang="en-GB" noProof="0" dirty="0" smtClean="0"/>
              <a:t>(</a:t>
            </a:r>
            <a:r>
              <a:rPr lang="en-GB" sz="2400" noProof="0" dirty="0" smtClean="0"/>
              <a:t>e.g. </a:t>
            </a:r>
            <a:r>
              <a:rPr lang="en-GB" sz="2400" noProof="0" dirty="0" err="1" smtClean="0"/>
              <a:t>i</a:t>
            </a:r>
            <a:r>
              <a:rPr lang="en-GB" sz="2400" dirty="0" err="1" smtClean="0"/>
              <a:t>nstitutional</a:t>
            </a:r>
            <a:r>
              <a:rPr lang="en-GB" sz="2400" dirty="0" smtClean="0"/>
              <a:t> theory</a:t>
            </a:r>
            <a:r>
              <a:rPr lang="en-GB" noProof="0" dirty="0" smtClean="0"/>
              <a:t>)</a:t>
            </a:r>
          </a:p>
          <a:p>
            <a:endParaRPr lang="en-GB" sz="1600" noProof="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395536" y="1340768"/>
            <a:ext cx="8352928" cy="5328592"/>
          </a:xfrm>
        </p:spPr>
        <p:txBody>
          <a:bodyPr>
            <a:normAutofit/>
          </a:bodyPr>
          <a:lstStyle/>
          <a:p>
            <a:r>
              <a:rPr lang="en-GB" b="1" noProof="0" dirty="0" smtClean="0"/>
              <a:t>Function</a:t>
            </a:r>
          </a:p>
          <a:p>
            <a:pPr marL="914400" lvl="1" indent="-514350">
              <a:buFont typeface="+mj-lt"/>
              <a:buAutoNum type="alphaLcParenR"/>
            </a:pPr>
            <a:r>
              <a:rPr lang="en-GB" noProof="0" dirty="0" smtClean="0"/>
              <a:t>What seems to be a phenomenon that functions ineffectively as a means for the attainment of an end is in reality a phenomenon that functions effectively </a:t>
            </a:r>
          </a:p>
          <a:p>
            <a:pPr marL="400050" lvl="1" indent="0">
              <a:buNone/>
            </a:pPr>
            <a:r>
              <a:rPr lang="en-GB" dirty="0"/>
              <a:t>	</a:t>
            </a:r>
            <a:r>
              <a:rPr lang="en-GB" noProof="0" dirty="0" smtClean="0"/>
              <a:t>(</a:t>
            </a:r>
            <a:r>
              <a:rPr lang="en-GB" sz="2400" dirty="0" smtClean="0"/>
              <a:t>e.g. </a:t>
            </a:r>
            <a:r>
              <a:rPr lang="en-GB" sz="2400" noProof="0" dirty="0" smtClean="0"/>
              <a:t>strategic planning; brainstorming</a:t>
            </a:r>
            <a:r>
              <a:rPr lang="en-GB" noProof="0" dirty="0" smtClean="0"/>
              <a:t>)</a:t>
            </a:r>
          </a:p>
          <a:p>
            <a:pPr marL="914400" lvl="1" indent="-514350">
              <a:buFont typeface="+mj-lt"/>
              <a:buAutoNum type="alphaLcParenR"/>
            </a:pPr>
            <a:endParaRPr lang="en-GB" noProof="0" dirty="0" smtClean="0"/>
          </a:p>
          <a:p>
            <a:pPr marL="914400" lvl="1" indent="-514350">
              <a:buFont typeface="+mj-lt"/>
              <a:buAutoNum type="alphaLcParenR" startAt="2"/>
            </a:pPr>
            <a:r>
              <a:rPr lang="en-GB" noProof="0" dirty="0" smtClean="0"/>
              <a:t>What seems to be a phenomenon that functions effectively is in reality a phenomenon that functions ineffectively </a:t>
            </a:r>
          </a:p>
          <a:p>
            <a:pPr marL="400050" lvl="1" indent="0">
              <a:buNone/>
            </a:pPr>
            <a:r>
              <a:rPr lang="en-GB" dirty="0"/>
              <a:t>	</a:t>
            </a:r>
            <a:r>
              <a:rPr lang="en-GB" noProof="0" dirty="0" smtClean="0"/>
              <a:t>(</a:t>
            </a:r>
            <a:r>
              <a:rPr lang="en-GB" sz="2400" dirty="0" smtClean="0"/>
              <a:t>e.g. </a:t>
            </a:r>
            <a:r>
              <a:rPr lang="en-GB" sz="2400" dirty="0" err="1" smtClean="0"/>
              <a:t>rh</a:t>
            </a:r>
            <a:r>
              <a:rPr lang="en-GB" sz="2400" noProof="0" dirty="0" err="1" smtClean="0"/>
              <a:t>etorics</a:t>
            </a:r>
            <a:r>
              <a:rPr lang="en-GB" sz="2400" noProof="0" dirty="0" smtClean="0"/>
              <a:t> of TQM</a:t>
            </a:r>
            <a:r>
              <a:rPr lang="en-GB" noProof="0" dirty="0" smtClean="0"/>
              <a:t>)</a:t>
            </a:r>
          </a:p>
          <a:p>
            <a:pPr marL="914400" lvl="1" indent="-514350">
              <a:buFont typeface="+mj-lt"/>
              <a:buAutoNum type="alphaLcParenR"/>
            </a:pPr>
            <a:endParaRPr lang="en-GB" noProof="0" dirty="0"/>
          </a:p>
        </p:txBody>
      </p:sp>
    </p:spTree>
    <p:extLst>
      <p:ext uri="{BB962C8B-B14F-4D97-AF65-F5344CB8AC3E}">
        <p14:creationId xmlns:p14="http://schemas.microsoft.com/office/powerpoint/2010/main" val="171131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457200" y="1600200"/>
            <a:ext cx="8229600" cy="4997152"/>
          </a:xfrm>
        </p:spPr>
        <p:txBody>
          <a:bodyPr>
            <a:normAutofit/>
          </a:bodyPr>
          <a:lstStyle/>
          <a:p>
            <a:r>
              <a:rPr lang="en-GB" b="1" noProof="0" dirty="0" smtClean="0"/>
              <a:t>Evaluation</a:t>
            </a:r>
          </a:p>
          <a:p>
            <a:pPr marL="914400" lvl="1" indent="-514350">
              <a:buFont typeface="+mj-lt"/>
              <a:buAutoNum type="alphaLcParenR"/>
            </a:pPr>
            <a:r>
              <a:rPr lang="en-GB" noProof="0" dirty="0" smtClean="0"/>
              <a:t>What seems to be a bad phenomenon is in reality a good phenomenon </a:t>
            </a:r>
          </a:p>
          <a:p>
            <a:pPr marL="400050" lvl="1" indent="0">
              <a:buNone/>
            </a:pPr>
            <a:r>
              <a:rPr lang="en-GB" dirty="0"/>
              <a:t>	</a:t>
            </a:r>
            <a:r>
              <a:rPr lang="en-GB" noProof="0" dirty="0" smtClean="0"/>
              <a:t>(</a:t>
            </a:r>
            <a:r>
              <a:rPr lang="en-GB" sz="2400" noProof="0" dirty="0" smtClean="0"/>
              <a:t>e.g. lack of consensus and decision making</a:t>
            </a:r>
            <a:r>
              <a:rPr lang="en-GB" noProof="0" dirty="0" smtClean="0"/>
              <a:t>)</a:t>
            </a:r>
          </a:p>
          <a:p>
            <a:pPr marL="914400" lvl="1" indent="-514350">
              <a:buFont typeface="+mj-lt"/>
              <a:buAutoNum type="alphaLcParenR"/>
            </a:pPr>
            <a:endParaRPr lang="en-GB" noProof="0" dirty="0" smtClean="0"/>
          </a:p>
          <a:p>
            <a:pPr marL="914400" lvl="1" indent="-514350">
              <a:buFont typeface="+mj-lt"/>
              <a:buAutoNum type="alphaLcParenR" startAt="2"/>
            </a:pPr>
            <a:r>
              <a:rPr lang="en-GB" noProof="0" dirty="0" smtClean="0"/>
              <a:t>What seems to be a good phenomenon is in reality a bad phenomenon </a:t>
            </a:r>
          </a:p>
          <a:p>
            <a:pPr marL="400050" lvl="1" indent="0">
              <a:buNone/>
            </a:pPr>
            <a:r>
              <a:rPr lang="en-GB" dirty="0"/>
              <a:t>	</a:t>
            </a:r>
            <a:r>
              <a:rPr lang="en-GB" noProof="0" dirty="0" smtClean="0"/>
              <a:t>(</a:t>
            </a:r>
            <a:r>
              <a:rPr lang="en-GB" sz="2400" noProof="0" dirty="0" smtClean="0"/>
              <a:t>e.g. critical analysis of culture</a:t>
            </a:r>
            <a:r>
              <a:rPr lang="en-GB" noProof="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457200" y="1600200"/>
            <a:ext cx="8229600" cy="4997152"/>
          </a:xfrm>
        </p:spPr>
        <p:txBody>
          <a:bodyPr>
            <a:normAutofit/>
          </a:bodyPr>
          <a:lstStyle/>
          <a:p>
            <a:r>
              <a:rPr lang="en-GB" b="1" noProof="0" dirty="0" smtClean="0"/>
              <a:t>Co-relation</a:t>
            </a:r>
          </a:p>
          <a:p>
            <a:pPr marL="914400" lvl="1" indent="-514350">
              <a:buFont typeface="+mj-lt"/>
              <a:buAutoNum type="alphaLcParenR"/>
            </a:pPr>
            <a:r>
              <a:rPr lang="en-GB" noProof="0" dirty="0" smtClean="0"/>
              <a:t>What seem to be unrelated (independent) phenomena are in reality related (interdependent) phenomena </a:t>
            </a:r>
          </a:p>
          <a:p>
            <a:pPr marL="400050" lvl="1" indent="0">
              <a:buNone/>
            </a:pPr>
            <a:r>
              <a:rPr lang="en-GB" dirty="0"/>
              <a:t>	</a:t>
            </a:r>
            <a:r>
              <a:rPr lang="en-GB" noProof="0" dirty="0" smtClean="0"/>
              <a:t>(</a:t>
            </a:r>
            <a:r>
              <a:rPr lang="en-GB" sz="2400" noProof="0" dirty="0" smtClean="0"/>
              <a:t>e.g. configuration theory</a:t>
            </a:r>
            <a:r>
              <a:rPr lang="en-GB" noProof="0" dirty="0" smtClean="0"/>
              <a:t>)</a:t>
            </a:r>
          </a:p>
          <a:p>
            <a:pPr marL="914400" lvl="1" indent="-514350">
              <a:buFont typeface="+mj-lt"/>
              <a:buAutoNum type="alphaLcParenR"/>
            </a:pPr>
            <a:endParaRPr lang="en-GB" noProof="0" dirty="0" smtClean="0"/>
          </a:p>
          <a:p>
            <a:pPr marL="914400" lvl="1" indent="-514350">
              <a:buFont typeface="+mj-lt"/>
              <a:buAutoNum type="alphaLcParenR" startAt="2"/>
            </a:pPr>
            <a:r>
              <a:rPr lang="en-GB" noProof="0" dirty="0" smtClean="0"/>
              <a:t>What seem to be related (interdependent) phenomena are in reality unrelated (independent) phenomena </a:t>
            </a:r>
          </a:p>
          <a:p>
            <a:pPr marL="400050" lvl="1" indent="0">
              <a:buNone/>
            </a:pPr>
            <a:r>
              <a:rPr lang="en-GB" dirty="0"/>
              <a:t>	</a:t>
            </a:r>
            <a:r>
              <a:rPr lang="en-GB" noProof="0" dirty="0" smtClean="0"/>
              <a:t>(</a:t>
            </a:r>
            <a:r>
              <a:rPr lang="en-GB" sz="2400" noProof="0" dirty="0" smtClean="0"/>
              <a:t>e.g. strategy and survival in population ecology</a:t>
            </a:r>
            <a:r>
              <a:rPr lang="en-GB" noProof="0" dirty="0" smtClean="0"/>
              <a:t> )</a:t>
            </a:r>
          </a:p>
        </p:txBody>
      </p:sp>
    </p:spTree>
    <p:extLst>
      <p:ext uri="{BB962C8B-B14F-4D97-AF65-F5344CB8AC3E}">
        <p14:creationId xmlns:p14="http://schemas.microsoft.com/office/powerpoint/2010/main" val="129857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395536" y="1484784"/>
            <a:ext cx="8352928" cy="5373216"/>
          </a:xfrm>
        </p:spPr>
        <p:txBody>
          <a:bodyPr>
            <a:normAutofit/>
          </a:bodyPr>
          <a:lstStyle/>
          <a:p>
            <a:r>
              <a:rPr lang="en-GB" b="1" noProof="0" dirty="0" smtClean="0"/>
              <a:t>Co-existence</a:t>
            </a:r>
          </a:p>
          <a:p>
            <a:pPr marL="914400" lvl="1" indent="-514350">
              <a:buFont typeface="+mj-lt"/>
              <a:buAutoNum type="alphaLcParenR"/>
            </a:pPr>
            <a:r>
              <a:rPr lang="en-GB" noProof="0" dirty="0" smtClean="0"/>
              <a:t>What seem to be phenomena which can exist together are in reality phenomena which cannot exist together </a:t>
            </a:r>
            <a:endParaRPr lang="en-GB" dirty="0"/>
          </a:p>
          <a:p>
            <a:pPr marL="400050" lvl="1" indent="0">
              <a:buNone/>
            </a:pPr>
            <a:r>
              <a:rPr lang="en-GB" noProof="0" dirty="0" smtClean="0"/>
              <a:t>	(</a:t>
            </a:r>
            <a:r>
              <a:rPr lang="en-GB" sz="2400" noProof="0" dirty="0" smtClean="0"/>
              <a:t>e.g. legitimacy and efficiency</a:t>
            </a:r>
            <a:r>
              <a:rPr lang="en-GB" noProof="0" dirty="0" smtClean="0"/>
              <a:t>)</a:t>
            </a:r>
          </a:p>
          <a:p>
            <a:pPr marL="914400" lvl="1" indent="-514350">
              <a:buFont typeface="+mj-lt"/>
              <a:buAutoNum type="alphaLcParenR"/>
            </a:pPr>
            <a:endParaRPr lang="en-GB" noProof="0" dirty="0" smtClean="0"/>
          </a:p>
          <a:p>
            <a:pPr marL="914400" lvl="1" indent="-514350">
              <a:buFont typeface="+mj-lt"/>
              <a:buAutoNum type="alphaLcParenR" startAt="2"/>
            </a:pPr>
            <a:r>
              <a:rPr lang="en-GB" noProof="0" dirty="0" smtClean="0"/>
              <a:t>What seem to be phenomena which cannot exist together are in reality phenomena which can exist together </a:t>
            </a:r>
          </a:p>
          <a:p>
            <a:pPr marL="400050" lvl="1" indent="0">
              <a:buNone/>
            </a:pPr>
            <a:r>
              <a:rPr lang="en-GB" dirty="0"/>
              <a:t>	</a:t>
            </a:r>
            <a:r>
              <a:rPr lang="en-GB" noProof="0" dirty="0" smtClean="0"/>
              <a:t>(</a:t>
            </a:r>
            <a:r>
              <a:rPr lang="en-GB" sz="2400" noProof="0" dirty="0" smtClean="0"/>
              <a:t>e.g. org. identity as claims and beliefs; strong culture and 	change</a:t>
            </a:r>
            <a:r>
              <a:rPr lang="en-GB" noProof="0" dirty="0" smtClean="0"/>
              <a:t>)</a:t>
            </a:r>
          </a:p>
          <a:p>
            <a:pPr marL="0" indent="0">
              <a:buNone/>
            </a:pPr>
            <a:endParaRPr lang="en-GB" sz="1600" noProof="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it-IT" altLang="en-US" smtClean="0"/>
              <a:t>An insigthful view of the field…</a:t>
            </a:r>
            <a:endParaRPr lang="en-US" altLang="en-US" smtClean="0"/>
          </a:p>
        </p:txBody>
      </p:sp>
      <p:sp>
        <p:nvSpPr>
          <p:cNvPr id="5123" name="Rectangle 3"/>
          <p:cNvSpPr>
            <a:spLocks noGrp="1" noChangeArrowheads="1"/>
          </p:cNvSpPr>
          <p:nvPr>
            <p:ph type="body" idx="1"/>
          </p:nvPr>
        </p:nvSpPr>
        <p:spPr>
          <a:xfrm>
            <a:off x="457200" y="1827213"/>
            <a:ext cx="8226425" cy="4841875"/>
          </a:xfrm>
        </p:spPr>
        <p:txBody>
          <a:bodyPr/>
          <a:lstStyle/>
          <a:p>
            <a:pPr eaLnBrk="1" hangingPunct="1">
              <a:lnSpc>
                <a:spcPct val="80000"/>
              </a:lnSpc>
              <a:buFont typeface="Wingdings" panose="05000000000000000000" pitchFamily="2" charset="2"/>
              <a:buNone/>
            </a:pPr>
            <a:r>
              <a:rPr lang="en-US" altLang="en-US" sz="2500" dirty="0" smtClean="0"/>
              <a:t>“The field of organization studies is a large, heterogeneous field involving numerous enclaves having distinct styles, orientation and beliefs. </a:t>
            </a:r>
          </a:p>
          <a:p>
            <a:pPr eaLnBrk="1" hangingPunct="1">
              <a:lnSpc>
                <a:spcPct val="80000"/>
              </a:lnSpc>
              <a:buFont typeface="Wingdings" panose="05000000000000000000" pitchFamily="2" charset="2"/>
              <a:buNone/>
            </a:pPr>
            <a:r>
              <a:rPr lang="en-US" altLang="en-US" sz="2500" dirty="0" smtClean="0"/>
              <a:t>It is integrated neither by a shared theory, nor by a shared perspective, nor even by a shared tolerance for multiple perspectives. </a:t>
            </a:r>
          </a:p>
          <a:p>
            <a:pPr eaLnBrk="1" hangingPunct="1">
              <a:lnSpc>
                <a:spcPct val="80000"/>
              </a:lnSpc>
              <a:buFont typeface="Wingdings" panose="05000000000000000000" pitchFamily="2" charset="2"/>
              <a:buNone/>
            </a:pPr>
            <a:r>
              <a:rPr lang="en-US" altLang="en-US" sz="2500" dirty="0" smtClean="0"/>
              <a:t>It retains substantial intellectual, geographic and linguistic parochialism, with separate enclaves persisting in their own worlds of discourse and forming a common field only by definition that overlooks diversity.”</a:t>
            </a:r>
          </a:p>
          <a:p>
            <a:pPr eaLnBrk="1" hangingPunct="1">
              <a:lnSpc>
                <a:spcPct val="80000"/>
              </a:lnSpc>
              <a:buFont typeface="Wingdings" panose="05000000000000000000" pitchFamily="2" charset="2"/>
              <a:buNone/>
            </a:pPr>
            <a:endParaRPr lang="en-US" altLang="en-US" sz="1400" dirty="0" smtClean="0"/>
          </a:p>
          <a:p>
            <a:pPr algn="r" eaLnBrk="1" hangingPunct="1">
              <a:lnSpc>
                <a:spcPct val="80000"/>
              </a:lnSpc>
              <a:buFont typeface="Wingdings" panose="05000000000000000000" pitchFamily="2" charset="2"/>
              <a:buNone/>
            </a:pPr>
            <a:r>
              <a:rPr lang="it-IT" altLang="en-US" sz="2500" dirty="0" smtClean="0"/>
              <a:t>James March, 2007</a:t>
            </a:r>
            <a:endParaRPr lang="en-US" altLang="en-US" sz="2500" dirty="0" smtClean="0"/>
          </a:p>
        </p:txBody>
      </p:sp>
    </p:spTree>
    <p:extLst>
      <p:ext uri="{BB962C8B-B14F-4D97-AF65-F5344CB8AC3E}">
        <p14:creationId xmlns:p14="http://schemas.microsoft.com/office/powerpoint/2010/main" val="3935634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395536" y="1484784"/>
            <a:ext cx="8352928" cy="5373216"/>
          </a:xfrm>
        </p:spPr>
        <p:txBody>
          <a:bodyPr>
            <a:normAutofit/>
          </a:bodyPr>
          <a:lstStyle/>
          <a:p>
            <a:r>
              <a:rPr lang="en-GB" b="1" noProof="0" dirty="0" smtClean="0"/>
              <a:t>Co-variation</a:t>
            </a:r>
          </a:p>
          <a:p>
            <a:pPr marL="914400" lvl="1" indent="-514350">
              <a:buFont typeface="+mj-lt"/>
              <a:buAutoNum type="alphaLcParenR"/>
            </a:pPr>
            <a:r>
              <a:rPr lang="en-GB" noProof="0" dirty="0" smtClean="0"/>
              <a:t>What seems to be a positive co-variation between phenomena is in reality a negative co-variation between phenomena </a:t>
            </a:r>
          </a:p>
          <a:p>
            <a:pPr marL="400050" lvl="1" indent="0">
              <a:buNone/>
            </a:pPr>
            <a:r>
              <a:rPr lang="en-GB" dirty="0"/>
              <a:t>	</a:t>
            </a:r>
            <a:r>
              <a:rPr lang="en-GB" noProof="0" dirty="0" smtClean="0"/>
              <a:t>(</a:t>
            </a:r>
            <a:r>
              <a:rPr lang="en-GB" sz="2400" noProof="0" dirty="0" smtClean="0"/>
              <a:t>e.g. </a:t>
            </a:r>
            <a:r>
              <a:rPr lang="en-GB" sz="2400" dirty="0" smtClean="0"/>
              <a:t>c</a:t>
            </a:r>
            <a:r>
              <a:rPr lang="en-GB" sz="2400" noProof="0" dirty="0" err="1" smtClean="0"/>
              <a:t>hange</a:t>
            </a:r>
            <a:r>
              <a:rPr lang="en-GB" sz="2400" noProof="0" dirty="0" smtClean="0"/>
              <a:t> and survival in population ecology</a:t>
            </a:r>
            <a:r>
              <a:rPr lang="en-GB" noProof="0" dirty="0" smtClean="0"/>
              <a:t>)</a:t>
            </a:r>
          </a:p>
          <a:p>
            <a:pPr marL="400050" lvl="1" indent="0">
              <a:buNone/>
            </a:pPr>
            <a:endParaRPr lang="en-GB" noProof="0" dirty="0" smtClean="0"/>
          </a:p>
          <a:p>
            <a:pPr marL="914400" lvl="1" indent="-514350">
              <a:buFont typeface="+mj-lt"/>
              <a:buAutoNum type="alphaLcParenR" startAt="2"/>
            </a:pPr>
            <a:r>
              <a:rPr lang="en-GB" noProof="0" dirty="0" smtClean="0"/>
              <a:t>What seems to be a negative co-variation between phenomena is in reality a positive co-variation between phenomena </a:t>
            </a:r>
          </a:p>
          <a:p>
            <a:pPr marL="400050" lvl="1" indent="0">
              <a:buNone/>
            </a:pPr>
            <a:r>
              <a:rPr lang="en-GB" dirty="0"/>
              <a:t>	</a:t>
            </a:r>
            <a:r>
              <a:rPr lang="en-GB" noProof="0" dirty="0" smtClean="0"/>
              <a:t>(</a:t>
            </a:r>
            <a:r>
              <a:rPr lang="en-GB" sz="2400" noProof="0" dirty="0" smtClean="0"/>
              <a:t>e.g.  control and productivity: Theory X vs. Theory Y</a:t>
            </a:r>
            <a:r>
              <a:rPr lang="en-GB" noProof="0" dirty="0" smtClean="0"/>
              <a:t>)</a:t>
            </a:r>
          </a:p>
        </p:txBody>
      </p:sp>
    </p:spTree>
    <p:extLst>
      <p:ext uri="{BB962C8B-B14F-4D97-AF65-F5344CB8AC3E}">
        <p14:creationId xmlns:p14="http://schemas.microsoft.com/office/powerpoint/2010/main" val="16430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457200" y="1412776"/>
            <a:ext cx="8229600" cy="5257800"/>
          </a:xfrm>
        </p:spPr>
        <p:txBody>
          <a:bodyPr>
            <a:normAutofit/>
          </a:bodyPr>
          <a:lstStyle/>
          <a:p>
            <a:r>
              <a:rPr lang="en-GB" b="1" noProof="0" dirty="0" smtClean="0"/>
              <a:t>Opposition</a:t>
            </a:r>
          </a:p>
          <a:p>
            <a:pPr marL="914400" lvl="1" indent="-514350">
              <a:buFont typeface="+mj-lt"/>
              <a:buAutoNum type="alphaLcParenR"/>
            </a:pPr>
            <a:r>
              <a:rPr lang="en-GB" noProof="0" dirty="0" smtClean="0"/>
              <a:t>What seem to be similar (nearly identical) phenomena are in reality opposite phenomena </a:t>
            </a:r>
          </a:p>
          <a:p>
            <a:pPr marL="400050" lvl="1" indent="0">
              <a:buNone/>
            </a:pPr>
            <a:r>
              <a:rPr lang="en-GB" dirty="0"/>
              <a:t>	</a:t>
            </a:r>
            <a:r>
              <a:rPr lang="en-GB" noProof="0" dirty="0" smtClean="0"/>
              <a:t>(</a:t>
            </a:r>
            <a:r>
              <a:rPr lang="en-GB" sz="2600" noProof="0" dirty="0" smtClean="0"/>
              <a:t>e.g. different types of sensemaking</a:t>
            </a:r>
            <a:r>
              <a:rPr lang="en-GB" noProof="0" dirty="0" smtClean="0"/>
              <a:t>)</a:t>
            </a:r>
          </a:p>
          <a:p>
            <a:pPr marL="914400" lvl="1" indent="-514350">
              <a:buFont typeface="+mj-lt"/>
              <a:buAutoNum type="alphaLcParenR"/>
            </a:pPr>
            <a:endParaRPr lang="en-GB" noProof="0" dirty="0" smtClean="0"/>
          </a:p>
          <a:p>
            <a:pPr marL="914400" lvl="1" indent="-514350">
              <a:buFont typeface="+mj-lt"/>
              <a:buAutoNum type="alphaLcParenR" startAt="2"/>
            </a:pPr>
            <a:r>
              <a:rPr lang="en-GB" noProof="0" dirty="0" smtClean="0"/>
              <a:t>What seem to be opposite phenomena are in reality similar (nearly identical) phenomena </a:t>
            </a:r>
          </a:p>
          <a:p>
            <a:pPr marL="400050" lvl="1" indent="0">
              <a:buNone/>
            </a:pPr>
            <a:r>
              <a:rPr lang="en-GB" dirty="0"/>
              <a:t>	</a:t>
            </a:r>
            <a:r>
              <a:rPr lang="en-GB" noProof="0" dirty="0" smtClean="0"/>
              <a:t>(</a:t>
            </a:r>
            <a:r>
              <a:rPr lang="en-GB" sz="2600" noProof="0" dirty="0" smtClean="0"/>
              <a:t>e.g. </a:t>
            </a:r>
            <a:r>
              <a:rPr lang="en-GB" sz="2600" dirty="0" smtClean="0"/>
              <a:t>d</a:t>
            </a:r>
            <a:r>
              <a:rPr lang="en-GB" sz="2600" noProof="0" dirty="0" err="1" smtClean="0"/>
              <a:t>iscourse</a:t>
            </a:r>
            <a:r>
              <a:rPr lang="en-GB" sz="2600" noProof="0" dirty="0" smtClean="0"/>
              <a:t> theory and the notion of text</a:t>
            </a:r>
            <a:r>
              <a:rPr lang="en-GB" noProof="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496944" cy="1143000"/>
          </a:xfrm>
        </p:spPr>
        <p:txBody>
          <a:bodyPr>
            <a:normAutofit/>
          </a:bodyPr>
          <a:lstStyle/>
          <a:p>
            <a:r>
              <a:rPr lang="en-GB" noProof="0" dirty="0" smtClean="0"/>
              <a:t>Types of interesting propositions</a:t>
            </a:r>
            <a:endParaRPr lang="en-GB" noProof="0" dirty="0"/>
          </a:p>
        </p:txBody>
      </p:sp>
      <p:sp>
        <p:nvSpPr>
          <p:cNvPr id="3" name="Segnaposto contenuto 2"/>
          <p:cNvSpPr>
            <a:spLocks noGrp="1"/>
          </p:cNvSpPr>
          <p:nvPr>
            <p:ph idx="1"/>
          </p:nvPr>
        </p:nvSpPr>
        <p:spPr>
          <a:xfrm>
            <a:off x="457200" y="1412776"/>
            <a:ext cx="8229600" cy="5257800"/>
          </a:xfrm>
        </p:spPr>
        <p:txBody>
          <a:bodyPr>
            <a:normAutofit lnSpcReduction="10000"/>
          </a:bodyPr>
          <a:lstStyle/>
          <a:p>
            <a:r>
              <a:rPr lang="en-GB" b="1" noProof="0" dirty="0" smtClean="0"/>
              <a:t>Causation</a:t>
            </a:r>
          </a:p>
          <a:p>
            <a:pPr marL="914400" lvl="1" indent="-514350">
              <a:buFont typeface="+mj-lt"/>
              <a:buAutoNum type="alphaLcParenR"/>
            </a:pPr>
            <a:r>
              <a:rPr lang="en-GB" noProof="0" dirty="0" smtClean="0"/>
              <a:t>What seems to be the independent phenomenon (variable) in a causal relation is in reality the dependent phenomenon (variable) </a:t>
            </a:r>
          </a:p>
          <a:p>
            <a:pPr marL="400050" lvl="1" indent="0">
              <a:buNone/>
            </a:pPr>
            <a:r>
              <a:rPr lang="en-GB" dirty="0"/>
              <a:t>	</a:t>
            </a:r>
            <a:r>
              <a:rPr lang="en-GB" noProof="0" dirty="0" smtClean="0"/>
              <a:t>(</a:t>
            </a:r>
            <a:r>
              <a:rPr lang="en-GB" sz="2600" noProof="0" dirty="0" smtClean="0"/>
              <a:t>e.g. “strategy follows structure”)</a:t>
            </a:r>
          </a:p>
          <a:p>
            <a:pPr marL="914400" lvl="1" indent="-514350">
              <a:buFont typeface="+mj-lt"/>
              <a:buAutoNum type="alphaLcParenR"/>
            </a:pPr>
            <a:endParaRPr lang="en-GB" noProof="0" dirty="0" smtClean="0"/>
          </a:p>
          <a:p>
            <a:pPr marL="914400" lvl="1" indent="-514350">
              <a:buFont typeface="+mj-lt"/>
              <a:buAutoNum type="alphaLcParenR" startAt="2"/>
            </a:pPr>
            <a:r>
              <a:rPr lang="en-GB" noProof="0" dirty="0" smtClean="0"/>
              <a:t>What seems to be the dependent phenomenon (variable) in a causal relation is in reality the independent phenomenon (variable) </a:t>
            </a:r>
          </a:p>
          <a:p>
            <a:pPr marL="400050" lvl="1" indent="0">
              <a:buNone/>
            </a:pPr>
            <a:r>
              <a:rPr lang="en-GB" dirty="0"/>
              <a:t>	</a:t>
            </a:r>
            <a:r>
              <a:rPr lang="en-GB" noProof="0" dirty="0" smtClean="0"/>
              <a:t>(</a:t>
            </a:r>
            <a:r>
              <a:rPr lang="en-GB" sz="2600" noProof="0" dirty="0" smtClean="0"/>
              <a:t>e.g. Weber’s theory of protestant ethic and 	capitalism</a:t>
            </a:r>
            <a:r>
              <a:rPr lang="en-GB" noProof="0" dirty="0" smtClean="0"/>
              <a:t>)</a:t>
            </a:r>
          </a:p>
          <a:p>
            <a:pPr marL="914400" lvl="1" indent="-514350">
              <a:buFont typeface="+mj-lt"/>
              <a:buAutoNum type="alphaLcParenR"/>
            </a:pPr>
            <a:endParaRPr lang="en-GB" noProof="0" dirty="0" smtClean="0"/>
          </a:p>
        </p:txBody>
      </p:sp>
    </p:spTree>
    <p:extLst>
      <p:ext uri="{BB962C8B-B14F-4D97-AF65-F5344CB8AC3E}">
        <p14:creationId xmlns:p14="http://schemas.microsoft.com/office/powerpoint/2010/main" val="228051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How do you construct your observations as interesting?</a:t>
            </a:r>
            <a:endParaRPr lang="en-GB" dirty="0"/>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64610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Theory development as an act of </a:t>
            </a:r>
            <a:r>
              <a:rPr lang="en-GB" dirty="0" err="1" smtClean="0"/>
              <a:t>sensemaking</a:t>
            </a:r>
            <a:endParaRPr lang="en-GB" dirty="0"/>
          </a:p>
        </p:txBody>
      </p:sp>
      <p:sp>
        <p:nvSpPr>
          <p:cNvPr id="3" name="Content Placeholder 2"/>
          <p:cNvSpPr>
            <a:spLocks noGrp="1"/>
          </p:cNvSpPr>
          <p:nvPr>
            <p:ph idx="1"/>
          </p:nvPr>
        </p:nvSpPr>
        <p:spPr>
          <a:xfrm>
            <a:off x="457200" y="1600200"/>
            <a:ext cx="8229600" cy="5141168"/>
          </a:xfrm>
        </p:spPr>
        <p:txBody>
          <a:bodyPr>
            <a:normAutofit fontScale="77500" lnSpcReduction="20000"/>
          </a:bodyPr>
          <a:lstStyle/>
          <a:p>
            <a:r>
              <a:rPr lang="en-US" altLang="en-US" dirty="0"/>
              <a:t>Interpretive frameworks – not observations – contribute to knowledge</a:t>
            </a:r>
          </a:p>
          <a:p>
            <a:endParaRPr lang="en-US" altLang="en-US" sz="1600" dirty="0"/>
          </a:p>
          <a:p>
            <a:pPr marL="0" indent="0">
              <a:buNone/>
            </a:pPr>
            <a:r>
              <a:rPr lang="en-US" sz="2800" dirty="0" smtClean="0"/>
              <a:t>“A theory tries to make sense out of the observable world by ordering the relationships among the elements that constitute the theorist’s focus of attention in the real world”  </a:t>
            </a:r>
          </a:p>
          <a:p>
            <a:pPr marL="0" indent="0" algn="r">
              <a:buNone/>
            </a:pPr>
            <a:r>
              <a:rPr lang="en-US" sz="2800" dirty="0" smtClean="0"/>
              <a:t>(</a:t>
            </a:r>
            <a:r>
              <a:rPr lang="en-US" sz="2800" dirty="0" err="1" smtClean="0"/>
              <a:t>Dubin</a:t>
            </a:r>
            <a:r>
              <a:rPr lang="en-US" sz="2800" dirty="0" smtClean="0"/>
              <a:t>, 1976)</a:t>
            </a:r>
          </a:p>
          <a:p>
            <a:endParaRPr lang="en-US" altLang="en-US" sz="3100" dirty="0" smtClean="0"/>
          </a:p>
          <a:p>
            <a:r>
              <a:rPr lang="en-US" altLang="en-US" sz="3100" dirty="0" smtClean="0"/>
              <a:t>Theory </a:t>
            </a:r>
            <a:r>
              <a:rPr lang="en-US" altLang="en-US" sz="3100" dirty="0"/>
              <a:t>building is an act of “creative </a:t>
            </a:r>
            <a:r>
              <a:rPr lang="en-US" altLang="en-US" sz="3100" dirty="0" err="1"/>
              <a:t>sensemaking</a:t>
            </a:r>
            <a:r>
              <a:rPr lang="en-US" altLang="en-US" sz="3100" dirty="0"/>
              <a:t>” – i.e. the attribution of meaning to empirical data. </a:t>
            </a:r>
          </a:p>
          <a:p>
            <a:endParaRPr lang="en-US" sz="2000" dirty="0"/>
          </a:p>
          <a:p>
            <a:pPr marL="0" indent="0">
              <a:buNone/>
            </a:pPr>
            <a:r>
              <a:rPr lang="en-US" sz="2800" dirty="0" smtClean="0"/>
              <a:t>“Discovering </a:t>
            </a:r>
            <a:r>
              <a:rPr lang="en-US" sz="2800" dirty="0"/>
              <a:t>truth is really a matter of </a:t>
            </a:r>
            <a:r>
              <a:rPr lang="en-US" sz="2800" i="1" dirty="0"/>
              <a:t>creatively incorporating events into theories to make sense of them</a:t>
            </a:r>
            <a:r>
              <a:rPr lang="en-US" sz="2800" dirty="0"/>
              <a:t>. Administrative science, in other words, is essentially an interpretive exercise, </a:t>
            </a:r>
            <a:r>
              <a:rPr lang="en-US" sz="2800" i="1" dirty="0"/>
              <a:t>a sense-making </a:t>
            </a:r>
            <a:r>
              <a:rPr lang="en-US" sz="2800" i="1" dirty="0" smtClean="0"/>
              <a:t>activity”</a:t>
            </a:r>
            <a:r>
              <a:rPr lang="en-US" sz="2800" dirty="0" smtClean="0"/>
              <a:t> </a:t>
            </a:r>
          </a:p>
          <a:p>
            <a:pPr marL="0" indent="0" algn="r">
              <a:buNone/>
            </a:pPr>
            <a:r>
              <a:rPr lang="en-US" sz="2800" dirty="0" smtClean="0"/>
              <a:t>(Astley, 1985)</a:t>
            </a:r>
            <a:endParaRPr lang="en-GB" sz="2800" dirty="0"/>
          </a:p>
        </p:txBody>
      </p:sp>
    </p:spTree>
    <p:extLst>
      <p:ext uri="{BB962C8B-B14F-4D97-AF65-F5344CB8AC3E}">
        <p14:creationId xmlns:p14="http://schemas.microsoft.com/office/powerpoint/2010/main" val="7430413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4000" noProof="0" dirty="0" smtClean="0"/>
              <a:t>Constructing opportunities for contribution (Locke &amp; Golden-Biddle, 1997)</a:t>
            </a:r>
            <a:endParaRPr lang="en-GB" noProof="0" dirty="0"/>
          </a:p>
        </p:txBody>
      </p:sp>
      <p:sp>
        <p:nvSpPr>
          <p:cNvPr id="3" name="Segnaposto contenuto 2"/>
          <p:cNvSpPr>
            <a:spLocks noGrp="1"/>
          </p:cNvSpPr>
          <p:nvPr>
            <p:ph idx="1"/>
          </p:nvPr>
        </p:nvSpPr>
        <p:spPr>
          <a:xfrm>
            <a:off x="457200" y="1600200"/>
            <a:ext cx="8229600" cy="5069160"/>
          </a:xfrm>
        </p:spPr>
        <p:txBody>
          <a:bodyPr>
            <a:normAutofit lnSpcReduction="10000"/>
          </a:bodyPr>
          <a:lstStyle/>
          <a:p>
            <a:pPr>
              <a:buNone/>
            </a:pPr>
            <a:r>
              <a:rPr lang="en-GB" noProof="0" smtClean="0"/>
              <a:t>In organization studies “what counts as a contribution is that which is </a:t>
            </a:r>
            <a:r>
              <a:rPr lang="en-GB" i="1" noProof="0" smtClean="0"/>
              <a:t>perceived </a:t>
            </a:r>
            <a:r>
              <a:rPr lang="en-GB" noProof="0" smtClean="0"/>
              <a:t>as unique or novel in light of the </a:t>
            </a:r>
            <a:r>
              <a:rPr lang="en-GB" i="1" noProof="0" smtClean="0"/>
              <a:t>extant literature</a:t>
            </a:r>
            <a:r>
              <a:rPr lang="en-GB" noProof="0" smtClean="0"/>
              <a:t>.”</a:t>
            </a:r>
          </a:p>
          <a:p>
            <a:pPr>
              <a:buNone/>
            </a:pPr>
            <a:endParaRPr lang="en-GB" sz="1600" noProof="0" smtClean="0"/>
          </a:p>
          <a:p>
            <a:pPr>
              <a:buNone/>
            </a:pPr>
            <a:r>
              <a:rPr lang="en-GB" noProof="0" smtClean="0"/>
              <a:t>Constructing an opportunity for contribution requires:</a:t>
            </a:r>
          </a:p>
          <a:p>
            <a:pPr lvl="1"/>
            <a:r>
              <a:rPr lang="en-GB" i="1" noProof="0" smtClean="0"/>
              <a:t>Constructing intertextual coherence </a:t>
            </a:r>
            <a:r>
              <a:rPr lang="en-GB" noProof="0" smtClean="0"/>
              <a:t>(building a map of a body of work)</a:t>
            </a:r>
          </a:p>
          <a:p>
            <a:pPr lvl="1"/>
            <a:r>
              <a:rPr lang="en-GB" i="1" noProof="0" smtClean="0"/>
              <a:t>Problematizing the situation</a:t>
            </a:r>
            <a:r>
              <a:rPr lang="en-GB" noProof="0" smtClean="0"/>
              <a:t> (highlighting a problem with the map)</a:t>
            </a:r>
          </a:p>
          <a:p>
            <a:endParaRPr lang="en-GB" noProof="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noProof="0" dirty="0" smtClean="0"/>
              <a:t>Constructing </a:t>
            </a:r>
            <a:r>
              <a:rPr lang="en-GB" noProof="0" dirty="0" err="1" smtClean="0"/>
              <a:t>intertextual</a:t>
            </a:r>
            <a:r>
              <a:rPr lang="en-GB" noProof="0" dirty="0" smtClean="0"/>
              <a:t> coherence</a:t>
            </a:r>
            <a:endParaRPr lang="en-GB" noProof="0" dirty="0"/>
          </a:p>
        </p:txBody>
      </p:sp>
      <p:sp>
        <p:nvSpPr>
          <p:cNvPr id="3" name="Segnaposto contenuto 2"/>
          <p:cNvSpPr>
            <a:spLocks noGrp="1"/>
          </p:cNvSpPr>
          <p:nvPr>
            <p:ph idx="1"/>
          </p:nvPr>
        </p:nvSpPr>
        <p:spPr>
          <a:xfrm>
            <a:off x="457200" y="1600200"/>
            <a:ext cx="8229600" cy="5069160"/>
          </a:xfrm>
        </p:spPr>
        <p:txBody>
          <a:bodyPr>
            <a:normAutofit fontScale="85000" lnSpcReduction="20000"/>
          </a:bodyPr>
          <a:lstStyle/>
          <a:p>
            <a:r>
              <a:rPr lang="en-GB" b="1" noProof="0" dirty="0" smtClean="0"/>
              <a:t>Synthesized coherence </a:t>
            </a:r>
            <a:r>
              <a:rPr lang="en-GB" noProof="0" dirty="0" smtClean="0"/>
              <a:t>(“Hey, there’s a territory!”): drawing connections between studies not typically cited together (</a:t>
            </a:r>
            <a:r>
              <a:rPr lang="en-GB" sz="2800" noProof="0" dirty="0" smtClean="0"/>
              <a:t>e.g. materiality and </a:t>
            </a:r>
            <a:r>
              <a:rPr lang="en-GB" sz="2800" noProof="0" dirty="0" err="1" smtClean="0"/>
              <a:t>sensemaking</a:t>
            </a:r>
            <a:r>
              <a:rPr lang="en-GB" sz="2800" noProof="0" dirty="0" smtClean="0"/>
              <a:t>; identity and history</a:t>
            </a:r>
            <a:r>
              <a:rPr lang="en-GB" noProof="0" dirty="0" smtClean="0"/>
              <a:t>)</a:t>
            </a:r>
          </a:p>
          <a:p>
            <a:endParaRPr lang="en-GB" noProof="0" dirty="0" smtClean="0"/>
          </a:p>
          <a:p>
            <a:r>
              <a:rPr lang="en-GB" b="1" noProof="0" dirty="0" smtClean="0"/>
              <a:t>Progressive coherence </a:t>
            </a:r>
            <a:r>
              <a:rPr lang="en-GB" noProof="0" dirty="0" smtClean="0"/>
              <a:t>(“The way we have mapped a territory has changed over time”): showing how a research program has changed and advanced over time (</a:t>
            </a:r>
            <a:r>
              <a:rPr lang="en-GB" sz="2800" noProof="0" dirty="0" smtClean="0"/>
              <a:t>e.g. identity endurance and change</a:t>
            </a:r>
            <a:r>
              <a:rPr lang="en-GB" noProof="0" dirty="0" smtClean="0"/>
              <a:t>)</a:t>
            </a:r>
          </a:p>
          <a:p>
            <a:endParaRPr lang="en-GB" noProof="0" dirty="0" smtClean="0"/>
          </a:p>
          <a:p>
            <a:r>
              <a:rPr lang="en-GB" b="1" noProof="0" dirty="0" smtClean="0"/>
              <a:t> </a:t>
            </a:r>
            <a:r>
              <a:rPr lang="en-GB" b="1" noProof="0" dirty="0" err="1" smtClean="0"/>
              <a:t>Noncoherence</a:t>
            </a:r>
            <a:r>
              <a:rPr lang="en-GB" noProof="0" dirty="0" smtClean="0"/>
              <a:t> (“The maps we have do not agree”): highlight disagreement in works belonging to a common research program (</a:t>
            </a:r>
            <a:r>
              <a:rPr lang="en-GB" sz="2800" noProof="0" dirty="0" smtClean="0"/>
              <a:t>e.g. rational vs. isomorphic theories of diffusion; culture as norms vs. toolkit</a:t>
            </a:r>
            <a:r>
              <a:rPr lang="en-GB" noProof="0" dirty="0" smtClean="0"/>
              <a:t>)</a:t>
            </a:r>
            <a:endParaRPr lang="en-GB" noProof="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noProof="0" dirty="0" smtClean="0"/>
              <a:t>Constructing </a:t>
            </a:r>
            <a:r>
              <a:rPr lang="en-GB" noProof="0" dirty="0" err="1" smtClean="0"/>
              <a:t>intertextual</a:t>
            </a:r>
            <a:r>
              <a:rPr lang="en-GB" noProof="0" dirty="0" smtClean="0"/>
              <a:t> coherence</a:t>
            </a:r>
            <a:endParaRPr lang="en-GB" noProof="0" dirty="0"/>
          </a:p>
        </p:txBody>
      </p:sp>
      <p:sp>
        <p:nvSpPr>
          <p:cNvPr id="3" name="Segnaposto contenuto 2"/>
          <p:cNvSpPr>
            <a:spLocks noGrp="1"/>
          </p:cNvSpPr>
          <p:nvPr>
            <p:ph idx="1"/>
          </p:nvPr>
        </p:nvSpPr>
        <p:spPr>
          <a:xfrm>
            <a:off x="457200" y="1600200"/>
            <a:ext cx="8229600" cy="5069160"/>
          </a:xfrm>
        </p:spPr>
        <p:txBody>
          <a:bodyPr>
            <a:normAutofit fontScale="77500" lnSpcReduction="20000"/>
          </a:bodyPr>
          <a:lstStyle/>
          <a:p>
            <a:pPr marL="0" indent="0">
              <a:buNone/>
            </a:pPr>
            <a:r>
              <a:rPr lang="en-GB" b="1" noProof="0" dirty="0" smtClean="0"/>
              <a:t>Synthesized coherence </a:t>
            </a:r>
            <a:r>
              <a:rPr lang="en-GB" noProof="0" dirty="0" smtClean="0"/>
              <a:t>(“Hey, there’s a territory!”): drawing connections between studies not typically cited together</a:t>
            </a:r>
          </a:p>
          <a:p>
            <a:endParaRPr lang="en-GB" sz="2100" noProof="0" dirty="0" smtClean="0"/>
          </a:p>
          <a:p>
            <a:pPr marL="0" indent="0">
              <a:buNone/>
            </a:pPr>
            <a:r>
              <a:rPr lang="en-US" dirty="0" smtClean="0"/>
              <a:t>“Recent research </a:t>
            </a:r>
            <a:r>
              <a:rPr lang="en-US" dirty="0"/>
              <a:t>suggests that the use of visual and </a:t>
            </a:r>
            <a:r>
              <a:rPr lang="en-US" dirty="0" smtClean="0"/>
              <a:t>tangible </a:t>
            </a:r>
            <a:r>
              <a:rPr lang="en-US" dirty="0"/>
              <a:t>artifacts may support individual and collective engagements in making sense of an organization’s identity (</a:t>
            </a:r>
            <a:r>
              <a:rPr lang="en-US" dirty="0" err="1"/>
              <a:t>Cappetta</a:t>
            </a:r>
            <a:r>
              <a:rPr lang="en-US" dirty="0"/>
              <a:t> &amp; Gioia, </a:t>
            </a:r>
            <a:r>
              <a:rPr lang="en-US" dirty="0" smtClean="0"/>
              <a:t>2006) </a:t>
            </a:r>
            <a:r>
              <a:rPr lang="en-US" dirty="0"/>
              <a:t>or strategy (Doyle &amp; Sims, 2002; </a:t>
            </a:r>
            <a:r>
              <a:rPr lang="en-US" dirty="0" err="1"/>
              <a:t>Heracleous</a:t>
            </a:r>
            <a:r>
              <a:rPr lang="en-US" dirty="0"/>
              <a:t> &amp; Jacobs, </a:t>
            </a:r>
            <a:r>
              <a:rPr lang="en-US" dirty="0" smtClean="0"/>
              <a:t>2008), </a:t>
            </a:r>
            <a:r>
              <a:rPr lang="en-US" dirty="0"/>
              <a:t>or of how to address unanswered needs through new products (Sutton &amp; </a:t>
            </a:r>
            <a:r>
              <a:rPr lang="en-US" dirty="0" err="1"/>
              <a:t>Hargadon</a:t>
            </a:r>
            <a:r>
              <a:rPr lang="en-US" dirty="0"/>
              <a:t>, 1996). </a:t>
            </a:r>
            <a:endParaRPr lang="en-US" dirty="0" smtClean="0"/>
          </a:p>
          <a:p>
            <a:pPr marL="0" indent="0">
              <a:buNone/>
            </a:pPr>
            <a:endParaRPr lang="en-US" sz="1300" dirty="0"/>
          </a:p>
          <a:p>
            <a:pPr marL="0" indent="0">
              <a:buNone/>
            </a:pPr>
            <a:r>
              <a:rPr lang="en-US" dirty="0" smtClean="0"/>
              <a:t>Collectively</a:t>
            </a:r>
            <a:r>
              <a:rPr lang="en-US" dirty="0"/>
              <a:t>, these studies point at the importance of </a:t>
            </a:r>
            <a:r>
              <a:rPr lang="en-US" dirty="0" smtClean="0"/>
              <a:t>investigating </a:t>
            </a:r>
            <a:r>
              <a:rPr lang="en-US" dirty="0"/>
              <a:t>in more depth the physical artifacts that individuals attend to, use, and produce as they engage in </a:t>
            </a:r>
            <a:r>
              <a:rPr lang="en-US" dirty="0" err="1"/>
              <a:t>sensemaking</a:t>
            </a:r>
            <a:r>
              <a:rPr lang="en-US" dirty="0"/>
              <a:t> (see also Elsbach, Barr &amp; </a:t>
            </a:r>
            <a:r>
              <a:rPr lang="en-US" dirty="0" err="1"/>
              <a:t>Hargadon</a:t>
            </a:r>
            <a:r>
              <a:rPr lang="en-US" dirty="0"/>
              <a:t>, 2005</a:t>
            </a:r>
            <a:r>
              <a:rPr lang="en-US" dirty="0" smtClean="0"/>
              <a:t>).” </a:t>
            </a:r>
          </a:p>
          <a:p>
            <a:pPr marL="0" indent="0" algn="r">
              <a:buNone/>
            </a:pPr>
            <a:r>
              <a:rPr lang="en-US" dirty="0" smtClean="0"/>
              <a:t>(Stigliani &amp; Ravasi, 2012, first submission) </a:t>
            </a:r>
            <a:endParaRPr lang="en-GB" noProof="0" dirty="0" smtClean="0"/>
          </a:p>
        </p:txBody>
      </p:sp>
    </p:spTree>
    <p:extLst>
      <p:ext uri="{BB962C8B-B14F-4D97-AF65-F5344CB8AC3E}">
        <p14:creationId xmlns:p14="http://schemas.microsoft.com/office/powerpoint/2010/main" val="24606881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noProof="0" dirty="0" smtClean="0"/>
              <a:t>Constructing </a:t>
            </a:r>
            <a:r>
              <a:rPr lang="en-GB" noProof="0" dirty="0" err="1" smtClean="0"/>
              <a:t>intertextual</a:t>
            </a:r>
            <a:r>
              <a:rPr lang="en-GB" noProof="0" dirty="0" smtClean="0"/>
              <a:t> coherence</a:t>
            </a:r>
            <a:endParaRPr lang="en-GB" noProof="0" dirty="0"/>
          </a:p>
        </p:txBody>
      </p:sp>
      <p:sp>
        <p:nvSpPr>
          <p:cNvPr id="3" name="Segnaposto contenuto 2"/>
          <p:cNvSpPr>
            <a:spLocks noGrp="1"/>
          </p:cNvSpPr>
          <p:nvPr>
            <p:ph idx="1"/>
          </p:nvPr>
        </p:nvSpPr>
        <p:spPr>
          <a:xfrm>
            <a:off x="323528" y="1268760"/>
            <a:ext cx="8496944" cy="5400600"/>
          </a:xfrm>
        </p:spPr>
        <p:txBody>
          <a:bodyPr>
            <a:normAutofit fontScale="77500" lnSpcReduction="20000"/>
          </a:bodyPr>
          <a:lstStyle/>
          <a:p>
            <a:pPr marL="0" indent="0">
              <a:buNone/>
            </a:pPr>
            <a:r>
              <a:rPr lang="en-GB" b="1" noProof="0" dirty="0" smtClean="0"/>
              <a:t>Progressive coherence </a:t>
            </a:r>
            <a:r>
              <a:rPr lang="en-GB" noProof="0" dirty="0" smtClean="0"/>
              <a:t>(“The way we have mapped a territory has changed over time”): showing how a research program has changed and advanced over time</a:t>
            </a:r>
          </a:p>
          <a:p>
            <a:pPr marL="0" indent="0">
              <a:buNone/>
            </a:pPr>
            <a:endParaRPr lang="en-GB" sz="2100" dirty="0"/>
          </a:p>
          <a:p>
            <a:pPr marL="0" indent="0">
              <a:buNone/>
            </a:pPr>
            <a:r>
              <a:rPr lang="en-US" dirty="0" smtClean="0"/>
              <a:t>“When </a:t>
            </a:r>
            <a:r>
              <a:rPr lang="en-US" dirty="0"/>
              <a:t>Albert and </a:t>
            </a:r>
            <a:r>
              <a:rPr lang="en-US" dirty="0" err="1"/>
              <a:t>Whetten</a:t>
            </a:r>
            <a:r>
              <a:rPr lang="en-US" dirty="0"/>
              <a:t> (1985) first introduced the concept of organizational </a:t>
            </a:r>
            <a:r>
              <a:rPr lang="en-US" dirty="0" smtClean="0"/>
              <a:t>identity … </a:t>
            </a:r>
            <a:r>
              <a:rPr lang="en-US" dirty="0"/>
              <a:t>they assumed that members’ understandings of their organization changed “only rarely and never easily” (Ravasi &amp; Schultz, 2006: 435), and did so only under substantial discontinuities in the life cycle of the </a:t>
            </a:r>
            <a:r>
              <a:rPr lang="en-US" dirty="0" smtClean="0"/>
              <a:t>organization … </a:t>
            </a:r>
          </a:p>
          <a:p>
            <a:pPr marL="0" indent="0">
              <a:buNone/>
            </a:pPr>
            <a:endParaRPr lang="en-US" sz="1200" dirty="0"/>
          </a:p>
          <a:p>
            <a:pPr marL="0" indent="0">
              <a:buNone/>
            </a:pPr>
            <a:r>
              <a:rPr lang="en-US" dirty="0" smtClean="0"/>
              <a:t>Later </a:t>
            </a:r>
            <a:r>
              <a:rPr lang="en-US" dirty="0"/>
              <a:t>research, however, questioned this assumption, by disentangling formal organizational claims about “who we are” from members’ beliefs, and arguing that the apparent continuity of organizational claims may conceal changes in these beliefs (Gioia, Schultz, &amp; Corley, 2000</a:t>
            </a:r>
            <a:r>
              <a:rPr lang="en-US" dirty="0" smtClean="0"/>
              <a:t>).” </a:t>
            </a:r>
          </a:p>
          <a:p>
            <a:pPr marL="0" indent="0" algn="r">
              <a:buNone/>
            </a:pPr>
            <a:r>
              <a:rPr lang="en-US" dirty="0" smtClean="0"/>
              <a:t>(Cloutier &amp; Ravasi, 2016, first submission)</a:t>
            </a:r>
            <a:endParaRPr lang="en-GB" dirty="0"/>
          </a:p>
          <a:p>
            <a:endParaRPr lang="en-GB" noProof="0" dirty="0" smtClean="0"/>
          </a:p>
        </p:txBody>
      </p:sp>
    </p:spTree>
    <p:extLst>
      <p:ext uri="{BB962C8B-B14F-4D97-AF65-F5344CB8AC3E}">
        <p14:creationId xmlns:p14="http://schemas.microsoft.com/office/powerpoint/2010/main" val="42900409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noProof="0" dirty="0" smtClean="0"/>
              <a:t>Constructing </a:t>
            </a:r>
            <a:r>
              <a:rPr lang="en-GB" noProof="0" dirty="0" err="1" smtClean="0"/>
              <a:t>intertextual</a:t>
            </a:r>
            <a:r>
              <a:rPr lang="en-GB" noProof="0" dirty="0" smtClean="0"/>
              <a:t> coherence</a:t>
            </a:r>
            <a:endParaRPr lang="en-GB" noProof="0" dirty="0"/>
          </a:p>
        </p:txBody>
      </p:sp>
      <p:sp>
        <p:nvSpPr>
          <p:cNvPr id="3" name="Segnaposto contenuto 2"/>
          <p:cNvSpPr>
            <a:spLocks noGrp="1"/>
          </p:cNvSpPr>
          <p:nvPr>
            <p:ph idx="1"/>
          </p:nvPr>
        </p:nvSpPr>
        <p:spPr>
          <a:xfrm>
            <a:off x="251520" y="1417638"/>
            <a:ext cx="8640960" cy="5440362"/>
          </a:xfrm>
        </p:spPr>
        <p:txBody>
          <a:bodyPr>
            <a:normAutofit fontScale="77500" lnSpcReduction="20000"/>
          </a:bodyPr>
          <a:lstStyle/>
          <a:p>
            <a:pPr marL="0" indent="0">
              <a:buNone/>
            </a:pPr>
            <a:r>
              <a:rPr lang="en-GB" b="1" noProof="0" dirty="0" err="1" smtClean="0"/>
              <a:t>Noncoherence</a:t>
            </a:r>
            <a:r>
              <a:rPr lang="en-GB" noProof="0" dirty="0" smtClean="0"/>
              <a:t> (“The maps we have do not agree”): highlight disagreement in works belonging to a common research program.</a:t>
            </a:r>
          </a:p>
          <a:p>
            <a:pPr marL="0" indent="0">
              <a:buNone/>
            </a:pPr>
            <a:endParaRPr lang="en-GB" sz="1700" dirty="0"/>
          </a:p>
          <a:p>
            <a:pPr marL="0" indent="0">
              <a:buNone/>
            </a:pPr>
            <a:r>
              <a:rPr lang="en-GB" dirty="0" smtClean="0"/>
              <a:t>“Traditional </a:t>
            </a:r>
            <a:r>
              <a:rPr lang="en-GB" dirty="0"/>
              <a:t>research </a:t>
            </a:r>
            <a:r>
              <a:rPr lang="en-GB" dirty="0" smtClean="0"/>
              <a:t>understood culture </a:t>
            </a:r>
            <a:r>
              <a:rPr lang="en-GB" dirty="0"/>
              <a:t>as a </a:t>
            </a:r>
            <a:r>
              <a:rPr lang="en-GB" dirty="0" smtClean="0"/>
              <a:t>constraint </a:t>
            </a:r>
            <a:r>
              <a:rPr lang="en-GB" dirty="0"/>
              <a:t>that shapes human </a:t>
            </a:r>
            <a:r>
              <a:rPr lang="en-GB" dirty="0" smtClean="0"/>
              <a:t>agency. It </a:t>
            </a:r>
            <a:r>
              <a:rPr lang="en-US" dirty="0" smtClean="0"/>
              <a:t>explored </a:t>
            </a:r>
            <a:r>
              <a:rPr lang="en-US" dirty="0"/>
              <a:t>how members construct understandings of their organization (e.g. </a:t>
            </a:r>
            <a:r>
              <a:rPr lang="en-US" dirty="0" smtClean="0"/>
              <a:t>Martin et al., 1983), and how these understandings in turn influence social processes in organizations (e.g. </a:t>
            </a:r>
            <a:r>
              <a:rPr lang="en-US" dirty="0" err="1" smtClean="0"/>
              <a:t>Kunda</a:t>
            </a:r>
            <a:r>
              <a:rPr lang="en-US" dirty="0" smtClean="0"/>
              <a:t>, 1992).</a:t>
            </a:r>
          </a:p>
          <a:p>
            <a:pPr marL="0" indent="0">
              <a:buNone/>
            </a:pPr>
            <a:endParaRPr lang="en-US" sz="1400" dirty="0" smtClean="0"/>
          </a:p>
          <a:p>
            <a:pPr marL="0" indent="0">
              <a:buNone/>
            </a:pPr>
            <a:r>
              <a:rPr lang="en-US" dirty="0" smtClean="0"/>
              <a:t>B</a:t>
            </a:r>
            <a:r>
              <a:rPr lang="en-GB" dirty="0" err="1" smtClean="0"/>
              <a:t>uilding</a:t>
            </a:r>
            <a:r>
              <a:rPr lang="en-GB" dirty="0" smtClean="0"/>
              <a:t> </a:t>
            </a:r>
            <a:r>
              <a:rPr lang="en-GB" dirty="0"/>
              <a:t>on an increasingly influential perspective in cultural sociology (</a:t>
            </a:r>
            <a:r>
              <a:rPr lang="en-GB" dirty="0" err="1"/>
              <a:t>Swidler</a:t>
            </a:r>
            <a:r>
              <a:rPr lang="en-GB" dirty="0"/>
              <a:t>, </a:t>
            </a:r>
            <a:r>
              <a:rPr lang="en-GB" dirty="0" smtClean="0"/>
              <a:t>1986), recent </a:t>
            </a:r>
            <a:r>
              <a:rPr lang="en-GB" dirty="0"/>
              <a:t>developments have </a:t>
            </a:r>
            <a:r>
              <a:rPr lang="en-GB" dirty="0" smtClean="0"/>
              <a:t>embraced a notion </a:t>
            </a:r>
            <a:r>
              <a:rPr lang="en-GB" dirty="0"/>
              <a:t>of culture as a “toolkit” </a:t>
            </a:r>
            <a:r>
              <a:rPr lang="en-GB" dirty="0" smtClean="0"/>
              <a:t>– </a:t>
            </a:r>
            <a:r>
              <a:rPr lang="en-GB" dirty="0"/>
              <a:t>a repertoire of </a:t>
            </a:r>
            <a:r>
              <a:rPr lang="en-GB" dirty="0" smtClean="0"/>
              <a:t>resources </a:t>
            </a:r>
            <a:r>
              <a:rPr lang="en-GB" dirty="0"/>
              <a:t>that members flexibly draw upon to support </a:t>
            </a:r>
            <a:r>
              <a:rPr lang="en-GB" dirty="0" smtClean="0"/>
              <a:t>their “</a:t>
            </a:r>
            <a:r>
              <a:rPr lang="en-GB" dirty="0"/>
              <a:t>strategies of action” (e.g. </a:t>
            </a:r>
            <a:r>
              <a:rPr lang="en-GB" dirty="0" smtClean="0"/>
              <a:t>Rindova et al., 2011). These two conceptions are usually portrayed </a:t>
            </a:r>
            <a:r>
              <a:rPr lang="en-GB" dirty="0"/>
              <a:t>as </a:t>
            </a:r>
            <a:r>
              <a:rPr lang="en-GB" dirty="0" smtClean="0"/>
              <a:t>opposing </a:t>
            </a:r>
            <a:r>
              <a:rPr lang="en-GB" dirty="0"/>
              <a:t>(Weber &amp; Dacin, 2011</a:t>
            </a:r>
            <a:r>
              <a:rPr lang="en-GB" dirty="0" smtClean="0"/>
              <a:t>).” </a:t>
            </a:r>
          </a:p>
          <a:p>
            <a:pPr marL="0" indent="0" algn="r">
              <a:buNone/>
            </a:pPr>
            <a:r>
              <a:rPr lang="en-GB" noProof="0" dirty="0" smtClean="0"/>
              <a:t>(</a:t>
            </a:r>
            <a:r>
              <a:rPr lang="en-GB" noProof="0" dirty="0" err="1" smtClean="0"/>
              <a:t>Canato</a:t>
            </a:r>
            <a:r>
              <a:rPr lang="en-GB" noProof="0" dirty="0" smtClean="0"/>
              <a:t>, Ravasi, &amp; Phillips, 2013, second submission)</a:t>
            </a:r>
            <a:endParaRPr lang="en-GB" noProof="0" dirty="0"/>
          </a:p>
        </p:txBody>
      </p:sp>
    </p:spTree>
    <p:extLst>
      <p:ext uri="{BB962C8B-B14F-4D97-AF65-F5344CB8AC3E}">
        <p14:creationId xmlns:p14="http://schemas.microsoft.com/office/powerpoint/2010/main" val="2767136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z="3200" smtClean="0"/>
              <a:t>Administrative science as a socially constructed truth (Astley, 1985)</a:t>
            </a:r>
          </a:p>
        </p:txBody>
      </p:sp>
      <p:sp>
        <p:nvSpPr>
          <p:cNvPr id="6147" name="Rectangle 3"/>
          <p:cNvSpPr>
            <a:spLocks noGrp="1" noChangeArrowheads="1"/>
          </p:cNvSpPr>
          <p:nvPr>
            <p:ph type="body" idx="1"/>
          </p:nvPr>
        </p:nvSpPr>
        <p:spPr>
          <a:xfrm>
            <a:off x="457200" y="1700213"/>
            <a:ext cx="8226425" cy="5041155"/>
          </a:xfrm>
        </p:spPr>
        <p:txBody>
          <a:bodyPr>
            <a:normAutofit lnSpcReduction="10000"/>
          </a:bodyPr>
          <a:lstStyle/>
          <a:p>
            <a:pPr eaLnBrk="1" hangingPunct="1">
              <a:lnSpc>
                <a:spcPct val="80000"/>
              </a:lnSpc>
            </a:pPr>
            <a:r>
              <a:rPr lang="en-US" altLang="en-US" sz="2400" dirty="0" smtClean="0"/>
              <a:t>Administrative science requires preliminary conceptual distinctions regarding the investigated phenomena (</a:t>
            </a:r>
            <a:r>
              <a:rPr lang="en-US" altLang="en-US" sz="2400" dirty="0" err="1" smtClean="0"/>
              <a:t>i.e</a:t>
            </a:r>
            <a:r>
              <a:rPr lang="en-US" altLang="en-US" sz="2400" dirty="0" smtClean="0"/>
              <a:t> what is an organization?)</a:t>
            </a:r>
          </a:p>
          <a:p>
            <a:pPr eaLnBrk="1" hangingPunct="1">
              <a:lnSpc>
                <a:spcPct val="80000"/>
              </a:lnSpc>
            </a:pPr>
            <a:endParaRPr lang="en-US" altLang="en-US" sz="2400" dirty="0" smtClean="0"/>
          </a:p>
          <a:p>
            <a:pPr eaLnBrk="1" hangingPunct="1">
              <a:lnSpc>
                <a:spcPct val="80000"/>
              </a:lnSpc>
            </a:pPr>
            <a:r>
              <a:rPr lang="en-US" altLang="en-US" sz="2400" dirty="0" smtClean="0"/>
              <a:t>Unlike natural scientists, social scientists change the phenomena under investigation, which makes it difficult to develop objective scientific criteria</a:t>
            </a:r>
          </a:p>
          <a:p>
            <a:pPr eaLnBrk="1" hangingPunct="1">
              <a:lnSpc>
                <a:spcPct val="80000"/>
              </a:lnSpc>
            </a:pPr>
            <a:endParaRPr lang="en-US" altLang="en-US" sz="2400" dirty="0" smtClean="0"/>
          </a:p>
          <a:p>
            <a:pPr eaLnBrk="1" hangingPunct="1">
              <a:lnSpc>
                <a:spcPct val="80000"/>
              </a:lnSpc>
            </a:pPr>
            <a:r>
              <a:rPr lang="en-US" altLang="en-US" sz="2400" dirty="0" smtClean="0"/>
              <a:t>Our knowledge of social facts is mediated by language, reflecting different world views (hence inherently biased), and </a:t>
            </a:r>
            <a:r>
              <a:rPr lang="en-US" altLang="en-US" sz="2400" dirty="0" err="1" smtClean="0"/>
              <a:t>intersubjectively</a:t>
            </a:r>
            <a:r>
              <a:rPr lang="en-US" altLang="en-US" sz="2400" dirty="0" smtClean="0"/>
              <a:t> constituted</a:t>
            </a:r>
          </a:p>
          <a:p>
            <a:pPr eaLnBrk="1" hangingPunct="1">
              <a:lnSpc>
                <a:spcPct val="80000"/>
              </a:lnSpc>
            </a:pPr>
            <a:endParaRPr lang="en-US" altLang="en-US" sz="2400" dirty="0" smtClean="0"/>
          </a:p>
          <a:p>
            <a:pPr eaLnBrk="1" hangingPunct="1">
              <a:lnSpc>
                <a:spcPct val="80000"/>
              </a:lnSpc>
            </a:pPr>
            <a:r>
              <a:rPr lang="en-US" altLang="en-US" sz="2400" dirty="0" smtClean="0"/>
              <a:t>Researchers vastly diverge in background, interests, values and philosophies.</a:t>
            </a:r>
          </a:p>
          <a:p>
            <a:pPr eaLnBrk="1" hangingPunct="1">
              <a:lnSpc>
                <a:spcPct val="80000"/>
              </a:lnSpc>
            </a:pPr>
            <a:endParaRPr lang="en-US" altLang="en-US" sz="2400" dirty="0" smtClean="0"/>
          </a:p>
          <a:p>
            <a:pPr eaLnBrk="1" hangingPunct="1">
              <a:lnSpc>
                <a:spcPct val="80000"/>
              </a:lnSpc>
              <a:buFont typeface="Wingdings" panose="05000000000000000000" pitchFamily="2" charset="2"/>
              <a:buChar char="Ø"/>
            </a:pPr>
            <a:r>
              <a:rPr lang="en-US" altLang="en-US" sz="2400" dirty="0" smtClean="0"/>
              <a:t>Fragmentation: Multiple, competing paradigms (world views)</a:t>
            </a:r>
          </a:p>
        </p:txBody>
      </p:sp>
    </p:spTree>
    <p:extLst>
      <p:ext uri="{BB962C8B-B14F-4D97-AF65-F5344CB8AC3E}">
        <p14:creationId xmlns:p14="http://schemas.microsoft.com/office/powerpoint/2010/main" val="22387150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noProof="0" dirty="0" err="1" smtClean="0"/>
              <a:t>Problematizing</a:t>
            </a:r>
            <a:r>
              <a:rPr lang="en-GB" noProof="0" dirty="0" smtClean="0"/>
              <a:t> the situation</a:t>
            </a:r>
            <a:endParaRPr lang="en-GB" noProof="0" dirty="0"/>
          </a:p>
        </p:txBody>
      </p:sp>
      <p:sp>
        <p:nvSpPr>
          <p:cNvPr id="3" name="Segnaposto contenuto 2"/>
          <p:cNvSpPr>
            <a:spLocks noGrp="1"/>
          </p:cNvSpPr>
          <p:nvPr>
            <p:ph idx="1"/>
          </p:nvPr>
        </p:nvSpPr>
        <p:spPr>
          <a:xfrm>
            <a:off x="457200" y="1600200"/>
            <a:ext cx="8229600" cy="4997152"/>
          </a:xfrm>
        </p:spPr>
        <p:txBody>
          <a:bodyPr>
            <a:normAutofit fontScale="85000" lnSpcReduction="20000"/>
          </a:bodyPr>
          <a:lstStyle/>
          <a:p>
            <a:r>
              <a:rPr lang="en-GB" b="1" noProof="0" dirty="0" smtClean="0"/>
              <a:t>Incompleteness</a:t>
            </a:r>
            <a:r>
              <a:rPr lang="en-GB" noProof="0" dirty="0" smtClean="0"/>
              <a:t> (“Some areas on the map have not been charted”): Highlighting the need for further specification or investigation (</a:t>
            </a:r>
            <a:r>
              <a:rPr lang="en-GB" sz="2800" noProof="0" dirty="0" smtClean="0"/>
              <a:t>e.g. early diffusion of innovation</a:t>
            </a:r>
            <a:r>
              <a:rPr lang="en-GB" noProof="0" dirty="0" smtClean="0"/>
              <a:t>).</a:t>
            </a:r>
          </a:p>
          <a:p>
            <a:endParaRPr lang="en-GB" noProof="0" dirty="0" smtClean="0"/>
          </a:p>
          <a:p>
            <a:r>
              <a:rPr lang="en-GB" b="1" noProof="0" dirty="0" smtClean="0"/>
              <a:t>Inadequacy </a:t>
            </a:r>
            <a:r>
              <a:rPr lang="en-GB" noProof="0" dirty="0" smtClean="0"/>
              <a:t>(“The map fails to provide important information”): Pointing to important perspectives that are overlooked by the extant literature (</a:t>
            </a:r>
            <a:r>
              <a:rPr lang="en-GB" sz="2800" noProof="0" dirty="0" smtClean="0"/>
              <a:t>e.g. emotions and institutions</a:t>
            </a:r>
            <a:r>
              <a:rPr lang="en-GB" noProof="0" dirty="0" smtClean="0"/>
              <a:t>).</a:t>
            </a:r>
          </a:p>
          <a:p>
            <a:endParaRPr lang="en-GB" noProof="0" dirty="0" smtClean="0"/>
          </a:p>
          <a:p>
            <a:r>
              <a:rPr lang="en-GB" b="1" noProof="0" dirty="0" smtClean="0"/>
              <a:t>Incommensurability </a:t>
            </a:r>
            <a:r>
              <a:rPr lang="en-GB" noProof="0" dirty="0" smtClean="0"/>
              <a:t>(“The map we have is wrong!”): Suggesting that the literature is moving in the wrong direction (</a:t>
            </a:r>
            <a:r>
              <a:rPr lang="en-GB" sz="2800" noProof="0" dirty="0" smtClean="0"/>
              <a:t>e.g. population ecology</a:t>
            </a:r>
            <a:r>
              <a:rPr lang="en-GB" noProof="0" dirty="0" smtClean="0"/>
              <a:t>)</a:t>
            </a:r>
            <a:endParaRPr lang="en-GB" noProof="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noProof="0" dirty="0" err="1" smtClean="0"/>
              <a:t>Problematizing</a:t>
            </a:r>
            <a:r>
              <a:rPr lang="en-GB" noProof="0" dirty="0" smtClean="0"/>
              <a:t> the situation</a:t>
            </a:r>
            <a:endParaRPr lang="en-GB" noProof="0" dirty="0"/>
          </a:p>
        </p:txBody>
      </p:sp>
      <p:sp>
        <p:nvSpPr>
          <p:cNvPr id="3" name="Segnaposto contenuto 2"/>
          <p:cNvSpPr>
            <a:spLocks noGrp="1"/>
          </p:cNvSpPr>
          <p:nvPr>
            <p:ph idx="1"/>
          </p:nvPr>
        </p:nvSpPr>
        <p:spPr>
          <a:xfrm>
            <a:off x="179512" y="1600200"/>
            <a:ext cx="8784976" cy="5069160"/>
          </a:xfrm>
        </p:spPr>
        <p:txBody>
          <a:bodyPr>
            <a:normAutofit fontScale="77500" lnSpcReduction="20000"/>
          </a:bodyPr>
          <a:lstStyle/>
          <a:p>
            <a:pPr marL="0" indent="0">
              <a:buNone/>
            </a:pPr>
            <a:r>
              <a:rPr lang="en-GB" b="1" noProof="0" dirty="0" smtClean="0"/>
              <a:t>Incompleteness</a:t>
            </a:r>
            <a:r>
              <a:rPr lang="en-GB" noProof="0" dirty="0" smtClean="0"/>
              <a:t> (“Some areas on the map have not been charted”): Highlighting the need for further specification or investigation.</a:t>
            </a:r>
          </a:p>
          <a:p>
            <a:endParaRPr lang="en-GB" dirty="0"/>
          </a:p>
          <a:p>
            <a:pPr marL="0" indent="0">
              <a:buNone/>
            </a:pPr>
            <a:r>
              <a:rPr lang="en-US" dirty="0" smtClean="0"/>
              <a:t>“Research </a:t>
            </a:r>
            <a:r>
              <a:rPr lang="en-US" dirty="0"/>
              <a:t>suggests that the diffusion of innovations is driven by the interplay of rational assessments and isomorphic pressures </a:t>
            </a:r>
            <a:r>
              <a:rPr lang="en-US" dirty="0" smtClean="0"/>
              <a:t>…</a:t>
            </a:r>
            <a:r>
              <a:rPr lang="en-GB" dirty="0" smtClean="0"/>
              <a:t> </a:t>
            </a:r>
          </a:p>
          <a:p>
            <a:pPr marL="0" indent="0">
              <a:buNone/>
            </a:pPr>
            <a:r>
              <a:rPr lang="en-US" dirty="0" smtClean="0"/>
              <a:t>Current </a:t>
            </a:r>
            <a:r>
              <a:rPr lang="en-US" dirty="0"/>
              <a:t>theories of diffusion </a:t>
            </a:r>
            <a:r>
              <a:rPr lang="en-US" dirty="0" smtClean="0"/>
              <a:t>[however] provide </a:t>
            </a:r>
            <a:r>
              <a:rPr lang="en-US" dirty="0"/>
              <a:t>only a partial account of the process, as they fail to explain convincingly how the diffusion of these innovations (and, more generally, all innovations) can progress beyond an early stage, when the cumulative number of adoption is too low to trigger isomorphic responses, and high uncertainty and negative experiences of early informants are likely to discourage further adoptions based on rational assessments</a:t>
            </a:r>
            <a:r>
              <a:rPr lang="en-US" dirty="0" smtClean="0"/>
              <a:t>.” </a:t>
            </a:r>
          </a:p>
          <a:p>
            <a:pPr marL="0" indent="0" algn="r">
              <a:buNone/>
            </a:pPr>
            <a:r>
              <a:rPr lang="en-US" dirty="0" smtClean="0"/>
              <a:t>(Compagni, Mele</a:t>
            </a:r>
            <a:r>
              <a:rPr lang="en-US" dirty="0"/>
              <a:t> </a:t>
            </a:r>
            <a:r>
              <a:rPr lang="en-US" dirty="0" smtClean="0"/>
              <a:t>&amp; Ravasi, 2015)</a:t>
            </a:r>
            <a:endParaRPr lang="en-GB" dirty="0"/>
          </a:p>
          <a:p>
            <a:endParaRPr lang="en-GB" noProof="0" dirty="0" smtClean="0"/>
          </a:p>
        </p:txBody>
      </p:sp>
    </p:spTree>
    <p:extLst>
      <p:ext uri="{BB962C8B-B14F-4D97-AF65-F5344CB8AC3E}">
        <p14:creationId xmlns:p14="http://schemas.microsoft.com/office/powerpoint/2010/main" val="25258838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noProof="0" dirty="0" err="1" smtClean="0"/>
              <a:t>Problematizing</a:t>
            </a:r>
            <a:r>
              <a:rPr lang="en-GB" noProof="0" dirty="0" smtClean="0"/>
              <a:t> the situation</a:t>
            </a:r>
            <a:endParaRPr lang="en-GB" noProof="0" dirty="0"/>
          </a:p>
        </p:txBody>
      </p:sp>
      <p:sp>
        <p:nvSpPr>
          <p:cNvPr id="3" name="Segnaposto contenuto 2"/>
          <p:cNvSpPr>
            <a:spLocks noGrp="1"/>
          </p:cNvSpPr>
          <p:nvPr>
            <p:ph idx="1"/>
          </p:nvPr>
        </p:nvSpPr>
        <p:spPr>
          <a:xfrm>
            <a:off x="179512" y="1600200"/>
            <a:ext cx="8784976" cy="5069160"/>
          </a:xfrm>
        </p:spPr>
        <p:txBody>
          <a:bodyPr>
            <a:normAutofit fontScale="70000" lnSpcReduction="20000"/>
          </a:bodyPr>
          <a:lstStyle/>
          <a:p>
            <a:pPr marL="0" indent="0">
              <a:buNone/>
            </a:pPr>
            <a:r>
              <a:rPr lang="en-GB" b="1" noProof="0" dirty="0" smtClean="0"/>
              <a:t>Inadequacy </a:t>
            </a:r>
            <a:r>
              <a:rPr lang="en-GB" noProof="0" dirty="0" smtClean="0"/>
              <a:t>(“The map fails to provide important information”): Pointing to important perspectives that are overlooked by the extant literature.</a:t>
            </a:r>
          </a:p>
          <a:p>
            <a:endParaRPr lang="en-US" dirty="0" smtClean="0"/>
          </a:p>
          <a:p>
            <a:pPr marL="0" indent="0">
              <a:buNone/>
            </a:pPr>
            <a:r>
              <a:rPr lang="en-US" dirty="0" smtClean="0"/>
              <a:t>“Research </a:t>
            </a:r>
            <a:r>
              <a:rPr lang="en-US" dirty="0"/>
              <a:t>on board involvement in strategy can be largely traced back to two main theoretical approaches, namely a strategic choice perspective and an agency perspective (Rindova, 1999</a:t>
            </a:r>
            <a:r>
              <a:rPr lang="en-US" dirty="0" smtClean="0"/>
              <a:t>) …</a:t>
            </a:r>
            <a:r>
              <a:rPr lang="en-GB" dirty="0"/>
              <a:t> </a:t>
            </a:r>
            <a:r>
              <a:rPr lang="en-US" dirty="0" smtClean="0"/>
              <a:t>Collectively</a:t>
            </a:r>
            <a:r>
              <a:rPr lang="en-US" dirty="0"/>
              <a:t>, these studies have considerably advanced our understanding of how and why boards of directors engage in strategy-related activities. </a:t>
            </a:r>
            <a:endParaRPr lang="en-US" dirty="0" smtClean="0"/>
          </a:p>
          <a:p>
            <a:pPr marL="0" indent="0">
              <a:buNone/>
            </a:pPr>
            <a:endParaRPr lang="en-US" sz="1400" dirty="0" smtClean="0"/>
          </a:p>
          <a:p>
            <a:pPr marL="0" indent="0">
              <a:buNone/>
            </a:pPr>
            <a:r>
              <a:rPr lang="en-US" dirty="0" smtClean="0"/>
              <a:t>Critical </a:t>
            </a:r>
            <a:r>
              <a:rPr lang="en-US" dirty="0"/>
              <a:t>reviews of </a:t>
            </a:r>
            <a:r>
              <a:rPr lang="en-US" dirty="0" smtClean="0"/>
              <a:t>past research, </a:t>
            </a:r>
            <a:r>
              <a:rPr lang="en-US" dirty="0"/>
              <a:t>however, have raised concerns about </a:t>
            </a:r>
            <a:r>
              <a:rPr lang="en-US" dirty="0" smtClean="0"/>
              <a:t>its tendency to oversimplify the structure of decision making in boards (Forbes and Milliken, 1999) and its limited </a:t>
            </a:r>
            <a:r>
              <a:rPr lang="en-US" dirty="0"/>
              <a:t>capacity to capture the nuances of political issues surrounding strategic decisions (Pettigrew, 1992), and they have called for further explorations of the context and the process of board involvement in strategy (McNulty and Pettigrew, 1999; Rindova, 1999</a:t>
            </a:r>
            <a:r>
              <a:rPr lang="en-US" dirty="0" smtClean="0"/>
              <a:t>).”</a:t>
            </a:r>
          </a:p>
          <a:p>
            <a:pPr marL="0" indent="0" algn="r">
              <a:buNone/>
            </a:pPr>
            <a:r>
              <a:rPr lang="en-US" dirty="0" smtClean="0"/>
              <a:t>(Ravasi &amp; Zattoni, 2006)</a:t>
            </a:r>
            <a:endParaRPr lang="en-GB" dirty="0"/>
          </a:p>
          <a:p>
            <a:endParaRPr lang="en-GB" noProof="0" dirty="0" smtClean="0"/>
          </a:p>
        </p:txBody>
      </p:sp>
    </p:spTree>
    <p:extLst>
      <p:ext uri="{BB962C8B-B14F-4D97-AF65-F5344CB8AC3E}">
        <p14:creationId xmlns:p14="http://schemas.microsoft.com/office/powerpoint/2010/main" val="42526440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noProof="0" dirty="0" err="1" smtClean="0"/>
              <a:t>Problematizing</a:t>
            </a:r>
            <a:r>
              <a:rPr lang="en-GB" noProof="0" dirty="0" smtClean="0"/>
              <a:t> the situation</a:t>
            </a:r>
            <a:endParaRPr lang="en-GB" noProof="0" dirty="0"/>
          </a:p>
        </p:txBody>
      </p:sp>
      <p:sp>
        <p:nvSpPr>
          <p:cNvPr id="3" name="Segnaposto contenuto 2"/>
          <p:cNvSpPr>
            <a:spLocks noGrp="1"/>
          </p:cNvSpPr>
          <p:nvPr>
            <p:ph idx="1"/>
          </p:nvPr>
        </p:nvSpPr>
        <p:spPr>
          <a:xfrm>
            <a:off x="179512" y="1600200"/>
            <a:ext cx="8712968" cy="5141168"/>
          </a:xfrm>
        </p:spPr>
        <p:txBody>
          <a:bodyPr>
            <a:normAutofit fontScale="70000" lnSpcReduction="20000"/>
          </a:bodyPr>
          <a:lstStyle/>
          <a:p>
            <a:pPr marL="0" indent="0">
              <a:buNone/>
            </a:pPr>
            <a:r>
              <a:rPr lang="en-GB" b="1" noProof="0" dirty="0" smtClean="0"/>
              <a:t>Incommensurability </a:t>
            </a:r>
            <a:r>
              <a:rPr lang="en-GB" noProof="0" dirty="0" smtClean="0"/>
              <a:t>(“The map we have is wrong!”): Suggesting that the literature is moving in the wrong direction.</a:t>
            </a:r>
          </a:p>
          <a:p>
            <a:endParaRPr lang="en-GB" dirty="0"/>
          </a:p>
          <a:p>
            <a:pPr marL="0" indent="0">
              <a:buNone/>
            </a:pPr>
            <a:r>
              <a:rPr lang="en-US" dirty="0" smtClean="0"/>
              <a:t>“Research in corporate </a:t>
            </a:r>
            <a:r>
              <a:rPr lang="en-US" dirty="0"/>
              <a:t>governance </a:t>
            </a:r>
            <a:r>
              <a:rPr lang="en-US" dirty="0" smtClean="0"/>
              <a:t>has rarely </a:t>
            </a:r>
            <a:r>
              <a:rPr lang="en-US" dirty="0"/>
              <a:t>considered ownership structure as a relevant antecedent of board dynamics and strategic </a:t>
            </a:r>
            <a:r>
              <a:rPr lang="en-US" dirty="0" smtClean="0"/>
              <a:t>decision-making. Even </a:t>
            </a:r>
            <a:r>
              <a:rPr lang="en-US" dirty="0"/>
              <a:t>when ownership structure has been introduced in the analysis, it has been done in a somewhat simplified way</a:t>
            </a:r>
            <a:r>
              <a:rPr lang="en-US" dirty="0" smtClean="0"/>
              <a:t>... </a:t>
            </a:r>
            <a:r>
              <a:rPr lang="en-GB" dirty="0"/>
              <a:t> </a:t>
            </a:r>
            <a:r>
              <a:rPr lang="en-US" dirty="0" smtClean="0"/>
              <a:t>Such </a:t>
            </a:r>
            <a:r>
              <a:rPr lang="en-US" dirty="0"/>
              <a:t>simplifications found justification both in the dominant theoretical approach and research method in the corporate governance field; namely, agency theory and correlational research based on demographic variables. </a:t>
            </a:r>
            <a:endParaRPr lang="en-US" dirty="0" smtClean="0"/>
          </a:p>
          <a:p>
            <a:pPr marL="0" indent="0">
              <a:buNone/>
            </a:pPr>
            <a:endParaRPr lang="en-US" sz="1400" dirty="0" smtClean="0"/>
          </a:p>
          <a:p>
            <a:pPr marL="0" indent="0">
              <a:buNone/>
            </a:pPr>
            <a:r>
              <a:rPr lang="en-US" dirty="0" smtClean="0"/>
              <a:t>Recent reviews, </a:t>
            </a:r>
            <a:r>
              <a:rPr lang="en-US" dirty="0"/>
              <a:t>however, have revealed that the search for direct relationships between demographic variables and measures of outcome has produced mixed results </a:t>
            </a:r>
            <a:r>
              <a:rPr lang="en-US" dirty="0" smtClean="0"/>
              <a:t>(e.g. Dalton et al., 1998), leading researchers to conclude </a:t>
            </a:r>
            <a:r>
              <a:rPr lang="en-US" dirty="0"/>
              <a:t>that, in order to improve our understanding of board dynamics, we need </a:t>
            </a:r>
            <a:r>
              <a:rPr lang="en-US" dirty="0" smtClean="0"/>
              <a:t>… to </a:t>
            </a:r>
            <a:r>
              <a:rPr lang="en-US" dirty="0"/>
              <a:t>consider alternative theoretical frameworks (Lane, </a:t>
            </a:r>
            <a:r>
              <a:rPr lang="en-US" dirty="0" err="1"/>
              <a:t>Cannella</a:t>
            </a:r>
            <a:r>
              <a:rPr lang="en-US" dirty="0"/>
              <a:t> &amp; </a:t>
            </a:r>
            <a:r>
              <a:rPr lang="en-US" dirty="0" err="1"/>
              <a:t>Lubatkin</a:t>
            </a:r>
            <a:r>
              <a:rPr lang="en-US" dirty="0"/>
              <a:t>, 1999</a:t>
            </a:r>
            <a:r>
              <a:rPr lang="en-US" dirty="0" smtClean="0"/>
              <a:t>).”</a:t>
            </a:r>
          </a:p>
          <a:p>
            <a:pPr marL="0" indent="0" algn="r">
              <a:buNone/>
            </a:pPr>
            <a:r>
              <a:rPr lang="en-US" dirty="0" smtClean="0"/>
              <a:t>(Ravasi &amp; Zattoni, 2001, rejected)</a:t>
            </a:r>
            <a:endParaRPr lang="en-GB" dirty="0"/>
          </a:p>
          <a:p>
            <a:endParaRPr lang="en-GB" noProof="0" dirty="0"/>
          </a:p>
        </p:txBody>
      </p:sp>
    </p:spTree>
    <p:extLst>
      <p:ext uri="{BB962C8B-B14F-4D97-AF65-F5344CB8AC3E}">
        <p14:creationId xmlns:p14="http://schemas.microsoft.com/office/powerpoint/2010/main" val="12178905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How do you produce the map?</a:t>
            </a:r>
            <a:endParaRPr lang="en-GB" dirty="0"/>
          </a:p>
        </p:txBody>
      </p:sp>
      <p:sp>
        <p:nvSpPr>
          <p:cNvPr id="6" name="Subtitle 5"/>
          <p:cNvSpPr>
            <a:spLocks noGrp="1"/>
          </p:cNvSpPr>
          <p:nvPr>
            <p:ph type="subTitle" idx="1"/>
          </p:nvPr>
        </p:nvSpPr>
        <p:spPr/>
        <p:txBody>
          <a:bodyPr/>
          <a:lstStyle/>
          <a:p>
            <a:endParaRPr lang="en-GB"/>
          </a:p>
        </p:txBody>
      </p:sp>
    </p:spTree>
    <p:extLst>
      <p:ext uri="{BB962C8B-B14F-4D97-AF65-F5344CB8AC3E}">
        <p14:creationId xmlns:p14="http://schemas.microsoft.com/office/powerpoint/2010/main" val="37073387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130425"/>
            <a:ext cx="8064896" cy="2162671"/>
          </a:xfrm>
        </p:spPr>
        <p:txBody>
          <a:bodyPr>
            <a:normAutofit fontScale="90000"/>
          </a:bodyPr>
          <a:lstStyle/>
          <a:p>
            <a:r>
              <a:rPr lang="en-GB" dirty="0" smtClean="0"/>
              <a:t>Before we start, always remember:</a:t>
            </a:r>
            <a:br>
              <a:rPr lang="en-GB" dirty="0" smtClean="0"/>
            </a:br>
            <a:r>
              <a:rPr lang="en-GB" dirty="0"/>
              <a:t/>
            </a:r>
            <a:br>
              <a:rPr lang="en-GB" dirty="0"/>
            </a:br>
            <a:r>
              <a:rPr lang="en-GB" b="1" dirty="0"/>
              <a:t>T</a:t>
            </a:r>
            <a:r>
              <a:rPr lang="en-GB" b="1" dirty="0" smtClean="0"/>
              <a:t>he purpose of a literature review is NOT only to summarize or synthesize, but to add conceptual value.</a:t>
            </a:r>
            <a:br>
              <a:rPr lang="en-GB" b="1" dirty="0" smtClean="0"/>
            </a:br>
            <a:r>
              <a:rPr lang="en-GB" b="1" dirty="0"/>
              <a:t/>
            </a:r>
            <a:br>
              <a:rPr lang="en-GB" b="1" dirty="0"/>
            </a:br>
            <a:r>
              <a:rPr lang="en-GB" b="1" dirty="0" smtClean="0"/>
              <a:t>Help readers see patterns that they had not noticed before! </a:t>
            </a:r>
            <a:endParaRPr lang="en-GB" b="1" dirty="0"/>
          </a:p>
        </p:txBody>
      </p:sp>
    </p:spTree>
    <p:extLst>
      <p:ext uri="{BB962C8B-B14F-4D97-AF65-F5344CB8AC3E}">
        <p14:creationId xmlns:p14="http://schemas.microsoft.com/office/powerpoint/2010/main" val="17810302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0807"/>
            <a:ext cx="7772400" cy="1899643"/>
          </a:xfrm>
        </p:spPr>
        <p:txBody>
          <a:bodyPr>
            <a:normAutofit fontScale="90000"/>
          </a:bodyPr>
          <a:lstStyle/>
          <a:p>
            <a:r>
              <a:rPr lang="en-GB" dirty="0" smtClean="0"/>
              <a:t>Rule number one:</a:t>
            </a:r>
            <a:br>
              <a:rPr lang="en-GB" dirty="0" smtClean="0"/>
            </a:br>
            <a:r>
              <a:rPr lang="en-GB" dirty="0" smtClean="0"/>
              <a:t/>
            </a:r>
            <a:br>
              <a:rPr lang="en-GB" dirty="0" smtClean="0"/>
            </a:br>
            <a:r>
              <a:rPr lang="en-GB" b="1" dirty="0" smtClean="0"/>
              <a:t>Be inclusive, thorough, and comprehensive.</a:t>
            </a:r>
            <a:endParaRPr lang="en-GB" b="1" dirty="0"/>
          </a:p>
        </p:txBody>
      </p:sp>
      <p:sp>
        <p:nvSpPr>
          <p:cNvPr id="4" name="Subtitle 4"/>
          <p:cNvSpPr>
            <a:spLocks noGrp="1"/>
          </p:cNvSpPr>
          <p:nvPr>
            <p:ph type="subTitle" idx="1"/>
          </p:nvPr>
        </p:nvSpPr>
        <p:spPr>
          <a:xfrm>
            <a:off x="685800" y="4293096"/>
            <a:ext cx="7772400" cy="2232248"/>
          </a:xfrm>
        </p:spPr>
        <p:txBody>
          <a:bodyPr>
            <a:normAutofit fontScale="92500" lnSpcReduction="20000"/>
          </a:bodyPr>
          <a:lstStyle/>
          <a:p>
            <a:r>
              <a:rPr lang="en-GB" dirty="0" smtClean="0"/>
              <a:t>Search in adjacent domains (history, sociology, geography, education, etc.).</a:t>
            </a:r>
          </a:p>
          <a:p>
            <a:r>
              <a:rPr lang="en-GB" dirty="0" smtClean="0"/>
              <a:t>Do not exclude relevant literature, just because it is not (yet) part of the conversation.</a:t>
            </a:r>
          </a:p>
          <a:p>
            <a:r>
              <a:rPr lang="en-GB" dirty="0" smtClean="0"/>
              <a:t>Other disciplines may know more than we do!</a:t>
            </a:r>
          </a:p>
        </p:txBody>
      </p:sp>
    </p:spTree>
    <p:extLst>
      <p:ext uri="{BB962C8B-B14F-4D97-AF65-F5344CB8AC3E}">
        <p14:creationId xmlns:p14="http://schemas.microsoft.com/office/powerpoint/2010/main" val="2915403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032" y="1700807"/>
            <a:ext cx="7772400" cy="1899643"/>
          </a:xfrm>
        </p:spPr>
        <p:txBody>
          <a:bodyPr>
            <a:normAutofit fontScale="90000"/>
          </a:bodyPr>
          <a:lstStyle/>
          <a:p>
            <a:r>
              <a:rPr lang="en-GB" dirty="0" smtClean="0"/>
              <a:t>Rule number </a:t>
            </a:r>
            <a:r>
              <a:rPr lang="en-GB" dirty="0" smtClean="0"/>
              <a:t>two:</a:t>
            </a:r>
            <a:r>
              <a:rPr lang="en-GB" dirty="0" smtClean="0"/>
              <a:t/>
            </a:r>
            <a:br>
              <a:rPr lang="en-GB" dirty="0" smtClean="0"/>
            </a:br>
            <a:r>
              <a:rPr lang="en-GB" dirty="0" smtClean="0"/>
              <a:t/>
            </a:r>
            <a:br>
              <a:rPr lang="en-GB" dirty="0" smtClean="0"/>
            </a:br>
            <a:r>
              <a:rPr lang="en-GB" b="1" dirty="0" smtClean="0"/>
              <a:t>Carefully define the scope of your investigation.</a:t>
            </a:r>
            <a:endParaRPr lang="en-GB" b="1" dirty="0"/>
          </a:p>
        </p:txBody>
      </p:sp>
      <p:sp>
        <p:nvSpPr>
          <p:cNvPr id="4" name="Subtitle 4"/>
          <p:cNvSpPr>
            <a:spLocks noGrp="1"/>
          </p:cNvSpPr>
          <p:nvPr>
            <p:ph type="subTitle" idx="1"/>
          </p:nvPr>
        </p:nvSpPr>
        <p:spPr>
          <a:xfrm>
            <a:off x="685800" y="4293096"/>
            <a:ext cx="7772400" cy="2232248"/>
          </a:xfrm>
        </p:spPr>
        <p:txBody>
          <a:bodyPr>
            <a:normAutofit fontScale="92500" lnSpcReduction="20000"/>
          </a:bodyPr>
          <a:lstStyle/>
          <a:p>
            <a:r>
              <a:rPr lang="en-GB" dirty="0" smtClean="0"/>
              <a:t>Too broad (“I want to study innovation”), and you may be lost in too vast a literature.</a:t>
            </a:r>
          </a:p>
          <a:p>
            <a:r>
              <a:rPr lang="en-GB" dirty="0" smtClean="0"/>
              <a:t>Too narrow (“I want to study how where family-run Sicilian potteries find inspiration for new decorations”) and may be of little relevance.</a:t>
            </a:r>
          </a:p>
        </p:txBody>
      </p:sp>
    </p:spTree>
    <p:extLst>
      <p:ext uri="{BB962C8B-B14F-4D97-AF65-F5344CB8AC3E}">
        <p14:creationId xmlns:p14="http://schemas.microsoft.com/office/powerpoint/2010/main" val="9862825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2259682"/>
          </a:xfrm>
        </p:spPr>
        <p:txBody>
          <a:bodyPr>
            <a:normAutofit fontScale="90000"/>
          </a:bodyPr>
          <a:lstStyle/>
          <a:p>
            <a:r>
              <a:rPr lang="en-GB" dirty="0" smtClean="0"/>
              <a:t>Rule number three</a:t>
            </a:r>
            <a:br>
              <a:rPr lang="en-GB" dirty="0" smtClean="0"/>
            </a:br>
            <a:r>
              <a:rPr lang="en-GB" dirty="0" smtClean="0"/>
              <a:t>(the golden </a:t>
            </a:r>
            <a:r>
              <a:rPr lang="en-GB" dirty="0"/>
              <a:t>r</a:t>
            </a:r>
            <a:r>
              <a:rPr lang="en-GB" dirty="0" smtClean="0"/>
              <a:t>ule):</a:t>
            </a:r>
            <a:br>
              <a:rPr lang="en-GB" dirty="0" smtClean="0"/>
            </a:br>
            <a:r>
              <a:rPr lang="en-GB" dirty="0" smtClean="0"/>
              <a:t/>
            </a:r>
            <a:br>
              <a:rPr lang="en-GB" dirty="0" smtClean="0"/>
            </a:br>
            <a:r>
              <a:rPr lang="en-GB" b="1" dirty="0" smtClean="0"/>
              <a:t>Read all the papers. </a:t>
            </a:r>
            <a:br>
              <a:rPr lang="en-GB" b="1" dirty="0" smtClean="0"/>
            </a:br>
            <a:r>
              <a:rPr lang="en-GB" b="1" dirty="0" smtClean="0"/>
              <a:t>The whole paper. </a:t>
            </a:r>
            <a:br>
              <a:rPr lang="en-GB" b="1" dirty="0" smtClean="0"/>
            </a:br>
            <a:r>
              <a:rPr lang="en-GB" b="1" dirty="0" smtClean="0"/>
              <a:t>Not just the abstract.</a:t>
            </a:r>
            <a:endParaRPr lang="en-GB" b="1" dirty="0"/>
          </a:p>
        </p:txBody>
      </p:sp>
      <p:sp>
        <p:nvSpPr>
          <p:cNvPr id="4" name="Subtitle 4"/>
          <p:cNvSpPr>
            <a:spLocks noGrp="1"/>
          </p:cNvSpPr>
          <p:nvPr>
            <p:ph type="subTitle" idx="1"/>
          </p:nvPr>
        </p:nvSpPr>
        <p:spPr>
          <a:xfrm>
            <a:off x="1371600" y="4628728"/>
            <a:ext cx="6400800" cy="1752600"/>
          </a:xfrm>
        </p:spPr>
        <p:txBody>
          <a:bodyPr>
            <a:normAutofit/>
          </a:bodyPr>
          <a:lstStyle/>
          <a:p>
            <a:r>
              <a:rPr lang="en-GB" dirty="0" smtClean="0"/>
              <a:t>Some papers show less than we give them credit for, others can be reinterpreted using a different lens.</a:t>
            </a:r>
          </a:p>
        </p:txBody>
      </p:sp>
    </p:spTree>
    <p:extLst>
      <p:ext uri="{BB962C8B-B14F-4D97-AF65-F5344CB8AC3E}">
        <p14:creationId xmlns:p14="http://schemas.microsoft.com/office/powerpoint/2010/main" val="42249252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48681"/>
            <a:ext cx="7772400" cy="3051770"/>
          </a:xfrm>
        </p:spPr>
        <p:txBody>
          <a:bodyPr>
            <a:normAutofit/>
          </a:bodyPr>
          <a:lstStyle/>
          <a:p>
            <a:r>
              <a:rPr lang="en-GB" dirty="0" smtClean="0"/>
              <a:t>Rule number four:</a:t>
            </a:r>
            <a:br>
              <a:rPr lang="en-GB" dirty="0" smtClean="0"/>
            </a:br>
            <a:r>
              <a:rPr lang="en-GB" dirty="0"/>
              <a:t/>
            </a:r>
            <a:br>
              <a:rPr lang="en-GB" dirty="0"/>
            </a:br>
            <a:r>
              <a:rPr lang="en-GB" b="1" dirty="0" smtClean="0"/>
              <a:t>Keep asking yourself: </a:t>
            </a:r>
            <a:br>
              <a:rPr lang="en-GB" b="1" dirty="0" smtClean="0"/>
            </a:br>
            <a:r>
              <a:rPr lang="en-GB" b="1" dirty="0" smtClean="0"/>
              <a:t>What do we </a:t>
            </a:r>
            <a:r>
              <a:rPr lang="en-GB" b="1" i="1" dirty="0" smtClean="0"/>
              <a:t>really</a:t>
            </a:r>
            <a:r>
              <a:rPr lang="en-GB" b="1" dirty="0" smtClean="0"/>
              <a:t> know?</a:t>
            </a:r>
            <a:endParaRPr lang="en-GB" b="1" dirty="0"/>
          </a:p>
        </p:txBody>
      </p:sp>
      <p:sp>
        <p:nvSpPr>
          <p:cNvPr id="5" name="Subtitle 4"/>
          <p:cNvSpPr>
            <a:spLocks noGrp="1"/>
          </p:cNvSpPr>
          <p:nvPr>
            <p:ph type="subTitle" idx="1"/>
          </p:nvPr>
        </p:nvSpPr>
        <p:spPr>
          <a:xfrm>
            <a:off x="685800" y="3886200"/>
            <a:ext cx="7772400" cy="2639144"/>
          </a:xfrm>
        </p:spPr>
        <p:txBody>
          <a:bodyPr>
            <a:normAutofit fontScale="92500" lnSpcReduction="20000"/>
          </a:bodyPr>
          <a:lstStyle/>
          <a:p>
            <a:r>
              <a:rPr lang="en-GB" dirty="0" smtClean="0"/>
              <a:t>Is the evidence really convincing?</a:t>
            </a:r>
          </a:p>
          <a:p>
            <a:r>
              <a:rPr lang="en-GB" dirty="0" smtClean="0"/>
              <a:t>Have past studies really covered the phenomenon in all its manifestations?</a:t>
            </a:r>
          </a:p>
          <a:p>
            <a:r>
              <a:rPr lang="en-GB" dirty="0"/>
              <a:t>Are there unacknowledged (or forgotten) boundary conditions? </a:t>
            </a:r>
          </a:p>
          <a:p>
            <a:r>
              <a:rPr lang="en-GB" dirty="0" smtClean="0"/>
              <a:t>Has the phenomenon changed?</a:t>
            </a:r>
          </a:p>
        </p:txBody>
      </p:sp>
    </p:spTree>
    <p:extLst>
      <p:ext uri="{BB962C8B-B14F-4D97-AF65-F5344CB8AC3E}">
        <p14:creationId xmlns:p14="http://schemas.microsoft.com/office/powerpoint/2010/main" val="764596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3200" smtClean="0"/>
              <a:t>The social construction of scientific knowledge</a:t>
            </a:r>
          </a:p>
        </p:txBody>
      </p:sp>
      <p:sp>
        <p:nvSpPr>
          <p:cNvPr id="8195" name="Rectangle 3"/>
          <p:cNvSpPr>
            <a:spLocks noGrp="1" noChangeArrowheads="1"/>
          </p:cNvSpPr>
          <p:nvPr>
            <p:ph type="body" idx="1"/>
          </p:nvPr>
        </p:nvSpPr>
        <p:spPr>
          <a:xfrm>
            <a:off x="457200" y="1600200"/>
            <a:ext cx="8229600" cy="4997152"/>
          </a:xfrm>
        </p:spPr>
        <p:txBody>
          <a:bodyPr>
            <a:normAutofit lnSpcReduction="10000"/>
          </a:bodyPr>
          <a:lstStyle/>
          <a:p>
            <a:pPr eaLnBrk="1" hangingPunct="1">
              <a:lnSpc>
                <a:spcPct val="80000"/>
              </a:lnSpc>
            </a:pPr>
            <a:r>
              <a:rPr lang="en-US" altLang="en-US" sz="2800" dirty="0" smtClean="0"/>
              <a:t>In administrative science, knowledge is generated in a rigorous process of intellectual scrutiny, which is, nevertheless, an act of social negotiation</a:t>
            </a:r>
          </a:p>
          <a:p>
            <a:pPr eaLnBrk="1" hangingPunct="1">
              <a:lnSpc>
                <a:spcPct val="80000"/>
              </a:lnSpc>
              <a:buFont typeface="Wingdings" panose="05000000000000000000" pitchFamily="2" charset="2"/>
              <a:buNone/>
            </a:pPr>
            <a:r>
              <a:rPr lang="en-US" altLang="en-US" sz="2800" dirty="0" smtClean="0"/>
              <a:t> </a:t>
            </a:r>
          </a:p>
          <a:p>
            <a:pPr eaLnBrk="1" hangingPunct="1">
              <a:lnSpc>
                <a:spcPct val="80000"/>
              </a:lnSpc>
            </a:pPr>
            <a:r>
              <a:rPr lang="en-US" altLang="en-US" sz="2800" dirty="0" smtClean="0"/>
              <a:t>(Biased) gatekeepers (editors and reviewers) define what counts as important and valid</a:t>
            </a:r>
          </a:p>
          <a:p>
            <a:pPr eaLnBrk="1" hangingPunct="1">
              <a:lnSpc>
                <a:spcPct val="80000"/>
              </a:lnSpc>
            </a:pPr>
            <a:endParaRPr lang="en-US" altLang="en-US" sz="2800" dirty="0" smtClean="0"/>
          </a:p>
          <a:p>
            <a:pPr eaLnBrk="1" hangingPunct="1">
              <a:lnSpc>
                <a:spcPct val="80000"/>
              </a:lnSpc>
            </a:pPr>
            <a:r>
              <a:rPr lang="en-US" altLang="en-US" sz="2800" dirty="0" smtClean="0"/>
              <a:t>Different observers tend to apply favored theoretical perspectives and methodological canons in a more or less exclusive manner.</a:t>
            </a:r>
          </a:p>
          <a:p>
            <a:pPr eaLnBrk="1" hangingPunct="1">
              <a:lnSpc>
                <a:spcPct val="80000"/>
              </a:lnSpc>
            </a:pPr>
            <a:endParaRPr lang="en-US" altLang="en-US" sz="2800" dirty="0"/>
          </a:p>
          <a:p>
            <a:pPr eaLnBrk="1" hangingPunct="1">
              <a:lnSpc>
                <a:spcPct val="80000"/>
              </a:lnSpc>
              <a:buFont typeface="Wingdings" panose="05000000000000000000" pitchFamily="2" charset="2"/>
              <a:buChar char="Ø"/>
            </a:pPr>
            <a:r>
              <a:rPr lang="en-US" altLang="en-US" sz="2800" dirty="0" smtClean="0"/>
              <a:t>Adherence to biased and partial world views is usually rewarded</a:t>
            </a:r>
          </a:p>
        </p:txBody>
      </p:sp>
    </p:spTree>
    <p:extLst>
      <p:ext uri="{BB962C8B-B14F-4D97-AF65-F5344CB8AC3E}">
        <p14:creationId xmlns:p14="http://schemas.microsoft.com/office/powerpoint/2010/main" val="7734175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800" y="404664"/>
            <a:ext cx="7772400" cy="3195787"/>
          </a:xfrm>
        </p:spPr>
        <p:txBody>
          <a:bodyPr>
            <a:normAutofit fontScale="90000"/>
          </a:bodyPr>
          <a:lstStyle/>
          <a:p>
            <a:r>
              <a:rPr lang="en-GB" dirty="0" smtClean="0"/>
              <a:t>Rule number five:</a:t>
            </a:r>
            <a:br>
              <a:rPr lang="en-GB" dirty="0" smtClean="0"/>
            </a:br>
            <a:r>
              <a:rPr lang="en-GB" dirty="0"/>
              <a:t/>
            </a:r>
            <a:br>
              <a:rPr lang="en-GB" dirty="0"/>
            </a:br>
            <a:r>
              <a:rPr lang="en-GB" b="1" dirty="0" smtClean="0"/>
              <a:t>A good review is NOT a descriptive list: </a:t>
            </a:r>
            <a:r>
              <a:rPr lang="en-GB" b="1" dirty="0" smtClean="0"/>
              <a:t>it reveals </a:t>
            </a:r>
            <a:r>
              <a:rPr lang="en-GB" b="1" dirty="0" smtClean="0"/>
              <a:t>patterns in how past studies differ</a:t>
            </a:r>
            <a:endParaRPr lang="en-GB" b="1" dirty="0"/>
          </a:p>
        </p:txBody>
      </p:sp>
      <p:sp>
        <p:nvSpPr>
          <p:cNvPr id="9" name="Subtitle 8"/>
          <p:cNvSpPr>
            <a:spLocks noGrp="1"/>
          </p:cNvSpPr>
          <p:nvPr>
            <p:ph type="subTitle" idx="1"/>
          </p:nvPr>
        </p:nvSpPr>
        <p:spPr>
          <a:xfrm>
            <a:off x="323528" y="3933056"/>
            <a:ext cx="8496944" cy="2924944"/>
          </a:xfrm>
        </p:spPr>
        <p:txBody>
          <a:bodyPr>
            <a:normAutofit fontScale="85000" lnSpcReduction="10000"/>
          </a:bodyPr>
          <a:lstStyle/>
          <a:p>
            <a:r>
              <a:rPr lang="en-GB" dirty="0" smtClean="0"/>
              <a:t>What are they trying to explain</a:t>
            </a:r>
            <a:r>
              <a:rPr lang="en-GB" dirty="0" smtClean="0"/>
              <a:t>? </a:t>
            </a:r>
          </a:p>
          <a:p>
            <a:r>
              <a:rPr lang="en-GB" dirty="0" smtClean="0"/>
              <a:t>What types of explanation do they propose?</a:t>
            </a:r>
          </a:p>
          <a:p>
            <a:r>
              <a:rPr lang="en-GB" dirty="0" smtClean="0"/>
              <a:t>Are </a:t>
            </a:r>
            <a:r>
              <a:rPr lang="en-GB" dirty="0"/>
              <a:t>there different levels of </a:t>
            </a:r>
            <a:r>
              <a:rPr lang="en-GB" dirty="0" smtClean="0"/>
              <a:t>analysis? </a:t>
            </a:r>
            <a:endParaRPr lang="en-GB" dirty="0" smtClean="0"/>
          </a:p>
          <a:p>
            <a:r>
              <a:rPr lang="en-GB" dirty="0" smtClean="0"/>
              <a:t>Are there </a:t>
            </a:r>
            <a:r>
              <a:rPr lang="en-GB" dirty="0"/>
              <a:t>d</a:t>
            </a:r>
            <a:r>
              <a:rPr lang="en-GB" dirty="0" smtClean="0"/>
              <a:t>ifferent </a:t>
            </a:r>
            <a:r>
              <a:rPr lang="en-GB" dirty="0"/>
              <a:t>ontologies (positivistic vs. interpretive</a:t>
            </a:r>
            <a:r>
              <a:rPr lang="en-GB" dirty="0" smtClean="0"/>
              <a:t>)?</a:t>
            </a:r>
          </a:p>
          <a:p>
            <a:r>
              <a:rPr lang="en-GB" dirty="0" smtClean="0"/>
              <a:t>Is the terminology consistent? Do </a:t>
            </a:r>
            <a:r>
              <a:rPr lang="en-GB" dirty="0"/>
              <a:t>scholars really use the same term to study different phenomena</a:t>
            </a:r>
            <a:r>
              <a:rPr lang="en-GB" dirty="0" smtClean="0"/>
              <a:t>?</a:t>
            </a:r>
          </a:p>
        </p:txBody>
      </p:sp>
    </p:spTree>
    <p:extLst>
      <p:ext uri="{BB962C8B-B14F-4D97-AF65-F5344CB8AC3E}">
        <p14:creationId xmlns:p14="http://schemas.microsoft.com/office/powerpoint/2010/main" val="339005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800" y="332656"/>
            <a:ext cx="7772400" cy="2160240"/>
          </a:xfrm>
        </p:spPr>
        <p:txBody>
          <a:bodyPr>
            <a:normAutofit fontScale="90000"/>
          </a:bodyPr>
          <a:lstStyle/>
          <a:p>
            <a:r>
              <a:rPr lang="en-GB" dirty="0" smtClean="0"/>
              <a:t>Rule number six:</a:t>
            </a:r>
            <a:br>
              <a:rPr lang="en-GB" dirty="0" smtClean="0"/>
            </a:br>
            <a:r>
              <a:rPr lang="en-GB" dirty="0"/>
              <a:t/>
            </a:r>
            <a:br>
              <a:rPr lang="en-GB" dirty="0"/>
            </a:br>
            <a:r>
              <a:rPr lang="en-GB" b="1" dirty="0" smtClean="0"/>
              <a:t>Search for (widely accepted) theoretical gaps and contradictions</a:t>
            </a:r>
            <a:endParaRPr lang="en-GB" b="1" dirty="0"/>
          </a:p>
        </p:txBody>
      </p:sp>
      <p:sp>
        <p:nvSpPr>
          <p:cNvPr id="9" name="Subtitle 8"/>
          <p:cNvSpPr>
            <a:spLocks noGrp="1"/>
          </p:cNvSpPr>
          <p:nvPr>
            <p:ph type="subTitle" idx="1"/>
          </p:nvPr>
        </p:nvSpPr>
        <p:spPr>
          <a:xfrm>
            <a:off x="323528" y="3068959"/>
            <a:ext cx="8496944" cy="3789041"/>
          </a:xfrm>
        </p:spPr>
        <p:txBody>
          <a:bodyPr>
            <a:normAutofit/>
          </a:bodyPr>
          <a:lstStyle/>
          <a:p>
            <a:r>
              <a:rPr lang="en-GB" dirty="0"/>
              <a:t>What are common </a:t>
            </a:r>
            <a:r>
              <a:rPr lang="en-GB" dirty="0" smtClean="0"/>
              <a:t>assumptions? </a:t>
            </a:r>
            <a:r>
              <a:rPr lang="en-GB" dirty="0"/>
              <a:t>Do they seem reasonable? Can they be challenged?</a:t>
            </a:r>
          </a:p>
          <a:p>
            <a:r>
              <a:rPr lang="en-GB" dirty="0" smtClean="0"/>
              <a:t>Are there contradictions between how a phenomenon is conceptualized, theorized, and studied? </a:t>
            </a:r>
          </a:p>
          <a:p>
            <a:r>
              <a:rPr lang="en-GB" dirty="0" smtClean="0"/>
              <a:t>Do commonly used metaphors conceal lack of theory development?</a:t>
            </a:r>
          </a:p>
          <a:p>
            <a:endParaRPr lang="en-GB" dirty="0"/>
          </a:p>
        </p:txBody>
      </p:sp>
    </p:spTree>
    <p:extLst>
      <p:ext uri="{BB962C8B-B14F-4D97-AF65-F5344CB8AC3E}">
        <p14:creationId xmlns:p14="http://schemas.microsoft.com/office/powerpoint/2010/main" val="21630607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800" y="332656"/>
            <a:ext cx="7772400" cy="4032448"/>
          </a:xfrm>
        </p:spPr>
        <p:txBody>
          <a:bodyPr>
            <a:normAutofit/>
          </a:bodyPr>
          <a:lstStyle/>
          <a:p>
            <a:r>
              <a:rPr lang="en-GB" dirty="0" smtClean="0"/>
              <a:t>Rule </a:t>
            </a:r>
            <a:r>
              <a:rPr lang="en-GB" smtClean="0"/>
              <a:t>number seven:</a:t>
            </a:r>
            <a:r>
              <a:rPr lang="en-GB" dirty="0" smtClean="0"/>
              <a:t/>
            </a:r>
            <a:br>
              <a:rPr lang="en-GB" dirty="0" smtClean="0"/>
            </a:br>
            <a:r>
              <a:rPr lang="en-GB" dirty="0"/>
              <a:t/>
            </a:r>
            <a:br>
              <a:rPr lang="en-GB" dirty="0"/>
            </a:br>
            <a:r>
              <a:rPr lang="en-GB" b="1" dirty="0" smtClean="0"/>
              <a:t>Use a table to highlight patterns.</a:t>
            </a:r>
            <a:br>
              <a:rPr lang="en-GB" b="1" dirty="0" smtClean="0"/>
            </a:br>
            <a:r>
              <a:rPr lang="en-GB" b="1" dirty="0" smtClean="0"/>
              <a:t>Not a summary table!</a:t>
            </a:r>
            <a:br>
              <a:rPr lang="en-GB" b="1" dirty="0" smtClean="0"/>
            </a:br>
            <a:r>
              <a:rPr lang="en-GB" b="1" dirty="0" smtClean="0"/>
              <a:t>A comparative table.</a:t>
            </a:r>
            <a:endParaRPr lang="en-GB" b="1" dirty="0"/>
          </a:p>
        </p:txBody>
      </p:sp>
      <p:sp>
        <p:nvSpPr>
          <p:cNvPr id="9" name="Subtitle 8"/>
          <p:cNvSpPr>
            <a:spLocks noGrp="1"/>
          </p:cNvSpPr>
          <p:nvPr>
            <p:ph type="subTitle" idx="1"/>
          </p:nvPr>
        </p:nvSpPr>
        <p:spPr>
          <a:xfrm>
            <a:off x="323528" y="4509120"/>
            <a:ext cx="8496944" cy="2348880"/>
          </a:xfrm>
        </p:spPr>
        <p:txBody>
          <a:bodyPr>
            <a:normAutofit fontScale="92500"/>
          </a:bodyPr>
          <a:lstStyle/>
          <a:p>
            <a:r>
              <a:rPr lang="en-GB" dirty="0" smtClean="0"/>
              <a:t>A comparative table helps you move from a list of </a:t>
            </a:r>
            <a:r>
              <a:rPr lang="en-GB" dirty="0" smtClean="0"/>
              <a:t>summaries </a:t>
            </a:r>
            <a:r>
              <a:rPr lang="en-GB" dirty="0" smtClean="0"/>
              <a:t>to a map of similarities and differences.</a:t>
            </a:r>
          </a:p>
          <a:p>
            <a:r>
              <a:rPr lang="en-GB" dirty="0" smtClean="0"/>
              <a:t>You can use the table as a blueprint for the Theory section.</a:t>
            </a:r>
          </a:p>
          <a:p>
            <a:endParaRPr lang="en-GB" dirty="0" smtClean="0"/>
          </a:p>
          <a:p>
            <a:endParaRPr lang="en-GB" dirty="0"/>
          </a:p>
        </p:txBody>
      </p:sp>
    </p:spTree>
    <p:extLst>
      <p:ext uri="{BB962C8B-B14F-4D97-AF65-F5344CB8AC3E}">
        <p14:creationId xmlns:p14="http://schemas.microsoft.com/office/powerpoint/2010/main" val="38358530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p:txBody>
          <a:bodyPr>
            <a:normAutofit fontScale="90000"/>
          </a:bodyPr>
          <a:lstStyle/>
          <a:p>
            <a:r>
              <a:rPr lang="en-US" dirty="0" smtClean="0"/>
              <a:t>Retrospection vs. Prospection </a:t>
            </a:r>
            <a:br>
              <a:rPr lang="en-US" dirty="0" smtClean="0"/>
            </a:br>
            <a:r>
              <a:rPr lang="en-US" dirty="0" smtClean="0"/>
              <a:t>in sensemaking theory</a:t>
            </a:r>
          </a:p>
        </p:txBody>
      </p:sp>
      <p:graphicFrame>
        <p:nvGraphicFramePr>
          <p:cNvPr id="2" name="Table 1"/>
          <p:cNvGraphicFramePr>
            <a:graphicFrameLocks noGrp="1"/>
          </p:cNvGraphicFramePr>
          <p:nvPr>
            <p:extLst>
              <p:ext uri="{D42A27DB-BD31-4B8C-83A1-F6EECF244321}">
                <p14:modId xmlns:p14="http://schemas.microsoft.com/office/powerpoint/2010/main" val="4023726278"/>
              </p:ext>
            </p:extLst>
          </p:nvPr>
        </p:nvGraphicFramePr>
        <p:xfrm>
          <a:off x="457200" y="1628800"/>
          <a:ext cx="8363272" cy="4754880"/>
        </p:xfrm>
        <a:graphic>
          <a:graphicData uri="http://schemas.openxmlformats.org/drawingml/2006/table">
            <a:tbl>
              <a:tblPr firstRow="1" bandRow="1">
                <a:tableStyleId>{5C22544A-7EE6-4342-B048-85BDC9FD1C3A}</a:tableStyleId>
              </a:tblPr>
              <a:tblGrid>
                <a:gridCol w="4181636"/>
                <a:gridCol w="4181636"/>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rPr>
                        <a:t>Retrospective </a:t>
                      </a:r>
                      <a:r>
                        <a:rPr lang="en-US" sz="2400" b="1" dirty="0" err="1" smtClean="0">
                          <a:solidFill>
                            <a:schemeClr val="tx1"/>
                          </a:solidFill>
                        </a:rPr>
                        <a:t>sensemaking</a:t>
                      </a:r>
                      <a:endParaRPr lang="en-US" sz="2400" b="1" dirty="0" smtClean="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rPr>
                        <a:t>Prospective </a:t>
                      </a:r>
                      <a:r>
                        <a:rPr lang="en-US" sz="2400" b="1" dirty="0" err="1" smtClean="0">
                          <a:solidFill>
                            <a:schemeClr val="tx1"/>
                          </a:solidFill>
                        </a:rPr>
                        <a:t>sensemaking</a:t>
                      </a:r>
                      <a:endParaRPr lang="en-US" sz="2400" b="1" dirty="0" smtClean="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nSpc>
                          <a:spcPct val="90000"/>
                        </a:lnSpc>
                      </a:pPr>
                      <a:r>
                        <a:rPr lang="en-US" sz="2200" dirty="0" smtClean="0"/>
                        <a:t>Search for fit with </a:t>
                      </a:r>
                      <a:r>
                        <a:rPr lang="en-US" sz="2200" dirty="0" err="1" smtClean="0"/>
                        <a:t>unexplicable</a:t>
                      </a:r>
                      <a:r>
                        <a:rPr lang="en-US" sz="2200" dirty="0" smtClean="0"/>
                        <a:t> event (“What’s the story here?”)</a:t>
                      </a:r>
                    </a:p>
                  </a:txBody>
                  <a:tcPr>
                    <a:lnT w="12700" cap="flat" cmpd="sng" algn="ctr">
                      <a:solidFill>
                        <a:schemeClr val="tx1"/>
                      </a:solidFill>
                      <a:prstDash val="solid"/>
                      <a:round/>
                      <a:headEnd type="none" w="med" len="med"/>
                      <a:tailEnd type="none" w="med" len="med"/>
                    </a:lnT>
                    <a:solidFill>
                      <a:schemeClr val="bg1"/>
                    </a:solidFill>
                  </a:tcPr>
                </a:tc>
                <a:tc>
                  <a:txBody>
                    <a:bodyPr/>
                    <a:lstStyle/>
                    <a:p>
                      <a:r>
                        <a:rPr lang="en-US" sz="2200" dirty="0" smtClean="0"/>
                        <a:t>Search for fit with desired state of the world (prospective) </a:t>
                      </a:r>
                    </a:p>
                    <a:p>
                      <a:endParaRPr lang="en-GB" sz="2200" dirty="0"/>
                    </a:p>
                  </a:txBody>
                  <a:tcPr>
                    <a:lnT w="12700" cap="flat" cmpd="sng" algn="ctr">
                      <a:solidFill>
                        <a:schemeClr val="tx1"/>
                      </a:solidFill>
                      <a:prstDash val="solid"/>
                      <a:round/>
                      <a:headEnd type="none" w="med" len="med"/>
                      <a:tailEnd type="none" w="med" len="med"/>
                    </a:lnT>
                    <a:solidFill>
                      <a:schemeClr val="bg1"/>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smtClean="0"/>
                        <a:t>Triggered by event that disrupts flow of experience, a discrepancy between current and expected state of the world (“The world does not seem to behave the way we expect it to”)</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smtClean="0"/>
                        <a:t>Triggered by awareness of discrepancy between current and ideal state of the world (“The world is not the way I want it to be”)</a:t>
                      </a:r>
                    </a:p>
                    <a:p>
                      <a:endParaRPr lang="en-GB" sz="2200" dirty="0"/>
                    </a:p>
                  </a:txBody>
                  <a:tcPr>
                    <a:solidFill>
                      <a:schemeClr val="bg1"/>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smtClean="0"/>
                        <a:t>Mindfulness required to perceive discrepancy and attempt to reconcile </a:t>
                      </a:r>
                    </a:p>
                  </a:txBody>
                  <a:tcP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smtClean="0"/>
                        <a:t>Deliberation required to engage in attempt to reconcile current and desired state of </a:t>
                      </a:r>
                      <a:r>
                        <a:rPr lang="en-US" sz="2200" smtClean="0"/>
                        <a:t>the world</a:t>
                      </a:r>
                      <a:endParaRPr lang="en-US" sz="2200" dirty="0" smtClean="0"/>
                    </a:p>
                  </a:txBody>
                  <a:tcPr>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647564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fontScale="90000"/>
          </a:bodyPr>
          <a:lstStyle/>
          <a:p>
            <a:r>
              <a:rPr lang="en-GB" sz="3600" dirty="0" smtClean="0"/>
              <a:t>Closed- vs. Open-system orchestration</a:t>
            </a:r>
            <a:br>
              <a:rPr lang="en-GB" sz="3600" dirty="0" smtClean="0"/>
            </a:br>
            <a:r>
              <a:rPr lang="en-GB" sz="3600" dirty="0" smtClean="0"/>
              <a:t>(Giudici, Reinmoeller &amp; Ravasi, forthcoming)</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522916297"/>
              </p:ext>
            </p:extLst>
          </p:nvPr>
        </p:nvGraphicFramePr>
        <p:xfrm>
          <a:off x="251520" y="1139571"/>
          <a:ext cx="8640959" cy="5767422"/>
        </p:xfrm>
        <a:graphic>
          <a:graphicData uri="http://schemas.openxmlformats.org/drawingml/2006/table">
            <a:tbl>
              <a:tblPr firstRow="1" firstCol="1" bandRow="1">
                <a:tableStyleId>{2D5ABB26-0587-4C30-8999-92F81FD0307C}</a:tableStyleId>
              </a:tblPr>
              <a:tblGrid>
                <a:gridCol w="1339653"/>
                <a:gridCol w="3650154"/>
                <a:gridCol w="3651152"/>
              </a:tblGrid>
              <a:tr h="234639">
                <a:tc>
                  <a:txBody>
                    <a:bodyPr/>
                    <a:lstStyle/>
                    <a:p>
                      <a:pPr algn="ctr">
                        <a:lnSpc>
                          <a:spcPct val="100000"/>
                        </a:lnSpc>
                        <a:spcAft>
                          <a:spcPts val="300"/>
                        </a:spcAft>
                      </a:pPr>
                      <a:r>
                        <a:rPr lang="en-GB" sz="1600" dirty="0">
                          <a:effectLst/>
                        </a:rPr>
                        <a:t> </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300"/>
                        </a:spcAft>
                      </a:pPr>
                      <a:r>
                        <a:rPr lang="en-GB" sz="1600" b="1" dirty="0">
                          <a:effectLst/>
                        </a:rPr>
                        <a:t>Closed-system orchestration</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300"/>
                        </a:spcAft>
                      </a:pPr>
                      <a:r>
                        <a:rPr lang="en-GB" sz="1600" b="1" dirty="0">
                          <a:effectLst/>
                        </a:rPr>
                        <a:t>Open-system orchestration</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277">
                <a:tc>
                  <a:txBody>
                    <a:bodyPr/>
                    <a:lstStyle/>
                    <a:p>
                      <a:pPr>
                        <a:lnSpc>
                          <a:spcPct val="100000"/>
                        </a:lnSpc>
                        <a:spcAft>
                          <a:spcPts val="0"/>
                        </a:spcAft>
                      </a:pPr>
                      <a:r>
                        <a:rPr lang="en-GB" sz="1600" b="1" dirty="0">
                          <a:effectLst/>
                        </a:rPr>
                        <a:t>Core reference</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00000"/>
                        </a:lnSpc>
                        <a:spcAft>
                          <a:spcPts val="300"/>
                        </a:spcAft>
                      </a:pPr>
                      <a:r>
                        <a:rPr lang="en-GB" sz="1600" dirty="0" err="1">
                          <a:effectLst/>
                        </a:rPr>
                        <a:t>Danaraj</a:t>
                      </a:r>
                      <a:r>
                        <a:rPr lang="en-GB" sz="1600" dirty="0">
                          <a:effectLst/>
                        </a:rPr>
                        <a:t> &amp; </a:t>
                      </a:r>
                      <a:r>
                        <a:rPr lang="en-GB" sz="1600" dirty="0" err="1">
                          <a:effectLst/>
                        </a:rPr>
                        <a:t>Parkhe</a:t>
                      </a:r>
                      <a:r>
                        <a:rPr lang="en-GB" sz="1600" dirty="0">
                          <a:effectLst/>
                        </a:rPr>
                        <a:t> (2006)</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00000"/>
                        </a:lnSpc>
                        <a:spcAft>
                          <a:spcPts val="300"/>
                        </a:spcAft>
                      </a:pPr>
                      <a:r>
                        <a:rPr lang="en-GB" sz="1600" dirty="0" err="1">
                          <a:effectLst/>
                        </a:rPr>
                        <a:t>Dutt</a:t>
                      </a:r>
                      <a:r>
                        <a:rPr lang="en-GB" sz="1600" dirty="0">
                          <a:effectLst/>
                        </a:rPr>
                        <a:t> et al. (2016)</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tcPr>
                </a:tc>
              </a:tr>
              <a:tr h="469277">
                <a:tc>
                  <a:txBody>
                    <a:bodyPr/>
                    <a:lstStyle/>
                    <a:p>
                      <a:pPr>
                        <a:lnSpc>
                          <a:spcPct val="100000"/>
                        </a:lnSpc>
                        <a:spcAft>
                          <a:spcPts val="0"/>
                        </a:spcAft>
                      </a:pPr>
                      <a:r>
                        <a:rPr lang="en-GB" sz="1600" b="1" dirty="0">
                          <a:effectLst/>
                        </a:rPr>
                        <a:t>Orchestration orientation</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Directive, self-interested</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a:effectLst/>
                        </a:rPr>
                        <a:t>Pro-social, other-oriented</a:t>
                      </a:r>
                      <a:endParaRPr lang="en-GB" sz="20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r>
              <a:tr h="703916">
                <a:tc>
                  <a:txBody>
                    <a:bodyPr/>
                    <a:lstStyle/>
                    <a:p>
                      <a:pPr>
                        <a:lnSpc>
                          <a:spcPct val="100000"/>
                        </a:lnSpc>
                        <a:spcAft>
                          <a:spcPts val="0"/>
                        </a:spcAft>
                      </a:pPr>
                      <a:r>
                        <a:rPr lang="en-GB" sz="1600" b="1" dirty="0">
                          <a:effectLst/>
                        </a:rPr>
                        <a:t>Value creation and appropriation </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Centralized coordination of innovation efforts, and negotiated distribution of the benefits of the collective output</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Facilitation of decentralized and independent entrepreneurial efforts</a:t>
                      </a:r>
                      <a:r>
                        <a:rPr lang="en-GB" sz="1600" dirty="0" smtClean="0">
                          <a:effectLst/>
                        </a:rPr>
                        <a:t>, </a:t>
                      </a:r>
                      <a:r>
                        <a:rPr lang="en-GB" sz="1600" dirty="0">
                          <a:effectLst/>
                        </a:rPr>
                        <a:t>local appropriation of </a:t>
                      </a:r>
                      <a:r>
                        <a:rPr lang="en-GB" sz="1600" dirty="0" smtClean="0">
                          <a:effectLst/>
                        </a:rPr>
                        <a:t>benefits </a:t>
                      </a:r>
                      <a:r>
                        <a:rPr lang="en-GB" sz="1600" dirty="0">
                          <a:effectLst/>
                        </a:rPr>
                        <a:t>from members</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r>
              <a:tr h="938554">
                <a:tc>
                  <a:txBody>
                    <a:bodyPr/>
                    <a:lstStyle/>
                    <a:p>
                      <a:pPr>
                        <a:lnSpc>
                          <a:spcPct val="100000"/>
                        </a:lnSpc>
                        <a:spcAft>
                          <a:spcPts val="0"/>
                        </a:spcAft>
                      </a:pPr>
                      <a:r>
                        <a:rPr lang="en-GB" sz="1600" b="1" dirty="0">
                          <a:effectLst/>
                        </a:rPr>
                        <a:t>Centre vs. periphery interaction</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Harness (exploit) distributed resources and capabilities of network members along a centrally coordinated innovation effort</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Provide shared resources and nurture capabilities of network members to support dispersed entrepreneurial efforts</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r>
              <a:tr h="703916">
                <a:tc>
                  <a:txBody>
                    <a:bodyPr/>
                    <a:lstStyle/>
                    <a:p>
                      <a:pPr>
                        <a:lnSpc>
                          <a:spcPct val="100000"/>
                        </a:lnSpc>
                        <a:spcAft>
                          <a:spcPts val="0"/>
                        </a:spcAft>
                      </a:pPr>
                      <a:r>
                        <a:rPr lang="en-GB" sz="1600" b="1" dirty="0">
                          <a:effectLst/>
                        </a:rPr>
                        <a:t>Members admission</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(Relatively more) restricted: selection based on network needs and member-specific evaluation </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(Relatively more) open: selection based on potential members meeting network-specific criteria</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r>
              <a:tr h="703916">
                <a:tc>
                  <a:txBody>
                    <a:bodyPr/>
                    <a:lstStyle/>
                    <a:p>
                      <a:pPr>
                        <a:lnSpc>
                          <a:spcPct val="100000"/>
                        </a:lnSpc>
                        <a:spcAft>
                          <a:spcPts val="0"/>
                        </a:spcAft>
                      </a:pPr>
                      <a:r>
                        <a:rPr lang="en-GB" sz="1600" b="1" dirty="0">
                          <a:effectLst/>
                        </a:rPr>
                        <a:t>Members engagement</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Expected commitment to collective innovation efforts, typically enforced contractually</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pPr>
                        <a:lnSpc>
                          <a:spcPct val="100000"/>
                        </a:lnSpc>
                        <a:spcAft>
                          <a:spcPts val="300"/>
                        </a:spcAft>
                      </a:pPr>
                      <a:r>
                        <a:rPr lang="en-GB" sz="1600" dirty="0">
                          <a:effectLst/>
                        </a:rPr>
                        <a:t>Voluntary ad hoc participation to network activities</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r>
              <a:tr h="1378302">
                <a:tc>
                  <a:txBody>
                    <a:bodyPr/>
                    <a:lstStyle/>
                    <a:p>
                      <a:pPr>
                        <a:lnSpc>
                          <a:spcPct val="100000"/>
                        </a:lnSpc>
                        <a:spcAft>
                          <a:spcPts val="0"/>
                        </a:spcAft>
                      </a:pPr>
                      <a:r>
                        <a:rPr lang="en-GB" sz="1600" b="1" dirty="0">
                          <a:effectLst/>
                        </a:rPr>
                        <a:t>Examples</a:t>
                      </a:r>
                      <a:endParaRPr lang="en-GB" sz="2000" b="1"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nSpc>
                          <a:spcPct val="100000"/>
                        </a:lnSpc>
                        <a:spcAft>
                          <a:spcPts val="300"/>
                        </a:spcAft>
                      </a:pPr>
                      <a:r>
                        <a:rPr lang="en-US" sz="1600" dirty="0">
                          <a:effectLst/>
                        </a:rPr>
                        <a:t>Hub firms </a:t>
                      </a:r>
                      <a:endParaRPr lang="en-GB" sz="2000" dirty="0" smtClean="0">
                        <a:effectLst/>
                      </a:endParaRPr>
                    </a:p>
                    <a:p>
                      <a:pPr>
                        <a:lnSpc>
                          <a:spcPct val="100000"/>
                        </a:lnSpc>
                        <a:spcAft>
                          <a:spcPts val="300"/>
                        </a:spcAft>
                      </a:pPr>
                      <a:r>
                        <a:rPr lang="it-IT" sz="1600" dirty="0" smtClean="0">
                          <a:effectLst/>
                        </a:rPr>
                        <a:t>R&amp;D </a:t>
                      </a:r>
                      <a:r>
                        <a:rPr lang="it-IT" sz="1600" dirty="0" err="1" smtClean="0">
                          <a:effectLst/>
                        </a:rPr>
                        <a:t>consortia</a:t>
                      </a:r>
                      <a:endParaRPr lang="en-GB" sz="2000" dirty="0" smtClean="0">
                        <a:effectLst/>
                      </a:endParaRPr>
                    </a:p>
                    <a:p>
                      <a:pPr>
                        <a:lnSpc>
                          <a:spcPct val="100000"/>
                        </a:lnSpc>
                        <a:spcAft>
                          <a:spcPts val="300"/>
                        </a:spcAft>
                      </a:pPr>
                      <a:r>
                        <a:rPr lang="en-GB" sz="1600" dirty="0" smtClean="0">
                          <a:effectLst/>
                        </a:rPr>
                        <a:t>Government-sponsored </a:t>
                      </a:r>
                      <a:r>
                        <a:rPr lang="en-GB" sz="1600" dirty="0">
                          <a:effectLst/>
                        </a:rPr>
                        <a:t>industrial </a:t>
                      </a:r>
                      <a:r>
                        <a:rPr lang="en-GB" sz="1600" dirty="0" smtClean="0">
                          <a:effectLst/>
                        </a:rPr>
                        <a:t>programmes</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nSpc>
                          <a:spcPct val="100000"/>
                        </a:lnSpc>
                        <a:spcAft>
                          <a:spcPts val="300"/>
                        </a:spcAft>
                      </a:pPr>
                      <a:r>
                        <a:rPr lang="fr-FR" sz="1600" dirty="0" err="1">
                          <a:effectLst/>
                        </a:rPr>
                        <a:t>Incubators</a:t>
                      </a:r>
                      <a:r>
                        <a:rPr lang="fr-FR" sz="1600" dirty="0">
                          <a:effectLst/>
                        </a:rPr>
                        <a:t> </a:t>
                      </a:r>
                      <a:endParaRPr lang="fr-FR" sz="1600" dirty="0" smtClean="0">
                        <a:effectLst/>
                      </a:endParaRPr>
                    </a:p>
                    <a:p>
                      <a:pPr>
                        <a:lnSpc>
                          <a:spcPct val="100000"/>
                        </a:lnSpc>
                        <a:spcAft>
                          <a:spcPts val="300"/>
                        </a:spcAft>
                      </a:pPr>
                      <a:r>
                        <a:rPr lang="en-GB" sz="1600" dirty="0" smtClean="0">
                          <a:effectLst/>
                        </a:rPr>
                        <a:t>National </a:t>
                      </a:r>
                      <a:r>
                        <a:rPr lang="en-GB" sz="1600" dirty="0">
                          <a:effectLst/>
                        </a:rPr>
                        <a:t>and regional </a:t>
                      </a:r>
                      <a:r>
                        <a:rPr lang="en-GB" sz="1600" dirty="0" smtClean="0">
                          <a:effectLst/>
                        </a:rPr>
                        <a:t>agencies</a:t>
                      </a:r>
                      <a:endParaRPr lang="en-GB" sz="2000" dirty="0">
                        <a:effectLst/>
                      </a:endParaRPr>
                    </a:p>
                    <a:p>
                      <a:pPr>
                        <a:lnSpc>
                          <a:spcPct val="100000"/>
                        </a:lnSpc>
                        <a:spcAft>
                          <a:spcPts val="300"/>
                        </a:spcAft>
                      </a:pPr>
                      <a:r>
                        <a:rPr lang="en-GB" sz="1600" dirty="0">
                          <a:effectLst/>
                        </a:rPr>
                        <a:t>SME associations </a:t>
                      </a:r>
                      <a:endParaRPr lang="en-GB" sz="2000" dirty="0">
                        <a:effectLst/>
                      </a:endParaRPr>
                    </a:p>
                  </a:txBody>
                  <a:tcPr marL="68580" marR="68580" marT="0" marB="0">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682072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897" name="Rectangle 201"/>
          <p:cNvSpPr>
            <a:spLocks noGrp="1" noChangeArrowheads="1"/>
          </p:cNvSpPr>
          <p:nvPr>
            <p:ph type="title"/>
          </p:nvPr>
        </p:nvSpPr>
        <p:spPr/>
        <p:txBody>
          <a:bodyPr>
            <a:normAutofit fontScale="90000"/>
          </a:bodyPr>
          <a:lstStyle/>
          <a:p>
            <a:r>
              <a:rPr lang="it-IT" sz="4000" dirty="0" err="1" smtClean="0"/>
              <a:t>Preparing</a:t>
            </a:r>
            <a:r>
              <a:rPr lang="it-IT" sz="4000" dirty="0" smtClean="0"/>
              <a:t> the </a:t>
            </a:r>
            <a:r>
              <a:rPr lang="it-IT" sz="4000" dirty="0" err="1" smtClean="0"/>
              <a:t>ground</a:t>
            </a:r>
            <a:r>
              <a:rPr lang="it-IT" sz="4000" dirty="0" smtClean="0"/>
              <a:t> for </a:t>
            </a:r>
            <a:r>
              <a:rPr lang="it-IT" sz="4000" dirty="0" err="1" smtClean="0"/>
              <a:t>contribution</a:t>
            </a:r>
            <a:r>
              <a:rPr lang="it-IT" sz="4000" dirty="0" smtClean="0"/>
              <a:t> (Ravasi </a:t>
            </a:r>
            <a:r>
              <a:rPr lang="it-IT" sz="4000" dirty="0"/>
              <a:t>&amp; Zattoni, </a:t>
            </a:r>
            <a:r>
              <a:rPr lang="it-IT" sz="4000" dirty="0" smtClean="0"/>
              <a:t>2006)</a:t>
            </a:r>
            <a:endParaRPr lang="it-IT" sz="4000" dirty="0"/>
          </a:p>
        </p:txBody>
      </p:sp>
      <p:graphicFrame>
        <p:nvGraphicFramePr>
          <p:cNvPr id="285916" name="Group 220"/>
          <p:cNvGraphicFramePr>
            <a:graphicFrameLocks noGrp="1"/>
          </p:cNvGraphicFramePr>
          <p:nvPr>
            <p:ph idx="1"/>
            <p:extLst>
              <p:ext uri="{D42A27DB-BD31-4B8C-83A1-F6EECF244321}">
                <p14:modId xmlns:p14="http://schemas.microsoft.com/office/powerpoint/2010/main" val="3527507254"/>
              </p:ext>
            </p:extLst>
          </p:nvPr>
        </p:nvGraphicFramePr>
        <p:xfrm>
          <a:off x="179514" y="1600200"/>
          <a:ext cx="8784974" cy="5189240"/>
        </p:xfrm>
        <a:graphic>
          <a:graphicData uri="http://schemas.openxmlformats.org/drawingml/2006/table">
            <a:tbl>
              <a:tblPr/>
              <a:tblGrid>
                <a:gridCol w="1452300"/>
                <a:gridCol w="1833592"/>
                <a:gridCol w="1831898"/>
                <a:gridCol w="1833592"/>
                <a:gridCol w="1833592"/>
              </a:tblGrid>
              <a:tr h="3886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500" b="0" i="1" u="none" strike="noStrike" cap="none" normalizeH="0" baseline="0" dirty="0" smtClean="0">
                          <a:ln>
                            <a:noFill/>
                          </a:ln>
                          <a:solidFill>
                            <a:schemeClr val="tx1"/>
                          </a:solidFill>
                          <a:effectLst/>
                          <a:latin typeface="+mn-lt"/>
                          <a:cs typeface="Times New Roman" pitchFamily="18" charset="0"/>
                        </a:rPr>
                        <a:t>Agency </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500" b="0" i="1" u="none" strike="noStrike" cap="none" normalizeH="0" baseline="0" dirty="0" smtClean="0">
                          <a:ln>
                            <a:noFill/>
                          </a:ln>
                          <a:solidFill>
                            <a:schemeClr val="tx1"/>
                          </a:solidFill>
                          <a:effectLst/>
                          <a:latin typeface="+mn-lt"/>
                          <a:cs typeface="Times New Roman" pitchFamily="18" charset="0"/>
                        </a:rPr>
                        <a:t>Strategic Choice </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500" b="0" i="1" u="none" strike="noStrike" cap="none" normalizeH="0" baseline="0" dirty="0" smtClean="0">
                          <a:ln>
                            <a:noFill/>
                          </a:ln>
                          <a:solidFill>
                            <a:schemeClr val="tx1"/>
                          </a:solidFill>
                          <a:effectLst/>
                          <a:latin typeface="+mn-lt"/>
                          <a:cs typeface="Times New Roman" pitchFamily="18" charset="0"/>
                        </a:rPr>
                        <a:t>Res. Dependence </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500" b="0" i="1" u="none" strike="noStrike" cap="none" normalizeH="0" baseline="0" dirty="0" smtClean="0">
                          <a:ln>
                            <a:noFill/>
                          </a:ln>
                          <a:solidFill>
                            <a:schemeClr val="tx1"/>
                          </a:solidFill>
                          <a:effectLst/>
                          <a:latin typeface="+mn-lt"/>
                          <a:cs typeface="Times New Roman" pitchFamily="18" charset="0"/>
                        </a:rPr>
                        <a:t>Political </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12133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mn-lt"/>
                          <a:cs typeface="Times New Roman" pitchFamily="18" charset="0"/>
                        </a:rPr>
                        <a:t>Central issue</a:t>
                      </a:r>
                      <a:endParaRPr kumimoji="0" lang="it-IT" sz="1500" b="0" i="0" u="none" strike="noStrike" cap="none" normalizeH="0" baseline="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Divergence of interests between managers and shareholders (</a:t>
                      </a:r>
                      <a:r>
                        <a:rPr kumimoji="0" lang="en-US" sz="1500" b="0" i="0" u="none" strike="noStrike" cap="none" normalizeH="0" baseline="0" dirty="0" err="1" smtClean="0">
                          <a:ln>
                            <a:noFill/>
                          </a:ln>
                          <a:solidFill>
                            <a:schemeClr val="tx1"/>
                          </a:solidFill>
                          <a:effectLst/>
                          <a:latin typeface="+mn-lt"/>
                          <a:cs typeface="Times New Roman" pitchFamily="18" charset="0"/>
                        </a:rPr>
                        <a:t>Fama</a:t>
                      </a:r>
                      <a:r>
                        <a:rPr kumimoji="0" lang="en-US" sz="1500" b="0" i="0" u="none" strike="noStrike" cap="none" normalizeH="0" baseline="0" dirty="0" smtClean="0">
                          <a:ln>
                            <a:noFill/>
                          </a:ln>
                          <a:solidFill>
                            <a:schemeClr val="tx1"/>
                          </a:solidFill>
                          <a:effectLst/>
                          <a:latin typeface="+mn-lt"/>
                          <a:cs typeface="Times New Roman" pitchFamily="18" charset="0"/>
                        </a:rPr>
                        <a:t> and Jensen, 1983)</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Adaptation to environmental changes (Andrews, 1980)</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Acquisition of critical resources (</a:t>
                      </a:r>
                      <a:r>
                        <a:rPr kumimoji="0" lang="en-US" sz="1500" b="0" i="0" u="none" strike="noStrike" cap="none" normalizeH="0" baseline="0" dirty="0" err="1" smtClean="0">
                          <a:ln>
                            <a:noFill/>
                          </a:ln>
                          <a:solidFill>
                            <a:schemeClr val="tx1"/>
                          </a:solidFill>
                          <a:effectLst/>
                          <a:latin typeface="+mn-lt"/>
                          <a:cs typeface="Times New Roman" pitchFamily="18" charset="0"/>
                        </a:rPr>
                        <a:t>Pfeffer</a:t>
                      </a:r>
                      <a:r>
                        <a:rPr kumimoji="0" lang="en-US" sz="1500" b="0" i="0" u="none" strike="noStrike" cap="none" normalizeH="0" baseline="0" dirty="0" smtClean="0">
                          <a:ln>
                            <a:noFill/>
                          </a:ln>
                          <a:solidFill>
                            <a:schemeClr val="tx1"/>
                          </a:solidFill>
                          <a:effectLst/>
                          <a:latin typeface="+mn-lt"/>
                          <a:cs typeface="Times New Roman" pitchFamily="18" charset="0"/>
                        </a:rPr>
                        <a:t> and </a:t>
                      </a:r>
                      <a:r>
                        <a:rPr kumimoji="0" lang="en-US" sz="1500" b="0" i="0" u="none" strike="noStrike" cap="none" normalizeH="0" baseline="0" dirty="0" err="1" smtClean="0">
                          <a:ln>
                            <a:noFill/>
                          </a:ln>
                          <a:solidFill>
                            <a:schemeClr val="tx1"/>
                          </a:solidFill>
                          <a:effectLst/>
                          <a:latin typeface="+mn-lt"/>
                          <a:cs typeface="Times New Roman" pitchFamily="18" charset="0"/>
                        </a:rPr>
                        <a:t>Salancik</a:t>
                      </a:r>
                      <a:r>
                        <a:rPr kumimoji="0" lang="en-US" sz="1500" b="0" i="0" u="none" strike="noStrike" cap="none" normalizeH="0" baseline="0" dirty="0" smtClean="0">
                          <a:ln>
                            <a:noFill/>
                          </a:ln>
                          <a:solidFill>
                            <a:schemeClr val="tx1"/>
                          </a:solidFill>
                          <a:effectLst/>
                          <a:latin typeface="+mn-lt"/>
                          <a:cs typeface="Times New Roman" pitchFamily="18" charset="0"/>
                        </a:rPr>
                        <a:t>, 1978)</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Reconcilement of multiple interests represented in the board (</a:t>
                      </a:r>
                      <a:r>
                        <a:rPr kumimoji="0" lang="en-US" sz="1500" b="0" i="0" u="none" strike="noStrike" cap="none" normalizeH="0" baseline="0" dirty="0" err="1" smtClean="0">
                          <a:ln>
                            <a:noFill/>
                          </a:ln>
                          <a:solidFill>
                            <a:schemeClr val="tx1"/>
                          </a:solidFill>
                          <a:effectLst/>
                          <a:latin typeface="+mn-lt"/>
                          <a:cs typeface="Times New Roman" pitchFamily="18" charset="0"/>
                        </a:rPr>
                        <a:t>Hickson</a:t>
                      </a:r>
                      <a:r>
                        <a:rPr kumimoji="0" lang="en-US" sz="1500" b="0" i="0" u="none" strike="noStrike" cap="none" normalizeH="0" baseline="0" dirty="0" smtClean="0">
                          <a:ln>
                            <a:noFill/>
                          </a:ln>
                          <a:solidFill>
                            <a:schemeClr val="tx1"/>
                          </a:solidFill>
                          <a:effectLst/>
                          <a:latin typeface="+mn-lt"/>
                          <a:cs typeface="Times New Roman" pitchFamily="18" charset="0"/>
                        </a:rPr>
                        <a:t>, 1987)</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C000"/>
                    </a:solidFill>
                  </a:tcPr>
                </a:tc>
              </a:tr>
              <a:tr h="7663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mn-lt"/>
                          <a:cs typeface="Times New Roman" pitchFamily="18" charset="0"/>
                        </a:rPr>
                        <a:t>Contribution of outside directors </a:t>
                      </a:r>
                      <a:endParaRPr kumimoji="0" lang="it-IT" sz="1500" b="0" i="0" u="none" strike="noStrike" cap="none" normalizeH="0" baseline="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Support for risk-seeking, profit-oriented strategies</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Imported knowledge</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Connection with critical resource-holders</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Representation and safeguard of outside interests</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C000"/>
                    </a:solidFill>
                  </a:tcPr>
                </a:tc>
              </a:tr>
              <a:tr h="7663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mn-lt"/>
                          <a:cs typeface="Times New Roman" pitchFamily="18" charset="0"/>
                        </a:rPr>
                        <a:t>Contribution of inside directors </a:t>
                      </a:r>
                      <a:endParaRPr kumimoji="0" lang="it-IT" sz="1500" b="0" i="0" u="none" strike="noStrike" cap="none" normalizeH="0" baseline="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Support for risk-averse, conservative strategies</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Firm specific knowledge</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Cooptation of influential members of the community</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Mediation between the firms and represented parties </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C000"/>
                    </a:solidFill>
                  </a:tcPr>
                </a:tc>
              </a:tr>
              <a:tr h="5428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Primary function</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Monitoring. </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Advice. </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Environmental</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Consensus building. </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C000"/>
                    </a:solidFill>
                  </a:tcPr>
                </a:tc>
              </a:tr>
              <a:tr h="1213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mn-lt"/>
                          <a:cs typeface="Times New Roman" pitchFamily="18" charset="0"/>
                        </a:rPr>
                        <a:t>Primary antecedents of board involvement</a:t>
                      </a:r>
                      <a:endParaRPr kumimoji="0" lang="it-IT" sz="1500" b="0" i="0" u="none" strike="noStrike" cap="none" normalizeH="0" baseline="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mn-lt"/>
                          <a:cs typeface="Times New Roman" pitchFamily="18" charset="0"/>
                        </a:rPr>
                        <a:t>Board composition (Baysinger </a:t>
                      </a:r>
                      <a:r>
                        <a:rPr kumimoji="0" lang="en-US" sz="1500" b="0" i="1" u="none" strike="noStrike" cap="none" normalizeH="0" baseline="0" smtClean="0">
                          <a:ln>
                            <a:noFill/>
                          </a:ln>
                          <a:solidFill>
                            <a:schemeClr val="tx1"/>
                          </a:solidFill>
                          <a:effectLst/>
                          <a:latin typeface="+mn-lt"/>
                          <a:cs typeface="Times New Roman" pitchFamily="18" charset="0"/>
                        </a:rPr>
                        <a:t>et al.</a:t>
                      </a:r>
                      <a:r>
                        <a:rPr kumimoji="0" lang="en-US" sz="1500" b="0" i="0" u="none" strike="noStrike" cap="none" normalizeH="0" baseline="0" smtClean="0">
                          <a:ln>
                            <a:noFill/>
                          </a:ln>
                          <a:solidFill>
                            <a:schemeClr val="tx1"/>
                          </a:solidFill>
                          <a:effectLst/>
                          <a:latin typeface="+mn-lt"/>
                          <a:cs typeface="Times New Roman" pitchFamily="18" charset="0"/>
                        </a:rPr>
                        <a:t>, 1991) and CEO duality (Zajac and Westphal, 1996)</a:t>
                      </a:r>
                      <a:endParaRPr kumimoji="0" lang="it-IT" sz="1500" b="0" i="0" u="none" strike="noStrike" cap="none" normalizeH="0" baseline="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mn-lt"/>
                          <a:cs typeface="Times New Roman" pitchFamily="18" charset="0"/>
                        </a:rPr>
                        <a:t>Board members’ knowledge (Carpenter and Westphal, 2001)</a:t>
                      </a:r>
                      <a:endParaRPr kumimoji="0" lang="en-US" sz="1500" b="0" i="0" u="none" strike="noStrike" cap="none" normalizeH="0" baseline="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Institutional pressures (</a:t>
                      </a:r>
                      <a:r>
                        <a:rPr kumimoji="0" lang="en-US" sz="1500" b="0" i="0" u="none" strike="noStrike" cap="none" normalizeH="0" baseline="0" dirty="0" err="1" smtClean="0">
                          <a:ln>
                            <a:noFill/>
                          </a:ln>
                          <a:solidFill>
                            <a:schemeClr val="tx1"/>
                          </a:solidFill>
                          <a:effectLst/>
                          <a:latin typeface="+mn-lt"/>
                          <a:cs typeface="Times New Roman" pitchFamily="18" charset="0"/>
                        </a:rPr>
                        <a:t>Hillmann</a:t>
                      </a:r>
                      <a:r>
                        <a:rPr kumimoji="0" lang="en-US" sz="1500" b="0" i="0" u="none" strike="noStrike" cap="none" normalizeH="0" baseline="0" dirty="0" smtClean="0">
                          <a:ln>
                            <a:noFill/>
                          </a:ln>
                          <a:solidFill>
                            <a:schemeClr val="tx1"/>
                          </a:solidFill>
                          <a:effectLst/>
                          <a:latin typeface="+mn-lt"/>
                          <a:cs typeface="Times New Roman" pitchFamily="18" charset="0"/>
                        </a:rPr>
                        <a:t>, </a:t>
                      </a:r>
                      <a:r>
                        <a:rPr kumimoji="0" lang="en-US" sz="1500" b="0" i="0" u="none" strike="noStrike" cap="none" normalizeH="0" baseline="0" dirty="0" err="1" smtClean="0">
                          <a:ln>
                            <a:noFill/>
                          </a:ln>
                          <a:solidFill>
                            <a:schemeClr val="tx1"/>
                          </a:solidFill>
                          <a:effectLst/>
                          <a:latin typeface="+mn-lt"/>
                          <a:cs typeface="Times New Roman" pitchFamily="18" charset="0"/>
                        </a:rPr>
                        <a:t>Cannella</a:t>
                      </a:r>
                      <a:r>
                        <a:rPr kumimoji="0" lang="en-US" sz="1500" b="0" i="0" u="none" strike="noStrike" cap="none" normalizeH="0" baseline="0" dirty="0" smtClean="0">
                          <a:ln>
                            <a:noFill/>
                          </a:ln>
                          <a:solidFill>
                            <a:schemeClr val="tx1"/>
                          </a:solidFill>
                          <a:effectLst/>
                          <a:latin typeface="+mn-lt"/>
                          <a:cs typeface="Times New Roman" pitchFamily="18" charset="0"/>
                        </a:rPr>
                        <a:t> and </a:t>
                      </a:r>
                      <a:r>
                        <a:rPr kumimoji="0" lang="en-US" sz="1500" b="0" i="0" u="none" strike="noStrike" cap="none" normalizeH="0" baseline="0" dirty="0" err="1" smtClean="0">
                          <a:ln>
                            <a:noFill/>
                          </a:ln>
                          <a:solidFill>
                            <a:schemeClr val="tx1"/>
                          </a:solidFill>
                          <a:effectLst/>
                          <a:latin typeface="+mn-lt"/>
                          <a:cs typeface="Times New Roman" pitchFamily="18" charset="0"/>
                        </a:rPr>
                        <a:t>Paetzold</a:t>
                      </a:r>
                      <a:r>
                        <a:rPr kumimoji="0" lang="en-US" sz="1500" b="0" i="0" u="none" strike="noStrike" cap="none" normalizeH="0" baseline="0" dirty="0" smtClean="0">
                          <a:ln>
                            <a:noFill/>
                          </a:ln>
                          <a:solidFill>
                            <a:schemeClr val="tx1"/>
                          </a:solidFill>
                          <a:effectLst/>
                          <a:latin typeface="+mn-lt"/>
                          <a:cs typeface="Times New Roman" pitchFamily="18" charset="0"/>
                        </a:rPr>
                        <a:t>, 2000)</a:t>
                      </a:r>
                      <a:endParaRPr kumimoji="0" lang="en-US" sz="1500" b="0" i="0" u="none" strike="noStrike" cap="none" normalizeH="0" baseline="0" dirty="0" smtClean="0">
                        <a:ln>
                          <a:noFill/>
                        </a:ln>
                        <a:solidFill>
                          <a:schemeClr val="tx1"/>
                        </a:solidFill>
                        <a:effectLst/>
                        <a:latin typeface="+mn-lt"/>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Heterogeneity of represented interests </a:t>
                      </a:r>
                      <a:endParaRPr kumimoji="0" lang="it-IT" sz="1500" b="0" i="0" u="none" strike="noStrike" cap="none" normalizeH="0" baseline="0" dirty="0" smtClean="0">
                        <a:ln>
                          <a:noFill/>
                        </a:ln>
                        <a:solidFill>
                          <a:schemeClr val="tx1"/>
                        </a:solidFill>
                        <a:effectLst/>
                        <a:latin typeface="+mn-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n-lt"/>
                          <a:cs typeface="Times New Roman" pitchFamily="18" charset="0"/>
                        </a:rPr>
                        <a:t>Existence of conflict regulation mechanisms</a:t>
                      </a:r>
                      <a:endParaRPr kumimoji="0" lang="it-IT" sz="1500" b="0" i="0" u="none" strike="noStrike" cap="none" normalizeH="0" baseline="0" dirty="0" smtClean="0">
                        <a:ln>
                          <a:noFill/>
                        </a:ln>
                        <a:solidFill>
                          <a:schemeClr val="tx1"/>
                        </a:solidFill>
                        <a:effectLst/>
                        <a:latin typeface="+mn-lt"/>
                        <a:cs typeface="Times New Roman" pitchFamily="18" charset="0"/>
                      </a:endParaRPr>
                    </a:p>
                  </a:txBody>
                  <a:tcP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extLst>
      <p:ext uri="{BB962C8B-B14F-4D97-AF65-F5344CB8AC3E}">
        <p14:creationId xmlns:p14="http://schemas.microsoft.com/office/powerpoint/2010/main" val="2750629475"/>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3458815"/>
          </a:xfrm>
        </p:spPr>
        <p:txBody>
          <a:bodyPr>
            <a:normAutofit fontScale="90000"/>
          </a:bodyPr>
          <a:lstStyle/>
          <a:p>
            <a:r>
              <a:rPr lang="en-GB" dirty="0" smtClean="0"/>
              <a:t>But always do justice to past studies and frame weaknesses as “opportunities for further development”…</a:t>
            </a:r>
            <a:br>
              <a:rPr lang="en-GB" dirty="0" smtClean="0"/>
            </a:br>
            <a:r>
              <a:rPr lang="en-GB" dirty="0" smtClean="0"/>
              <a:t/>
            </a:r>
            <a:br>
              <a:rPr lang="en-GB" dirty="0" smtClean="0"/>
            </a:br>
            <a:r>
              <a:rPr lang="en-GB" dirty="0" smtClean="0"/>
              <a:t>Remember: Reviewers will be picked from the authors of the same past studies you are criticizing!</a:t>
            </a:r>
            <a:endParaRPr lang="en-GB" dirty="0"/>
          </a:p>
        </p:txBody>
      </p:sp>
    </p:spTree>
    <p:extLst>
      <p:ext uri="{BB962C8B-B14F-4D97-AF65-F5344CB8AC3E}">
        <p14:creationId xmlns:p14="http://schemas.microsoft.com/office/powerpoint/2010/main" val="3614267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noProof="0" dirty="0" smtClean="0"/>
              <a:t>Papers are rejected because they “lack theoretical contribution”.</a:t>
            </a:r>
            <a:br>
              <a:rPr lang="en-GB" noProof="0" dirty="0" smtClean="0"/>
            </a:br>
            <a:r>
              <a:rPr lang="en-GB" dirty="0"/>
              <a:t/>
            </a:r>
            <a:br>
              <a:rPr lang="en-GB" dirty="0"/>
            </a:br>
            <a:r>
              <a:rPr lang="en-GB" noProof="0" dirty="0" smtClean="0"/>
              <a:t>But … what passes as a theoretical contribution?</a:t>
            </a:r>
            <a:endParaRPr lang="en-GB" noProof="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en-GB" dirty="0" smtClean="0"/>
              <a:t>W</a:t>
            </a:r>
            <a:r>
              <a:rPr lang="en-GB" noProof="0" dirty="0" err="1" smtClean="0"/>
              <a:t>hatever</a:t>
            </a:r>
            <a:r>
              <a:rPr lang="en-GB" noProof="0" dirty="0" smtClean="0"/>
              <a:t> persuades the editor and the reviewers…</a:t>
            </a:r>
            <a:endParaRPr lang="en-GB" noProof="0" dirty="0"/>
          </a:p>
        </p:txBody>
      </p:sp>
      <p:sp>
        <p:nvSpPr>
          <p:cNvPr id="5" name="Sottotitolo 4"/>
          <p:cNvSpPr>
            <a:spLocks noGrp="1"/>
          </p:cNvSpPr>
          <p:nvPr>
            <p:ph type="subTitle" idx="1"/>
          </p:nvPr>
        </p:nvSpPr>
        <p:spPr>
          <a:xfrm>
            <a:off x="1371600" y="3886200"/>
            <a:ext cx="6400800" cy="2207096"/>
          </a:xfrm>
        </p:spPr>
        <p:txBody>
          <a:bodyPr>
            <a:normAutofit fontScale="85000" lnSpcReduction="20000"/>
          </a:bodyPr>
          <a:lstStyle/>
          <a:p>
            <a:r>
              <a:rPr lang="en-GB" noProof="0" dirty="0" smtClean="0">
                <a:solidFill>
                  <a:schemeClr val="bg1">
                    <a:lumMod val="50000"/>
                  </a:schemeClr>
                </a:solidFill>
              </a:rPr>
              <a:t>“An idea becomes a contribution when it is constructed as important by the members of a scholarly community, relative to the accepted knowledge constituted by the field’s written work” </a:t>
            </a:r>
          </a:p>
          <a:p>
            <a:r>
              <a:rPr lang="en-GB" noProof="0" dirty="0" smtClean="0">
                <a:solidFill>
                  <a:schemeClr val="bg1">
                    <a:lumMod val="50000"/>
                  </a:schemeClr>
                </a:solidFill>
              </a:rPr>
              <a:t>(Locke &amp; Golden-Biddle, 1997)</a:t>
            </a:r>
            <a:endParaRPr lang="en-GB" noProof="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Autofit/>
          </a:bodyPr>
          <a:lstStyle/>
          <a:p>
            <a:pPr eaLnBrk="1" hangingPunct="1"/>
            <a:r>
              <a:rPr lang="en-US" altLang="en-US" sz="3600" dirty="0" smtClean="0"/>
              <a:t>Scholarly writing as conversation </a:t>
            </a:r>
            <a:br>
              <a:rPr lang="en-US" altLang="en-US" sz="3600" dirty="0" smtClean="0"/>
            </a:br>
            <a:r>
              <a:rPr lang="en-US" altLang="en-US" sz="3600" dirty="0" smtClean="0"/>
              <a:t>(Huff, 1999)</a:t>
            </a:r>
          </a:p>
        </p:txBody>
      </p:sp>
      <p:sp>
        <p:nvSpPr>
          <p:cNvPr id="11267" name="Rectangle 3"/>
          <p:cNvSpPr>
            <a:spLocks noGrp="1" noChangeArrowheads="1"/>
          </p:cNvSpPr>
          <p:nvPr>
            <p:ph type="body" idx="1"/>
          </p:nvPr>
        </p:nvSpPr>
        <p:spPr>
          <a:xfrm>
            <a:off x="457200" y="1827213"/>
            <a:ext cx="8226425" cy="4410075"/>
          </a:xfrm>
        </p:spPr>
        <p:txBody>
          <a:bodyPr>
            <a:normAutofit/>
          </a:bodyPr>
          <a:lstStyle/>
          <a:p>
            <a:pPr eaLnBrk="1" hangingPunct="1">
              <a:lnSpc>
                <a:spcPct val="90000"/>
              </a:lnSpc>
            </a:pPr>
            <a:r>
              <a:rPr lang="en-US" altLang="en-US" dirty="0" smtClean="0"/>
              <a:t>Scholarly work is rooted in lively exchanges of ideas (“conversations”)</a:t>
            </a:r>
          </a:p>
          <a:p>
            <a:pPr eaLnBrk="1" hangingPunct="1">
              <a:lnSpc>
                <a:spcPct val="90000"/>
              </a:lnSpc>
            </a:pPr>
            <a:endParaRPr lang="en-US" altLang="en-US" dirty="0" smtClean="0"/>
          </a:p>
          <a:p>
            <a:pPr eaLnBrk="1" hangingPunct="1">
              <a:lnSpc>
                <a:spcPct val="90000"/>
              </a:lnSpc>
            </a:pPr>
            <a:r>
              <a:rPr lang="en-US" altLang="en-US" dirty="0" smtClean="0"/>
              <a:t>Many different conversations are taking place at the same time – need to establish our location in the social space of scholarship:</a:t>
            </a:r>
          </a:p>
          <a:p>
            <a:pPr lvl="1" eaLnBrk="1" hangingPunct="1">
              <a:lnSpc>
                <a:spcPct val="90000"/>
              </a:lnSpc>
            </a:pPr>
            <a:r>
              <a:rPr lang="en-US" altLang="en-US" dirty="0" smtClean="0"/>
              <a:t>who may be interested in my research?</a:t>
            </a:r>
          </a:p>
          <a:p>
            <a:pPr lvl="1" eaLnBrk="1" hangingPunct="1">
              <a:lnSpc>
                <a:spcPct val="90000"/>
              </a:lnSpc>
            </a:pPr>
            <a:r>
              <a:rPr lang="en-US" altLang="en-US" dirty="0" smtClean="0"/>
              <a:t>who seems to share my “world view”? </a:t>
            </a:r>
          </a:p>
          <a:p>
            <a:pPr lvl="1" eaLnBrk="1" hangingPunct="1">
              <a:lnSpc>
                <a:spcPct val="90000"/>
              </a:lnSpc>
            </a:pPr>
            <a:r>
              <a:rPr lang="en-US" altLang="en-US" dirty="0" smtClean="0"/>
              <a:t>who do I really want to talk to?</a:t>
            </a:r>
          </a:p>
          <a:p>
            <a:pPr eaLnBrk="1" hangingPunct="1">
              <a:lnSpc>
                <a:spcPct val="90000"/>
              </a:lnSpc>
            </a:pPr>
            <a:endParaRPr lang="en-US" altLang="en-US" dirty="0" smtClean="0"/>
          </a:p>
        </p:txBody>
      </p:sp>
    </p:spTree>
    <p:extLst>
      <p:ext uri="{BB962C8B-B14F-4D97-AF65-F5344CB8AC3E}">
        <p14:creationId xmlns:p14="http://schemas.microsoft.com/office/powerpoint/2010/main" val="177079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3200" smtClean="0"/>
              <a:t>What makes a theory published and cited?</a:t>
            </a:r>
          </a:p>
        </p:txBody>
      </p:sp>
      <p:sp>
        <p:nvSpPr>
          <p:cNvPr id="9219" name="Rectangle 3"/>
          <p:cNvSpPr>
            <a:spLocks noGrp="1" noChangeArrowheads="1"/>
          </p:cNvSpPr>
          <p:nvPr>
            <p:ph type="body" idx="1"/>
          </p:nvPr>
        </p:nvSpPr>
        <p:spPr>
          <a:xfrm>
            <a:off x="457200" y="1417638"/>
            <a:ext cx="8226425" cy="5412325"/>
          </a:xfrm>
        </p:spPr>
        <p:txBody>
          <a:bodyPr>
            <a:normAutofit/>
          </a:bodyPr>
          <a:lstStyle/>
          <a:p>
            <a:pPr>
              <a:lnSpc>
                <a:spcPct val="120000"/>
              </a:lnSpc>
            </a:pPr>
            <a:r>
              <a:rPr lang="en-US" altLang="en-US" sz="2800" dirty="0" smtClean="0"/>
              <a:t>Social </a:t>
            </a:r>
            <a:r>
              <a:rPr lang="en-US" altLang="en-US" sz="2800" dirty="0"/>
              <a:t>similarity increases publications chances</a:t>
            </a:r>
          </a:p>
          <a:p>
            <a:pPr lvl="1">
              <a:lnSpc>
                <a:spcPct val="120000"/>
              </a:lnSpc>
              <a:buFont typeface="Wingdings" panose="05000000000000000000" pitchFamily="2" charset="2"/>
              <a:buChar char="Ø"/>
            </a:pPr>
            <a:r>
              <a:rPr lang="en-US" altLang="en-US" sz="2400" dirty="0" smtClean="0"/>
              <a:t>New </a:t>
            </a:r>
            <a:r>
              <a:rPr lang="en-US" altLang="en-US" sz="2400" dirty="0"/>
              <a:t>approaches must be oriented towards the work of colleagues and useful in their research (or personal agenda)</a:t>
            </a:r>
          </a:p>
          <a:p>
            <a:pPr eaLnBrk="1" hangingPunct="1">
              <a:lnSpc>
                <a:spcPct val="120000"/>
              </a:lnSpc>
            </a:pPr>
            <a:endParaRPr lang="en-US" altLang="en-US" sz="1400" dirty="0" smtClean="0"/>
          </a:p>
          <a:p>
            <a:pPr eaLnBrk="1" hangingPunct="1">
              <a:lnSpc>
                <a:spcPct val="120000"/>
              </a:lnSpc>
            </a:pPr>
            <a:r>
              <a:rPr lang="en-US" altLang="en-US" sz="2800" dirty="0" smtClean="0"/>
              <a:t>Theories become popular because of their interest value, rather than their truth value (Christensen-</a:t>
            </a:r>
            <a:r>
              <a:rPr lang="en-US" altLang="en-US" sz="2800" dirty="0" err="1" smtClean="0"/>
              <a:t>Szalanski</a:t>
            </a:r>
            <a:r>
              <a:rPr lang="en-US" altLang="en-US" sz="2800" dirty="0" smtClean="0"/>
              <a:t> &amp; Beach, 1984)</a:t>
            </a:r>
          </a:p>
          <a:p>
            <a:pPr lvl="1">
              <a:lnSpc>
                <a:spcPct val="120000"/>
              </a:lnSpc>
              <a:buFont typeface="Wingdings" panose="05000000000000000000" pitchFamily="2" charset="2"/>
              <a:buChar char="Ø"/>
            </a:pPr>
            <a:r>
              <a:rPr lang="en-US" altLang="en-US" sz="2400" dirty="0" smtClean="0"/>
              <a:t>Need to relate to established frameworks to define the significance and meaning of research findings</a:t>
            </a:r>
          </a:p>
          <a:p>
            <a:pPr eaLnBrk="1" hangingPunct="1">
              <a:lnSpc>
                <a:spcPct val="120000"/>
              </a:lnSpc>
              <a:buFont typeface="Wingdings" panose="05000000000000000000" pitchFamily="2" charset="2"/>
              <a:buChar char="Ø"/>
            </a:pPr>
            <a:endParaRPr lang="en-US" altLang="en-US" sz="2800" dirty="0" smtClean="0"/>
          </a:p>
        </p:txBody>
      </p:sp>
    </p:spTree>
    <p:extLst>
      <p:ext uri="{BB962C8B-B14F-4D97-AF65-F5344CB8AC3E}">
        <p14:creationId xmlns:p14="http://schemas.microsoft.com/office/powerpoint/2010/main" val="118318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GB" noProof="0" dirty="0" smtClean="0"/>
              <a:t>What makes a theory “interesting”?</a:t>
            </a:r>
            <a:endParaRPr lang="en-GB" noProof="0" dirty="0"/>
          </a:p>
        </p:txBody>
      </p:sp>
      <p:sp>
        <p:nvSpPr>
          <p:cNvPr id="3" name="Sottotitolo 2"/>
          <p:cNvSpPr>
            <a:spLocks noGrp="1"/>
          </p:cNvSpPr>
          <p:nvPr>
            <p:ph type="subTitle" idx="1"/>
          </p:nvPr>
        </p:nvSpPr>
        <p:spPr/>
        <p:txBody>
          <a:bodyPr/>
          <a:lstStyle/>
          <a:p>
            <a:endParaRPr lang="it-I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8181</TotalTime>
  <Words>2872</Words>
  <Application>Microsoft Office PowerPoint</Application>
  <PresentationFormat>On-screen Show (4:3)</PresentationFormat>
  <Paragraphs>305</Paragraphs>
  <Slides>46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MS Mincho</vt:lpstr>
      <vt:lpstr>Arial</vt:lpstr>
      <vt:lpstr>Calibri</vt:lpstr>
      <vt:lpstr>Times New Roman</vt:lpstr>
      <vt:lpstr>Wingdings</vt:lpstr>
      <vt:lpstr>Tema di Office</vt:lpstr>
      <vt:lpstr>Engaging with the literature</vt:lpstr>
      <vt:lpstr>An insigthful view of the field…</vt:lpstr>
      <vt:lpstr>Administrative science as a socially constructed truth (Astley, 1985)</vt:lpstr>
      <vt:lpstr>The social construction of scientific knowledge</vt:lpstr>
      <vt:lpstr>Papers are rejected because they “lack theoretical contribution”.  But … what passes as a theoretical contribution?</vt:lpstr>
      <vt:lpstr>Whatever persuades the editor and the reviewers…</vt:lpstr>
      <vt:lpstr>Scholarly writing as conversation  (Huff, 1999)</vt:lpstr>
      <vt:lpstr>What makes a theory published and cited?</vt:lpstr>
      <vt:lpstr>What makes a theory “interesting”?</vt:lpstr>
      <vt:lpstr>That’s Interesting! (Davis, 1971)</vt:lpstr>
      <vt:lpstr>Types of interesting propositions</vt:lpstr>
      <vt:lpstr>Types of interesting propositions</vt:lpstr>
      <vt:lpstr>Types of interesting propositions</vt:lpstr>
      <vt:lpstr>Types of interesting propositions</vt:lpstr>
      <vt:lpstr>Types of interesting propositions</vt:lpstr>
      <vt:lpstr>Types of interesting propositions</vt:lpstr>
      <vt:lpstr>Types of interesting propositions</vt:lpstr>
      <vt:lpstr>Types of interesting propositions</vt:lpstr>
      <vt:lpstr>Types of interesting propositions</vt:lpstr>
      <vt:lpstr>Types of interesting propositions</vt:lpstr>
      <vt:lpstr>Types of interesting propositions</vt:lpstr>
      <vt:lpstr>Types of interesting propositions</vt:lpstr>
      <vt:lpstr>How do you construct your observations as interesting?</vt:lpstr>
      <vt:lpstr>Theory development as an act of sensemaking</vt:lpstr>
      <vt:lpstr>Constructing opportunities for contribution (Locke &amp; Golden-Biddle, 1997)</vt:lpstr>
      <vt:lpstr>Constructing intertextual coherence</vt:lpstr>
      <vt:lpstr>Constructing intertextual coherence</vt:lpstr>
      <vt:lpstr>Constructing intertextual coherence</vt:lpstr>
      <vt:lpstr>Constructing intertextual coherence</vt:lpstr>
      <vt:lpstr>Problematizing the situation</vt:lpstr>
      <vt:lpstr>Problematizing the situation</vt:lpstr>
      <vt:lpstr>Problematizing the situation</vt:lpstr>
      <vt:lpstr>Problematizing the situation</vt:lpstr>
      <vt:lpstr>How do you produce the map?</vt:lpstr>
      <vt:lpstr>Before we start, always remember:  The purpose of a literature review is NOT only to summarize or synthesize, but to add conceptual value.  Help readers see patterns that they had not noticed before! </vt:lpstr>
      <vt:lpstr>Rule number one:  Be inclusive, thorough, and comprehensive.</vt:lpstr>
      <vt:lpstr>Rule number two:  Carefully define the scope of your investigation.</vt:lpstr>
      <vt:lpstr>Rule number three (the golden rule):  Read all the papers.  The whole paper.  Not just the abstract.</vt:lpstr>
      <vt:lpstr>Rule number four:  Keep asking yourself:  What do we really know?</vt:lpstr>
      <vt:lpstr>Rule number five:  A good review is NOT a descriptive list: it reveals patterns in how past studies differ</vt:lpstr>
      <vt:lpstr>Rule number six:  Search for (widely accepted) theoretical gaps and contradictions</vt:lpstr>
      <vt:lpstr>Rule number seven:  Use a table to highlight patterns. Not a summary table! A comparative table.</vt:lpstr>
      <vt:lpstr>Retrospection vs. Prospection  in sensemaking theory</vt:lpstr>
      <vt:lpstr>Closed- vs. Open-system orchestration (Giudici, Reinmoeller &amp; Ravasi, forthcoming)</vt:lpstr>
      <vt:lpstr>Preparing the ground for contribution (Ravasi &amp; Zattoni, 2006)</vt:lpstr>
      <vt:lpstr>But always do justice to past studies and frame weaknesses as “opportunities for further development”…  Remember: Reviewers will be picked from the authors of the same past studies you are criticizing!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constitutes a theoretical contribution?</dc:title>
  <dc:creator>Ravasi</dc:creator>
  <cp:lastModifiedBy>Ravasi, Davide</cp:lastModifiedBy>
  <cp:revision>80</cp:revision>
  <dcterms:created xsi:type="dcterms:W3CDTF">2014-12-12T10:17:26Z</dcterms:created>
  <dcterms:modified xsi:type="dcterms:W3CDTF">2018-04-02T22:11:01Z</dcterms:modified>
</cp:coreProperties>
</file>