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</p:sldIdLst>
  <p:sldSz cx="9144000" cy="6858000" type="screen4x3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3634"/>
          </a:xfrm>
          <a:prstGeom prst="rect">
            <a:avLst/>
          </a:prstGeom>
        </p:spPr>
        <p:txBody>
          <a:bodyPr vert="horz" lIns="92610" tIns="46305" rIns="92610" bIns="4630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3634"/>
          </a:xfrm>
          <a:prstGeom prst="rect">
            <a:avLst/>
          </a:prstGeom>
        </p:spPr>
        <p:txBody>
          <a:bodyPr vert="horz" lIns="92610" tIns="46305" rIns="92610" bIns="46305" rtlCol="0"/>
          <a:lstStyle>
            <a:lvl1pPr algn="r">
              <a:defRPr sz="1200"/>
            </a:lvl1pPr>
          </a:lstStyle>
          <a:p>
            <a:fld id="{0B81A700-7743-487B-BF7C-3069412AAAAE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10" tIns="46305" rIns="92610" bIns="4630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4"/>
            <a:ext cx="5438140" cy="4442699"/>
          </a:xfrm>
          <a:prstGeom prst="rect">
            <a:avLst/>
          </a:prstGeom>
        </p:spPr>
        <p:txBody>
          <a:bodyPr vert="horz" lIns="92610" tIns="46305" rIns="92610" bIns="46305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3634"/>
          </a:xfrm>
          <a:prstGeom prst="rect">
            <a:avLst/>
          </a:prstGeom>
        </p:spPr>
        <p:txBody>
          <a:bodyPr vert="horz" lIns="92610" tIns="46305" rIns="92610" bIns="4630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60" cy="493634"/>
          </a:xfrm>
          <a:prstGeom prst="rect">
            <a:avLst/>
          </a:prstGeom>
        </p:spPr>
        <p:txBody>
          <a:bodyPr vert="horz" lIns="92610" tIns="46305" rIns="92610" bIns="46305" rtlCol="0" anchor="b"/>
          <a:lstStyle>
            <a:lvl1pPr algn="r">
              <a:defRPr sz="1200"/>
            </a:lvl1pPr>
          </a:lstStyle>
          <a:p>
            <a:fld id="{EFE9CA13-F71A-4A4E-A439-6534108983F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3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9CA13-F71A-4A4E-A439-6534108983FB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974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9CA13-F71A-4A4E-A439-6534108983FB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83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72EADE-1BCE-4596-A653-FD417C66DFC1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3C95BE-38C7-41F1-B189-D8857E362465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>
                <a:effectLst/>
              </a:rPr>
              <a:t>DIRITTI E DOVERI</a:t>
            </a:r>
            <a:endParaRPr lang="it-IT" dirty="0"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415174"/>
          </a:xfrm>
        </p:spPr>
        <p:txBody>
          <a:bodyPr/>
          <a:lstStyle/>
          <a:p>
            <a:r>
              <a:rPr lang="it-IT" dirty="0" smtClean="0"/>
              <a:t>DOTTORANDI  </a:t>
            </a:r>
            <a:r>
              <a:rPr lang="it-IT" dirty="0" err="1" smtClean="0"/>
              <a:t>DI</a:t>
            </a:r>
            <a:r>
              <a:rPr lang="it-IT" dirty="0" smtClean="0"/>
              <a:t>  RICERCA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1100" b="1" dirty="0" smtClean="0"/>
              <a:t>Area Qualità, Programmazione e Supporto Strategico – Settore Strategia per la Ricerca  -  Dott.ssa Marisa Donzelli</a:t>
            </a:r>
            <a:endParaRPr lang="it-IT" sz="1100" b="1" dirty="0"/>
          </a:p>
        </p:txBody>
      </p:sp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928670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2700" b="1" dirty="0" smtClean="0">
                <a:latin typeface="+mn-lt"/>
              </a:rPr>
              <a:t>DIRITTI E DOVERI </a:t>
            </a:r>
            <a:br>
              <a:rPr lang="it-IT" sz="2700" b="1" dirty="0" smtClean="0">
                <a:latin typeface="+mn-lt"/>
              </a:rPr>
            </a:br>
            <a:r>
              <a:rPr lang="it-IT" sz="2200" b="1" dirty="0" smtClean="0">
                <a:latin typeface="+mn-lt"/>
              </a:rPr>
              <a:t>DOTTORANDI  </a:t>
            </a:r>
            <a:r>
              <a:rPr lang="it-IT" sz="2200" b="1" dirty="0" err="1" smtClean="0">
                <a:latin typeface="+mn-lt"/>
              </a:rPr>
              <a:t>DI</a:t>
            </a:r>
            <a:r>
              <a:rPr lang="it-IT" sz="2200" b="1" dirty="0" smtClean="0">
                <a:latin typeface="+mn-lt"/>
              </a:rPr>
              <a:t>  RICERCA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sz="2400" b="1" dirty="0" smtClean="0"/>
          </a:p>
          <a:p>
            <a:pPr>
              <a:buNone/>
            </a:pPr>
            <a:endParaRPr lang="it-IT" sz="2400" b="1" dirty="0" smtClean="0"/>
          </a:p>
          <a:p>
            <a:pPr algn="ctr">
              <a:buNone/>
            </a:pPr>
            <a:r>
              <a:rPr lang="it-IT" sz="2000" b="1" dirty="0" smtClean="0"/>
              <a:t>RIFERIMENTI NORMATIVI</a:t>
            </a:r>
          </a:p>
          <a:p>
            <a:pPr algn="ctr">
              <a:buNone/>
            </a:pPr>
            <a:endParaRPr lang="it-IT" sz="2400" b="1" dirty="0" smtClean="0"/>
          </a:p>
          <a:p>
            <a:pPr algn="just"/>
            <a:r>
              <a:rPr lang="it-IT" sz="1600" b="1" dirty="0" smtClean="0"/>
              <a:t>D.M. n. 45 del 8 febbraio 2013 – “</a:t>
            </a:r>
            <a:r>
              <a:rPr lang="it-IT" sz="1600" b="1" i="1" dirty="0" smtClean="0"/>
              <a:t>Regolamento recante modalità di accreditamento delle sedi e dei corsi di dottorato e criteri per la istituzione dei corsi di dottorato da parte degli enti accreditati</a:t>
            </a:r>
            <a:r>
              <a:rPr lang="it-IT" sz="1600" b="1" dirty="0" smtClean="0"/>
              <a:t>”</a:t>
            </a:r>
          </a:p>
          <a:p>
            <a:pPr algn="just"/>
            <a:endParaRPr lang="it-IT" sz="1600" b="1" dirty="0" smtClean="0"/>
          </a:p>
          <a:p>
            <a:pPr algn="just"/>
            <a:r>
              <a:rPr lang="it-IT" sz="1600" b="1" dirty="0" smtClean="0"/>
              <a:t>Regolamento dei corsi di dottorato di ricerca di Ateneo – </a:t>
            </a:r>
            <a:r>
              <a:rPr lang="it-IT" sz="1600" b="1" dirty="0" err="1" smtClean="0"/>
              <a:t>D.R.</a:t>
            </a:r>
            <a:r>
              <a:rPr lang="it-IT" sz="1600" b="1" dirty="0" smtClean="0"/>
              <a:t> n. 567 del 6 marzo 2018</a:t>
            </a:r>
          </a:p>
          <a:p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r>
              <a:rPr lang="it-IT" sz="1100" b="1" dirty="0" smtClean="0"/>
              <a:t>Area Qualità,  Programmazione e Supporto Strategico – Settore Strategia per la Ricerca -  Dott.ssa Marisa Donzelli</a:t>
            </a:r>
          </a:p>
          <a:p>
            <a:endParaRPr lang="it-IT" b="1" dirty="0"/>
          </a:p>
        </p:txBody>
      </p:sp>
      <p:pic>
        <p:nvPicPr>
          <p:cNvPr id="4" name="Immagin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702" y="785794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DIRITTI E DOVERI </a:t>
            </a: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2000" b="1" dirty="0" smtClean="0">
                <a:latin typeface="+mn-lt"/>
              </a:rPr>
              <a:t>DOTTORANDI  </a:t>
            </a:r>
            <a:r>
              <a:rPr lang="it-IT" sz="2000" b="1" dirty="0" err="1" smtClean="0">
                <a:latin typeface="+mn-lt"/>
              </a:rPr>
              <a:t>DI</a:t>
            </a:r>
            <a:r>
              <a:rPr lang="it-IT" sz="2000" b="1" dirty="0" smtClean="0">
                <a:latin typeface="+mn-lt"/>
              </a:rPr>
              <a:t>  RICERCA</a:t>
            </a:r>
            <a:endParaRPr lang="it-IT" sz="2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sz="2400" b="1" dirty="0" smtClean="0"/>
              <a:t>DOVERI </a:t>
            </a:r>
          </a:p>
          <a:p>
            <a:pPr algn="ctr">
              <a:buNone/>
            </a:pPr>
            <a:r>
              <a:rPr lang="it-IT" sz="1700" b="1" dirty="0" smtClean="0"/>
              <a:t>(art. 12 del D.M. 45/2013 e art. 13 del Regolamento sui corsi di dottorato)</a:t>
            </a:r>
          </a:p>
          <a:p>
            <a:pPr algn="ctr">
              <a:buNone/>
            </a:pPr>
            <a:endParaRPr lang="it-IT" sz="1700" b="1" dirty="0" smtClean="0"/>
          </a:p>
          <a:p>
            <a:pPr algn="just"/>
            <a:r>
              <a:rPr lang="it-IT" sz="1900" b="1" dirty="0" smtClean="0"/>
              <a:t>Impegno esclusivo a tempo pieno</a:t>
            </a:r>
          </a:p>
          <a:p>
            <a:pPr algn="just"/>
            <a:endParaRPr lang="it-IT" sz="1900" b="1" dirty="0" smtClean="0"/>
          </a:p>
          <a:p>
            <a:pPr algn="just"/>
            <a:r>
              <a:rPr lang="it-IT" sz="1900" b="1" dirty="0" smtClean="0"/>
              <a:t>Obbligo di frequenza dei corsi e di svolgimento delle attività previste dal proprio curricolo formativo e delle attività di ricerca assegnate</a:t>
            </a:r>
          </a:p>
          <a:p>
            <a:pPr algn="just"/>
            <a:endParaRPr lang="it-IT" sz="1900" b="1" dirty="0" smtClean="0"/>
          </a:p>
          <a:p>
            <a:pPr algn="just"/>
            <a:r>
              <a:rPr lang="it-IT" sz="1900" b="1" dirty="0" smtClean="0"/>
              <a:t>Divieto di contemporanea iscrizione ad un altro corso di dottorato o ad altro corso di studio (corsi di laurea, master, scuole di specializzazione)</a:t>
            </a:r>
          </a:p>
          <a:p>
            <a:pPr algn="just">
              <a:buNone/>
            </a:pPr>
            <a:endParaRPr lang="it-IT" sz="1900" b="1" dirty="0" smtClean="0"/>
          </a:p>
          <a:p>
            <a:pPr algn="just"/>
            <a:r>
              <a:rPr lang="it-IT" sz="1900" b="1" dirty="0" smtClean="0"/>
              <a:t>Obbligo di riportare le attività svolte giornalmente in un registro “</a:t>
            </a:r>
            <a:r>
              <a:rPr lang="it-IT" sz="1900" b="1" dirty="0" err="1" smtClean="0"/>
              <a:t>Timesheet</a:t>
            </a:r>
            <a:r>
              <a:rPr lang="it-IT" sz="1900" b="1" dirty="0" smtClean="0"/>
              <a:t>”</a:t>
            </a:r>
          </a:p>
          <a:p>
            <a:pPr algn="just"/>
            <a:endParaRPr lang="it-IT" sz="1900" b="1" dirty="0" smtClean="0"/>
          </a:p>
          <a:p>
            <a:pPr algn="just"/>
            <a:r>
              <a:rPr lang="it-IT" sz="1900" b="1" dirty="0" smtClean="0"/>
              <a:t>Obbligo di sottoporsi alla verifica annuale del Collegio dei docenti</a:t>
            </a:r>
          </a:p>
          <a:p>
            <a:endParaRPr lang="it-IT" sz="1800" b="1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r>
              <a:rPr lang="it-IT" sz="1300" b="1" dirty="0" smtClean="0"/>
              <a:t>Area Qualità,  Programmazione e Supporto Strategico – Settore Strategia per la Ricerca -  Dott.ssa Marisa Donzelli</a:t>
            </a:r>
          </a:p>
          <a:p>
            <a:pPr>
              <a:buNone/>
            </a:pPr>
            <a:endParaRPr lang="it-IT" sz="2400" b="1" dirty="0" smtClean="0"/>
          </a:p>
          <a:p>
            <a:endParaRPr lang="it-IT" sz="2400" b="1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928670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DIRITTI E DOVERI </a:t>
            </a: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2000" b="1" dirty="0" smtClean="0">
                <a:latin typeface="+mn-lt"/>
              </a:rPr>
              <a:t>DOTTORANDI  </a:t>
            </a:r>
            <a:r>
              <a:rPr lang="it-IT" sz="2000" b="1" dirty="0" err="1" smtClean="0">
                <a:latin typeface="+mn-lt"/>
              </a:rPr>
              <a:t>DI</a:t>
            </a:r>
            <a:r>
              <a:rPr lang="it-IT" sz="2000" b="1" dirty="0" smtClean="0">
                <a:latin typeface="+mn-lt"/>
              </a:rPr>
              <a:t>  RICERCA</a:t>
            </a:r>
            <a:endParaRPr lang="it-IT" sz="2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endParaRPr lang="it-IT" sz="2400" b="1" dirty="0" smtClean="0"/>
          </a:p>
          <a:p>
            <a:pPr algn="ctr">
              <a:buNone/>
            </a:pPr>
            <a:r>
              <a:rPr lang="it-IT" sz="2200" b="1" dirty="0" smtClean="0"/>
              <a:t>… ancora sui DOVERI</a:t>
            </a:r>
          </a:p>
          <a:p>
            <a:pPr algn="ctr">
              <a:buNone/>
            </a:pPr>
            <a:r>
              <a:rPr lang="it-IT" sz="1500" b="1" dirty="0" smtClean="0"/>
              <a:t>(art. 14 del D.M. 45/2013 e artt.  16 e 17 del Regolamento sui corsi di dottorato)</a:t>
            </a:r>
          </a:p>
          <a:p>
            <a:pPr algn="ctr">
              <a:buNone/>
            </a:pPr>
            <a:endParaRPr lang="it-IT" sz="2400" b="1" dirty="0" smtClean="0"/>
          </a:p>
          <a:p>
            <a:pPr algn="just"/>
            <a:r>
              <a:rPr lang="it-IT" sz="1700" b="1" dirty="0" smtClean="0"/>
              <a:t>Obbligo di trasmettere, prima di sostenere l’esame finale, una copia della tesi al coordinatore e una copia all’ufficio dottorati (in DVD o Cd-rom)</a:t>
            </a:r>
          </a:p>
          <a:p>
            <a:pPr algn="just">
              <a:buNone/>
            </a:pPr>
            <a:endParaRPr lang="it-IT" sz="1700" b="1" dirty="0" smtClean="0"/>
          </a:p>
          <a:p>
            <a:pPr algn="just"/>
            <a:r>
              <a:rPr lang="it-IT" sz="1700" b="1" dirty="0" smtClean="0"/>
              <a:t>Obbligo di  deposito legale della tesi presso le Biblioteche Nazionali di Roma e Firenze</a:t>
            </a:r>
          </a:p>
          <a:p>
            <a:pPr algn="just"/>
            <a:endParaRPr lang="it-IT" sz="1700" b="1" dirty="0" smtClean="0"/>
          </a:p>
          <a:p>
            <a:pPr algn="just"/>
            <a:r>
              <a:rPr lang="it-IT" sz="1700" b="1" dirty="0" smtClean="0"/>
              <a:t>linee guida disponibili su http://www.unipa.it/didattica/dottorati/Esami-Finali/esami-finali-dottorato-xxx-e-prorogati-del-xxix-e-del-xxvi-anno-2018/</a:t>
            </a:r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r>
              <a:rPr lang="it-IT" sz="1200" b="1" dirty="0" smtClean="0"/>
              <a:t>Area Qualità,  Programmazione e Supporto Strategico – Settore Strategia per la Ricerca -  Dott.ssa Marisa Donzelli</a:t>
            </a:r>
          </a:p>
          <a:p>
            <a:endParaRPr lang="it-IT" sz="2400" b="1" dirty="0" smtClean="0"/>
          </a:p>
          <a:p>
            <a:endParaRPr lang="it-IT" sz="2400" b="1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928670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DIRITTI E DOVERI </a:t>
            </a: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2000" b="1" dirty="0" smtClean="0">
                <a:latin typeface="+mn-lt"/>
              </a:rPr>
              <a:t>DOTTORANDI  </a:t>
            </a:r>
            <a:r>
              <a:rPr lang="it-IT" sz="2000" b="1" dirty="0" err="1" smtClean="0">
                <a:latin typeface="+mn-lt"/>
              </a:rPr>
              <a:t>DI</a:t>
            </a:r>
            <a:r>
              <a:rPr lang="it-IT" sz="2000" b="1" dirty="0" smtClean="0">
                <a:latin typeface="+mn-lt"/>
              </a:rPr>
              <a:t>  RICERCA</a:t>
            </a:r>
            <a:endParaRPr lang="it-IT" sz="2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2200" b="1" dirty="0" smtClean="0"/>
              <a:t>DIRITTI</a:t>
            </a:r>
          </a:p>
          <a:p>
            <a:pPr algn="ctr">
              <a:buNone/>
            </a:pPr>
            <a:r>
              <a:rPr lang="it-IT" sz="1500" b="1" dirty="0" smtClean="0"/>
              <a:t>(art. 12 del D.M. 45/2013 e art. 13 del Regolamento sui corsi di dottorato)</a:t>
            </a:r>
          </a:p>
          <a:p>
            <a:pPr algn="ctr">
              <a:buNone/>
            </a:pPr>
            <a:endParaRPr lang="it-IT" sz="1400" b="1" dirty="0" smtClean="0"/>
          </a:p>
          <a:p>
            <a:pPr algn="just"/>
            <a:r>
              <a:rPr lang="it-IT" sz="1700" b="1" dirty="0" smtClean="0"/>
              <a:t>Copertura assicurativa per infortuni e responsabilità civile</a:t>
            </a:r>
          </a:p>
          <a:p>
            <a:pPr algn="just"/>
            <a:endParaRPr lang="it-IT" sz="1700" b="1" dirty="0" smtClean="0"/>
          </a:p>
          <a:p>
            <a:pPr algn="just"/>
            <a:r>
              <a:rPr lang="it-IT" sz="1700" b="1" dirty="0" smtClean="0"/>
              <a:t>Possibilità di svolgere di attività di tutorato degli studenti dei corsi di laurea e di attività didattica integrativa (entro 40 ore annue)</a:t>
            </a:r>
          </a:p>
          <a:p>
            <a:pPr algn="just"/>
            <a:endParaRPr lang="it-IT" sz="1700" b="1" dirty="0" smtClean="0"/>
          </a:p>
          <a:p>
            <a:pPr algn="just"/>
            <a:r>
              <a:rPr lang="it-IT" sz="1700" b="1" dirty="0" smtClean="0"/>
              <a:t>Possibilità per i dottorandi dell’area medica di partecipare all’attività clinico assistenziale</a:t>
            </a:r>
          </a:p>
          <a:p>
            <a:pPr algn="just"/>
            <a:endParaRPr lang="it-IT" sz="1700" b="1" dirty="0" smtClean="0"/>
          </a:p>
          <a:p>
            <a:pPr algn="just"/>
            <a:r>
              <a:rPr lang="it-IT" sz="1700" b="1" dirty="0" smtClean="0"/>
              <a:t>Sospensione del corso nei casi previsti dalla legge (maternità, malattia, servizio civile, caso fortuito o forza maggiore)</a:t>
            </a:r>
          </a:p>
          <a:p>
            <a:pPr algn="just"/>
            <a:endParaRPr lang="it-IT" sz="1600" b="1" dirty="0" smtClean="0"/>
          </a:p>
          <a:p>
            <a:pPr algn="just"/>
            <a:endParaRPr lang="it-IT" sz="1600" b="1" dirty="0" smtClean="0"/>
          </a:p>
          <a:p>
            <a:pPr algn="ctr"/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endParaRPr lang="it-IT" sz="1300" dirty="0" smtClean="0"/>
          </a:p>
          <a:p>
            <a:pPr algn="ctr">
              <a:buNone/>
            </a:pPr>
            <a:r>
              <a:rPr lang="it-IT" sz="1200" b="1" dirty="0" smtClean="0"/>
              <a:t>Area Qualità,  Programmazione e Supporto Strategico – Settore Strategia per la Ricerca -  Dott.ssa Marisa Donzelli</a:t>
            </a:r>
          </a:p>
          <a:p>
            <a:endParaRPr lang="it-IT" sz="2400" b="1" dirty="0" smtClean="0"/>
          </a:p>
          <a:p>
            <a:endParaRPr lang="it-IT" sz="2400" b="1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857232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DIRITTI E DOVERI </a:t>
            </a: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2000" b="1" dirty="0" smtClean="0">
                <a:latin typeface="+mn-lt"/>
              </a:rPr>
              <a:t>DOTTORANDI  </a:t>
            </a:r>
            <a:r>
              <a:rPr lang="it-IT" sz="2000" b="1" dirty="0" err="1" smtClean="0">
                <a:latin typeface="+mn-lt"/>
              </a:rPr>
              <a:t>DI</a:t>
            </a:r>
            <a:r>
              <a:rPr lang="it-IT" sz="2000" b="1" dirty="0" smtClean="0">
                <a:latin typeface="+mn-lt"/>
              </a:rPr>
              <a:t>  RICERCA</a:t>
            </a:r>
            <a:endParaRPr lang="it-IT" sz="2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3600" b="1" dirty="0" smtClean="0"/>
              <a:t>…. ancora sui DIRITTI</a:t>
            </a:r>
          </a:p>
          <a:p>
            <a:pPr algn="ctr">
              <a:buNone/>
            </a:pPr>
            <a:r>
              <a:rPr lang="it-IT" sz="2500" b="1" dirty="0" smtClean="0"/>
              <a:t>(artt. 7 e 9 del D.M. 45/2013 e artt. 14 e 15 del regolamento dei corsi di dottorato)</a:t>
            </a:r>
          </a:p>
          <a:p>
            <a:pPr algn="ctr">
              <a:buNone/>
            </a:pPr>
            <a:endParaRPr lang="it-IT" sz="1900" b="1" dirty="0" smtClean="0"/>
          </a:p>
          <a:p>
            <a:pPr algn="just"/>
            <a:r>
              <a:rPr lang="it-IT" sz="2900" b="1" dirty="0" smtClean="0"/>
              <a:t>Possibilità di frequentare congiuntamente  l’ultimo anno di una Scuola di Specializzazione medica</a:t>
            </a:r>
          </a:p>
          <a:p>
            <a:pPr algn="just">
              <a:buNone/>
            </a:pPr>
            <a:endParaRPr lang="it-IT" sz="2900" b="1" dirty="0" smtClean="0"/>
          </a:p>
          <a:p>
            <a:pPr algn="just"/>
            <a:r>
              <a:rPr lang="it-IT" sz="2900" b="1" dirty="0" smtClean="0"/>
              <a:t>Incremento del 50% della borsa per periodi trascorsi all’estero</a:t>
            </a:r>
          </a:p>
          <a:p>
            <a:pPr algn="just">
              <a:buNone/>
            </a:pPr>
            <a:endParaRPr lang="it-IT" sz="2900" b="1" dirty="0" smtClean="0"/>
          </a:p>
          <a:p>
            <a:pPr algn="just"/>
            <a:r>
              <a:rPr lang="it-IT" sz="2900" b="1" dirty="0" smtClean="0"/>
              <a:t>Budget per tutti i dottorandi del secondo e terzo anno, pari al 10% dell’importo lordo della borsa per esigenze strettamente connesse all’attività di studio e ricerca del corso di dottorato frequentato</a:t>
            </a:r>
          </a:p>
          <a:p>
            <a:pPr algn="just">
              <a:buNone/>
            </a:pPr>
            <a:endParaRPr lang="it-IT" sz="2900" b="1" dirty="0" smtClean="0"/>
          </a:p>
          <a:p>
            <a:pPr algn="just"/>
            <a:r>
              <a:rPr lang="it-IT" sz="2900" b="1" dirty="0" smtClean="0"/>
              <a:t>Contributo annuo di € 1.000 per i primi 3 mesi e di € 500,00 per i restanti 9 mesi  (solo per i dottorandi senza borsa o i laureati all’estero in sovrannumero) per periodi trascorsi all’estero</a:t>
            </a:r>
          </a:p>
          <a:p>
            <a:pPr algn="just">
              <a:buNone/>
            </a:pPr>
            <a:endParaRPr lang="it-IT" b="1" dirty="0" smtClean="0"/>
          </a:p>
          <a:p>
            <a:pPr algn="just"/>
            <a:endParaRPr lang="it-IT" sz="1800" b="1" dirty="0" smtClean="0"/>
          </a:p>
          <a:p>
            <a:pPr algn="just"/>
            <a:endParaRPr lang="it-IT" sz="1800" b="1" dirty="0" smtClean="0"/>
          </a:p>
          <a:p>
            <a:pPr algn="just">
              <a:buNone/>
            </a:pPr>
            <a:endParaRPr lang="it-IT" sz="1800" b="1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endParaRPr lang="it-IT" sz="1400" b="1" dirty="0" smtClean="0"/>
          </a:p>
          <a:p>
            <a:pPr algn="ctr">
              <a:buNone/>
            </a:pPr>
            <a:r>
              <a:rPr lang="it-IT" sz="2000" b="1" dirty="0" smtClean="0"/>
              <a:t>Area Qualità,  Programmazione e Supporto Strategico – Settore Strategia per la Ricerca -  Dott.ssa Marisa Donzelli</a:t>
            </a:r>
          </a:p>
          <a:p>
            <a:pPr algn="ctr">
              <a:buNone/>
            </a:pPr>
            <a:endParaRPr lang="it-IT" sz="2000" b="1" dirty="0" smtClean="0"/>
          </a:p>
          <a:p>
            <a:endParaRPr lang="it-IT" sz="2400" b="1" dirty="0" smtClean="0"/>
          </a:p>
          <a:p>
            <a:endParaRPr lang="it-IT" sz="2400" b="1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714356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DIRITTI E DOVERI </a:t>
            </a: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2000" b="1" dirty="0" smtClean="0">
                <a:latin typeface="+mn-lt"/>
              </a:rPr>
              <a:t>DOTTORANDI  </a:t>
            </a:r>
            <a:r>
              <a:rPr lang="it-IT" sz="2000" b="1" dirty="0" err="1" smtClean="0">
                <a:latin typeface="+mn-lt"/>
              </a:rPr>
              <a:t>DI</a:t>
            </a:r>
            <a:r>
              <a:rPr lang="it-IT" sz="2000" b="1" dirty="0" smtClean="0">
                <a:latin typeface="+mn-lt"/>
              </a:rPr>
              <a:t>  RICERCA</a:t>
            </a:r>
            <a:endParaRPr lang="it-IT" sz="2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1100" b="1" dirty="0" smtClean="0"/>
          </a:p>
          <a:p>
            <a:pPr algn="ctr">
              <a:buNone/>
            </a:pPr>
            <a:r>
              <a:rPr lang="it-IT" sz="2000" b="1" dirty="0" smtClean="0"/>
              <a:t>RIFERIMENTI AMMINISTRATIVI</a:t>
            </a:r>
          </a:p>
          <a:p>
            <a:pPr algn="ctr">
              <a:buNone/>
            </a:pPr>
            <a:endParaRPr lang="it-IT" sz="1400" b="1" dirty="0" smtClean="0"/>
          </a:p>
          <a:p>
            <a:pPr algn="ctr">
              <a:buNone/>
            </a:pPr>
            <a:endParaRPr lang="it-IT" sz="1400" b="1" dirty="0" smtClean="0"/>
          </a:p>
          <a:p>
            <a:pPr algn="just">
              <a:buNone/>
            </a:pPr>
            <a:r>
              <a:rPr lang="it-IT" sz="1800" b="1" dirty="0" smtClean="0"/>
              <a:t>     </a:t>
            </a:r>
            <a:r>
              <a:rPr lang="it-IT" sz="1600" b="1" dirty="0" smtClean="0"/>
              <a:t>Area Qualità, Programmazione e Supporto Strategico – Settore Strategia per la Ricerca -  Responsabile Dott.ssa Marisa Donzelli</a:t>
            </a:r>
          </a:p>
          <a:p>
            <a:pPr algn="just">
              <a:buNone/>
            </a:pPr>
            <a:r>
              <a:rPr lang="it-IT" sz="1600" b="1" dirty="0" smtClean="0"/>
              <a:t>     - e mail dottorati@unipa.it; mariarosa.donzelli@unipa.it</a:t>
            </a:r>
          </a:p>
          <a:p>
            <a:pPr algn="just">
              <a:buNone/>
            </a:pPr>
            <a:r>
              <a:rPr lang="it-IT" sz="1600" b="1" dirty="0" smtClean="0"/>
              <a:t>     - telefono 091/23893146</a:t>
            </a:r>
          </a:p>
          <a:p>
            <a:pPr algn="just">
              <a:buNone/>
            </a:pPr>
            <a:r>
              <a:rPr lang="it-IT" sz="1600" b="1" dirty="0" smtClean="0"/>
              <a:t>     </a:t>
            </a:r>
          </a:p>
          <a:p>
            <a:pPr algn="just">
              <a:buNone/>
            </a:pPr>
            <a:r>
              <a:rPr lang="it-IT" sz="1600" b="1" dirty="0" smtClean="0"/>
              <a:t>     UO “Dottorati di Ricerca” – Responsabile Ing. Carmelo </a:t>
            </a:r>
            <a:r>
              <a:rPr lang="it-IT" sz="1600" b="1" dirty="0" err="1" smtClean="0"/>
              <a:t>Priolo</a:t>
            </a:r>
            <a:r>
              <a:rPr lang="it-IT" sz="1600" b="1" dirty="0" smtClean="0"/>
              <a:t> </a:t>
            </a:r>
          </a:p>
          <a:p>
            <a:pPr algn="just">
              <a:buNone/>
            </a:pPr>
            <a:r>
              <a:rPr lang="it-IT" sz="1600" b="1" dirty="0" smtClean="0"/>
              <a:t>      - e mail dottorati@unipa.it; carmelo.priolo@unipa.it</a:t>
            </a:r>
          </a:p>
          <a:p>
            <a:pPr algn="just">
              <a:buNone/>
            </a:pPr>
            <a:r>
              <a:rPr lang="it-IT" sz="1600" b="1" dirty="0" smtClean="0"/>
              <a:t>      - telefono 091/23893135</a:t>
            </a:r>
          </a:p>
          <a:p>
            <a:pPr algn="just">
              <a:buNone/>
            </a:pPr>
            <a:endParaRPr lang="it-IT" sz="1600" b="1" dirty="0" smtClean="0"/>
          </a:p>
          <a:p>
            <a:pPr algn="just">
              <a:buNone/>
            </a:pPr>
            <a:r>
              <a:rPr lang="it-IT" sz="1600" b="1" dirty="0" smtClean="0"/>
              <a:t>Sito web: http://www.unipa.it/didattica/dottorati/</a:t>
            </a:r>
          </a:p>
          <a:p>
            <a:pPr algn="just">
              <a:buNone/>
            </a:pPr>
            <a:endParaRPr lang="it-IT" sz="1800" b="1" dirty="0" smtClean="0"/>
          </a:p>
          <a:p>
            <a:pPr algn="just">
              <a:buNone/>
            </a:pPr>
            <a:endParaRPr lang="it-IT" sz="1800" b="1" dirty="0" smtClean="0"/>
          </a:p>
          <a:p>
            <a:endParaRPr lang="it-IT" sz="2400" b="1" dirty="0" smtClean="0"/>
          </a:p>
          <a:p>
            <a:endParaRPr lang="it-IT" sz="2400" b="1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714356"/>
            <a:ext cx="1800860" cy="793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902</TotalTime>
  <Words>621</Words>
  <Application>Microsoft Office PowerPoint</Application>
  <PresentationFormat>Presentazione su schermo (4:3)</PresentationFormat>
  <Paragraphs>115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 2</vt:lpstr>
      <vt:lpstr>Equinozio</vt:lpstr>
      <vt:lpstr>DIRITTI E DOVERI</vt:lpstr>
      <vt:lpstr> DIRITTI E DOVERI  DOTTORANDI  DI  RICERCA</vt:lpstr>
      <vt:lpstr>DIRITTI E DOVERI  DOTTORANDI  DI  RICERCA</vt:lpstr>
      <vt:lpstr>DIRITTI E DOVERI  DOTTORANDI  DI  RICERCA</vt:lpstr>
      <vt:lpstr>DIRITTI E DOVERI  DOTTORANDI  DI  RICERCA</vt:lpstr>
      <vt:lpstr>DIRITTI E DOVERI  DOTTORANDI  DI  RICERCA</vt:lpstr>
      <vt:lpstr>DIRITTI E DOVERI  DOTTORANDI  DI  RICERCA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E DOVERI</dc:title>
  <dc:creator>Utente</dc:creator>
  <cp:lastModifiedBy>Donzelli</cp:lastModifiedBy>
  <cp:revision>34</cp:revision>
  <cp:lastPrinted>2018-03-05T09:59:06Z</cp:lastPrinted>
  <dcterms:created xsi:type="dcterms:W3CDTF">2018-02-28T06:58:39Z</dcterms:created>
  <dcterms:modified xsi:type="dcterms:W3CDTF">2018-03-19T11:06:26Z</dcterms:modified>
</cp:coreProperties>
</file>