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3" r:id="rId3"/>
    <p:sldId id="292" r:id="rId4"/>
    <p:sldId id="294" r:id="rId5"/>
    <p:sldId id="257" r:id="rId6"/>
    <p:sldId id="279" r:id="rId7"/>
    <p:sldId id="258" r:id="rId8"/>
    <p:sldId id="263" r:id="rId9"/>
    <p:sldId id="268" r:id="rId10"/>
    <p:sldId id="295" r:id="rId11"/>
    <p:sldId id="296" r:id="rId12"/>
    <p:sldId id="297" r:id="rId13"/>
    <p:sldId id="298" r:id="rId14"/>
    <p:sldId id="299" r:id="rId15"/>
    <p:sldId id="300" r:id="rId16"/>
    <p:sldId id="275" r:id="rId17"/>
    <p:sldId id="305" r:id="rId18"/>
    <p:sldId id="306" r:id="rId19"/>
    <p:sldId id="307" r:id="rId20"/>
    <p:sldId id="308" r:id="rId21"/>
    <p:sldId id="309" r:id="rId22"/>
    <p:sldId id="301" r:id="rId23"/>
    <p:sldId id="302" r:id="rId24"/>
    <p:sldId id="303" r:id="rId25"/>
    <p:sldId id="304" r:id="rId26"/>
    <p:sldId id="310" r:id="rId27"/>
    <p:sldId id="311" r:id="rId28"/>
    <p:sldId id="312" r:id="rId29"/>
    <p:sldId id="313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173" autoAdjust="0"/>
    <p:restoredTop sz="94660"/>
  </p:normalViewPr>
  <p:slideViewPr>
    <p:cSldViewPr>
      <p:cViewPr varScale="1">
        <p:scale>
          <a:sx n="72" d="100"/>
          <a:sy n="72" d="100"/>
        </p:scale>
        <p:origin x="17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B11-B885-4A3F-AC58-6F1D5D1B60F2}" type="datetimeFigureOut">
              <a:rPr lang="it-IT" smtClean="0"/>
              <a:pPr/>
              <a:t>11/12/2020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4BDD762-B36F-4075-BD16-0B205981BEE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B11-B885-4A3F-AC58-6F1D5D1B60F2}" type="datetimeFigureOut">
              <a:rPr lang="it-IT" smtClean="0"/>
              <a:pPr/>
              <a:t>11/12/2020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D762-B36F-4075-BD16-0B205981BE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4BDD762-B36F-4075-BD16-0B205981BEE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B11-B885-4A3F-AC58-6F1D5D1B60F2}" type="datetimeFigureOut">
              <a:rPr lang="it-IT" smtClean="0"/>
              <a:pPr/>
              <a:t>11/12/2020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B11-B885-4A3F-AC58-6F1D5D1B60F2}" type="datetimeFigureOut">
              <a:rPr lang="it-IT" smtClean="0"/>
              <a:pPr/>
              <a:t>11/12/2020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4BDD762-B36F-4075-BD16-0B205981BEE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B11-B885-4A3F-AC58-6F1D5D1B60F2}" type="datetimeFigureOut">
              <a:rPr lang="it-IT" smtClean="0"/>
              <a:pPr/>
              <a:t>11/12/2020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4BDD762-B36F-4075-BD16-0B205981BEE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E8CCB11-B885-4A3F-AC58-6F1D5D1B60F2}" type="datetimeFigureOut">
              <a:rPr lang="it-IT" smtClean="0"/>
              <a:pPr/>
              <a:t>11/12/2020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D762-B36F-4075-BD16-0B205981BEE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B11-B885-4A3F-AC58-6F1D5D1B60F2}" type="datetimeFigureOut">
              <a:rPr lang="it-IT" smtClean="0"/>
              <a:pPr/>
              <a:t>11/12/2020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4BDD762-B36F-4075-BD16-0B205981BEE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B11-B885-4A3F-AC58-6F1D5D1B60F2}" type="datetimeFigureOut">
              <a:rPr lang="it-IT" smtClean="0"/>
              <a:pPr/>
              <a:t>11/12/2020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4BDD762-B36F-4075-BD16-0B205981BE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B11-B885-4A3F-AC58-6F1D5D1B60F2}" type="datetimeFigureOut">
              <a:rPr lang="it-IT" smtClean="0"/>
              <a:pPr/>
              <a:t>11/12/2020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BDD762-B36F-4075-BD16-0B205981BE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4BDD762-B36F-4075-BD16-0B205981BEE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B11-B885-4A3F-AC58-6F1D5D1B60F2}" type="datetimeFigureOut">
              <a:rPr lang="it-IT" smtClean="0"/>
              <a:pPr/>
              <a:t>11/12/2020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4BDD762-B36F-4075-BD16-0B205981BEE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E8CCB11-B885-4A3F-AC58-6F1D5D1B60F2}" type="datetimeFigureOut">
              <a:rPr lang="it-IT" smtClean="0"/>
              <a:pPr/>
              <a:t>11/12/2020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E8CCB11-B885-4A3F-AC58-6F1D5D1B60F2}" type="datetimeFigureOut">
              <a:rPr lang="it-IT" smtClean="0"/>
              <a:pPr/>
              <a:t>11/12/2020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4BDD762-B36F-4075-BD16-0B205981BEE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uciano.tropea@unipa.i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hom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755576" y="594928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23528" y="587727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Arial" pitchFamily="34" charset="0"/>
                <a:cs typeface="Arial" pitchFamily="34" charset="0"/>
              </a:rPr>
              <a:t>Giugno 2020</a:t>
            </a:r>
          </a:p>
        </p:txBody>
      </p:sp>
      <p:pic>
        <p:nvPicPr>
          <p:cNvPr id="9" name="Picture 1" descr="ciunipacol_bianca">
            <a:extLst>
              <a:ext uri="{FF2B5EF4-FFF2-40B4-BE49-F238E27FC236}">
                <a16:creationId xmlns:a16="http://schemas.microsoft.com/office/drawing/2014/main" id="{9C7398C6-CC8B-4C2E-B305-3A51248BC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0100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FFB9D0D8-96C8-4150-8DF8-718692C49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721" y="1484784"/>
            <a:ext cx="30508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SERVIZIO SPECIALE RICERCA DI ATENEO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DBD5C363-BE05-43FF-9EE4-21A83ACED2BE}"/>
              </a:ext>
            </a:extLst>
          </p:cNvPr>
          <p:cNvSpPr/>
          <p:nvPr/>
        </p:nvSpPr>
        <p:spPr>
          <a:xfrm>
            <a:off x="1475656" y="3068960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Linee guida per la compilazione </a:t>
            </a:r>
          </a:p>
          <a:p>
            <a:pPr algn="ctr"/>
            <a:r>
              <a:rPr lang="it-IT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 </a:t>
            </a:r>
            <a:r>
              <a:rPr lang="it-IT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it-IT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amministrativi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iunipacol_bianca">
            <a:extLst>
              <a:ext uri="{FF2B5EF4-FFF2-40B4-BE49-F238E27FC236}">
                <a16:creationId xmlns:a16="http://schemas.microsoft.com/office/drawing/2014/main" id="{CEFF77AB-5E0C-4704-B35F-ADB669D3A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0100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7368850-CDFB-4AD1-A166-6851153CC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721" y="1484784"/>
            <a:ext cx="30508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SERVIZIO SPECIALE RICERCA DI ATENEO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EC7529F-91EF-41B6-AA94-0BDF12DCAF3B}"/>
              </a:ext>
            </a:extLst>
          </p:cNvPr>
          <p:cNvPicPr/>
          <p:nvPr/>
        </p:nvPicPr>
        <p:blipFill rotWithShape="1">
          <a:blip r:embed="rId3"/>
          <a:srcRect l="2242" t="22144" r="4876" b="6994"/>
          <a:stretch/>
        </p:blipFill>
        <p:spPr bwMode="auto">
          <a:xfrm>
            <a:off x="507918" y="1712031"/>
            <a:ext cx="8208912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B462B76-E9E1-43CB-A647-F16935707D92}"/>
              </a:ext>
            </a:extLst>
          </p:cNvPr>
          <p:cNvSpPr/>
          <p:nvPr/>
        </p:nvSpPr>
        <p:spPr>
          <a:xfrm>
            <a:off x="427170" y="5957303"/>
            <a:ext cx="8484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sceglie a questo punto di visualizzare e approfondire il bando di proprio interesse</a:t>
            </a:r>
          </a:p>
        </p:txBody>
      </p:sp>
    </p:spTree>
    <p:extLst>
      <p:ext uri="{BB962C8B-B14F-4D97-AF65-F5344CB8AC3E}">
        <p14:creationId xmlns:p14="http://schemas.microsoft.com/office/powerpoint/2010/main" val="889556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iunipacol_bianca">
            <a:extLst>
              <a:ext uri="{FF2B5EF4-FFF2-40B4-BE49-F238E27FC236}">
                <a16:creationId xmlns:a16="http://schemas.microsoft.com/office/drawing/2014/main" id="{CEFF77AB-5E0C-4704-B35F-ADB669D3A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0100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7368850-CDFB-4AD1-A166-6851153CC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721" y="1484784"/>
            <a:ext cx="30508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SERVIZIO SPECIALE RICERCA DI ATENEO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CF4D07F-6C3F-4268-9659-5CF43FA2219C}"/>
              </a:ext>
            </a:extLst>
          </p:cNvPr>
          <p:cNvSpPr/>
          <p:nvPr/>
        </p:nvSpPr>
        <p:spPr>
          <a:xfrm>
            <a:off x="395536" y="2780928"/>
            <a:ext cx="848442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Scegliendo una Call di proprio interesse, le prime informazioni visualizzate sono:</a:t>
            </a:r>
          </a:p>
          <a:p>
            <a:pPr algn="just"/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3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di azione 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(RIA-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Innovation Action; IA-Innovation Action; CSA-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Support Action)  </a:t>
            </a:r>
          </a:p>
          <a:p>
            <a:pPr marL="285750" indent="-285750" algn="just">
              <a:buClr>
                <a:schemeClr val="accent3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3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Deadline Model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single-stage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ovvero sottomissione della proposta completa, oppure </a:t>
            </a:r>
            <a:r>
              <a:rPr lang="it-IT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it-IT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-stage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ovvero sottomissione della proposta in due step, nel primo dei quali è richiesta solo una proposta preliminare</a:t>
            </a:r>
          </a:p>
          <a:p>
            <a:pPr marL="285750" indent="-285750" algn="just">
              <a:buClr>
                <a:schemeClr val="accent3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3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Deadline date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ovvero la data e l’ora entro cui occorre sottomettere elettronicamente la proposta</a:t>
            </a:r>
          </a:p>
          <a:p>
            <a:pPr algn="just"/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144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iunipacol_bianca">
            <a:extLst>
              <a:ext uri="{FF2B5EF4-FFF2-40B4-BE49-F238E27FC236}">
                <a16:creationId xmlns:a16="http://schemas.microsoft.com/office/drawing/2014/main" id="{CEFF77AB-5E0C-4704-B35F-ADB669D3A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0100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7368850-CDFB-4AD1-A166-6851153CC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721" y="1484784"/>
            <a:ext cx="30508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SERVIZIO SPECIALE RICERCA DI ATENEO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7442EBB-5A5F-4D5B-A30C-424D842F3322}"/>
              </a:ext>
            </a:extLst>
          </p:cNvPr>
          <p:cNvSpPr/>
          <p:nvPr/>
        </p:nvSpPr>
        <p:spPr>
          <a:xfrm>
            <a:off x="179512" y="5666514"/>
            <a:ext cx="8484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Cliccando su </a:t>
            </a:r>
            <a:r>
              <a:rPr lang="it-IT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avranno informazioni sul taglio che si dovrà dare alla proposta e sull’importo di massima del finanziamento UE che si potrà richiedere.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6EEE39B-C8C7-4349-BA4F-00EF09E07A17}"/>
              </a:ext>
            </a:extLst>
          </p:cNvPr>
          <p:cNvPicPr/>
          <p:nvPr/>
        </p:nvPicPr>
        <p:blipFill rotWithShape="1">
          <a:blip r:embed="rId3"/>
          <a:srcRect l="1370" t="13065" r="5374" b="7880"/>
          <a:stretch/>
        </p:blipFill>
        <p:spPr bwMode="auto">
          <a:xfrm>
            <a:off x="1124763" y="1838913"/>
            <a:ext cx="6768752" cy="3827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FD8EE8C0-5D45-48B2-ACC6-D605DBA17B0B}"/>
              </a:ext>
            </a:extLst>
          </p:cNvPr>
          <p:cNvSpPr/>
          <p:nvPr/>
        </p:nvSpPr>
        <p:spPr>
          <a:xfrm>
            <a:off x="2123728" y="1880865"/>
            <a:ext cx="1152128" cy="504056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500217C3-02EF-4072-83F1-31D0BD5F883A}"/>
              </a:ext>
            </a:extLst>
          </p:cNvPr>
          <p:cNvSpPr/>
          <p:nvPr/>
        </p:nvSpPr>
        <p:spPr>
          <a:xfrm rot="3450580">
            <a:off x="1979712" y="1484784"/>
            <a:ext cx="432048" cy="261610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654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iunipacol_bianca">
            <a:extLst>
              <a:ext uri="{FF2B5EF4-FFF2-40B4-BE49-F238E27FC236}">
                <a16:creationId xmlns:a16="http://schemas.microsoft.com/office/drawing/2014/main" id="{CEFF77AB-5E0C-4704-B35F-ADB669D3A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0100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7368850-CDFB-4AD1-A166-6851153CC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721" y="1484784"/>
            <a:ext cx="30508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SERVIZIO SPECIALE RICERCA DI ATENEO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7442EBB-5A5F-4D5B-A30C-424D842F3322}"/>
              </a:ext>
            </a:extLst>
          </p:cNvPr>
          <p:cNvSpPr/>
          <p:nvPr/>
        </p:nvSpPr>
        <p:spPr>
          <a:xfrm>
            <a:off x="179512" y="5589240"/>
            <a:ext cx="878497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Cliccando su </a:t>
            </a:r>
            <a:r>
              <a:rPr lang="it-IT" sz="17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it-IT" sz="1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7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Documents</a:t>
            </a:r>
            <a:r>
              <a:rPr lang="it-IT" sz="1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avranno informazioni sui requisiti di eleggibilità e ammissibilità, criteri e tempi di valutazione, la % di finanziamento che si potrà richiedere (</a:t>
            </a:r>
            <a:r>
              <a:rPr lang="it-I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provisions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funding rates), la modulistica da utilizzare (Standard </a:t>
            </a:r>
            <a:r>
              <a:rPr lang="it-I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Proposal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template).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51797B1-D85D-4DD4-9F28-CE5389EE26C1}"/>
              </a:ext>
            </a:extLst>
          </p:cNvPr>
          <p:cNvPicPr/>
          <p:nvPr/>
        </p:nvPicPr>
        <p:blipFill rotWithShape="1">
          <a:blip r:embed="rId3"/>
          <a:srcRect l="1244" t="14172" r="3631" b="7659"/>
          <a:stretch/>
        </p:blipFill>
        <p:spPr bwMode="auto">
          <a:xfrm>
            <a:off x="1187624" y="1778764"/>
            <a:ext cx="6892024" cy="3887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FD8EE8C0-5D45-48B2-ACC6-D605DBA17B0B}"/>
              </a:ext>
            </a:extLst>
          </p:cNvPr>
          <p:cNvSpPr/>
          <p:nvPr/>
        </p:nvSpPr>
        <p:spPr>
          <a:xfrm>
            <a:off x="2193804" y="2072744"/>
            <a:ext cx="1110787" cy="334061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500217C3-02EF-4072-83F1-31D0BD5F883A}"/>
              </a:ext>
            </a:extLst>
          </p:cNvPr>
          <p:cNvSpPr/>
          <p:nvPr/>
        </p:nvSpPr>
        <p:spPr>
          <a:xfrm rot="3450580">
            <a:off x="1977780" y="1647958"/>
            <a:ext cx="432048" cy="261610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0093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7E78F338-A4B7-461F-B96B-E6ABBCF6F9FC}"/>
              </a:ext>
            </a:extLst>
          </p:cNvPr>
          <p:cNvPicPr/>
          <p:nvPr/>
        </p:nvPicPr>
        <p:blipFill rotWithShape="1">
          <a:blip r:embed="rId2"/>
          <a:srcRect t="7308" r="8363" b="26260"/>
          <a:stretch/>
        </p:blipFill>
        <p:spPr bwMode="auto">
          <a:xfrm>
            <a:off x="971600" y="1844824"/>
            <a:ext cx="6768752" cy="309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1" descr="ciunipacol_bianca">
            <a:extLst>
              <a:ext uri="{FF2B5EF4-FFF2-40B4-BE49-F238E27FC236}">
                <a16:creationId xmlns:a16="http://schemas.microsoft.com/office/drawing/2014/main" id="{CEFF77AB-5E0C-4704-B35F-ADB669D3A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0100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7368850-CDFB-4AD1-A166-6851153CC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721" y="1484784"/>
            <a:ext cx="30508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SERVIZIO SPECIALE RICERCA DI ATENEO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7442EBB-5A5F-4D5B-A30C-424D842F3322}"/>
              </a:ext>
            </a:extLst>
          </p:cNvPr>
          <p:cNvSpPr/>
          <p:nvPr/>
        </p:nvSpPr>
        <p:spPr>
          <a:xfrm>
            <a:off x="251520" y="5291487"/>
            <a:ext cx="820891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Cliccando su </a:t>
            </a:r>
            <a:r>
              <a:rPr lang="it-IT" sz="1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 </a:t>
            </a:r>
            <a:r>
              <a:rPr lang="it-IT" sz="17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lang="it-IT" sz="1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visualizzeranno le informazioni sulle organizzazioni di altri Paesi UE interessate a collaborare su questa Call (opzione che si può utilizzare per la costruzione del </a:t>
            </a:r>
            <a:r>
              <a:rPr lang="it-I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partneriato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 si è Capofila).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FD8EE8C0-5D45-48B2-ACC6-D605DBA17B0B}"/>
              </a:ext>
            </a:extLst>
          </p:cNvPr>
          <p:cNvSpPr/>
          <p:nvPr/>
        </p:nvSpPr>
        <p:spPr>
          <a:xfrm>
            <a:off x="2051720" y="2642428"/>
            <a:ext cx="1110787" cy="334061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500217C3-02EF-4072-83F1-31D0BD5F883A}"/>
              </a:ext>
            </a:extLst>
          </p:cNvPr>
          <p:cNvSpPr/>
          <p:nvPr/>
        </p:nvSpPr>
        <p:spPr>
          <a:xfrm rot="3450580">
            <a:off x="1835695" y="2316814"/>
            <a:ext cx="432048" cy="261610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2009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7E78F338-A4B7-461F-B96B-E6ABBCF6F9FC}"/>
              </a:ext>
            </a:extLst>
          </p:cNvPr>
          <p:cNvPicPr/>
          <p:nvPr/>
        </p:nvPicPr>
        <p:blipFill rotWithShape="1">
          <a:blip r:embed="rId2"/>
          <a:srcRect l="29947" t="45830" r="8363" b="26260"/>
          <a:stretch/>
        </p:blipFill>
        <p:spPr bwMode="auto">
          <a:xfrm>
            <a:off x="179512" y="1796908"/>
            <a:ext cx="4910125" cy="1920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1" descr="ciunipacol_bianca">
            <a:extLst>
              <a:ext uri="{FF2B5EF4-FFF2-40B4-BE49-F238E27FC236}">
                <a16:creationId xmlns:a16="http://schemas.microsoft.com/office/drawing/2014/main" id="{CEFF77AB-5E0C-4704-B35F-ADB669D3A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0100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7368850-CDFB-4AD1-A166-6851153CC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721" y="1484784"/>
            <a:ext cx="30508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SERVIZIO SPECIALE RICERCA DI ATENEO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7442EBB-5A5F-4D5B-A30C-424D842F3322}"/>
              </a:ext>
            </a:extLst>
          </p:cNvPr>
          <p:cNvSpPr/>
          <p:nvPr/>
        </p:nvSpPr>
        <p:spPr>
          <a:xfrm>
            <a:off x="251520" y="5291487"/>
            <a:ext cx="82089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la Call ha lo status ‘Open’, si può procedere al caricamento e alla sottomissione della proposta ‘</a:t>
            </a:r>
            <a:r>
              <a:rPr lang="it-IT" sz="1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SUBMISSION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’, e poi cliccare su </a:t>
            </a:r>
            <a:r>
              <a:rPr lang="it-IT" sz="1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‘CONFIRM’ 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nella schermata successiva.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FD8EE8C0-5D45-48B2-ACC6-D605DBA17B0B}"/>
              </a:ext>
            </a:extLst>
          </p:cNvPr>
          <p:cNvSpPr/>
          <p:nvPr/>
        </p:nvSpPr>
        <p:spPr>
          <a:xfrm>
            <a:off x="2022506" y="3104964"/>
            <a:ext cx="1224136" cy="648072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500217C3-02EF-4072-83F1-31D0BD5F883A}"/>
              </a:ext>
            </a:extLst>
          </p:cNvPr>
          <p:cNvSpPr/>
          <p:nvPr/>
        </p:nvSpPr>
        <p:spPr>
          <a:xfrm rot="19797151">
            <a:off x="1700137" y="3709396"/>
            <a:ext cx="432048" cy="261610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3BDFEFD-11A7-4FBF-88F0-B78C3683CE28}"/>
              </a:ext>
            </a:extLst>
          </p:cNvPr>
          <p:cNvPicPr/>
          <p:nvPr/>
        </p:nvPicPr>
        <p:blipFill rotWithShape="1">
          <a:blip r:embed="rId4"/>
          <a:srcRect l="24407" t="32335" r="26472" b="26438"/>
          <a:stretch/>
        </p:blipFill>
        <p:spPr bwMode="auto">
          <a:xfrm>
            <a:off x="4572001" y="2780927"/>
            <a:ext cx="3816424" cy="1920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Ovale 11">
            <a:extLst>
              <a:ext uri="{FF2B5EF4-FFF2-40B4-BE49-F238E27FC236}">
                <a16:creationId xmlns:a16="http://schemas.microsoft.com/office/drawing/2014/main" id="{CFB26E74-3257-4202-AD4F-334981A7B41A}"/>
              </a:ext>
            </a:extLst>
          </p:cNvPr>
          <p:cNvSpPr/>
          <p:nvPr/>
        </p:nvSpPr>
        <p:spPr>
          <a:xfrm>
            <a:off x="7668344" y="4401095"/>
            <a:ext cx="792088" cy="442789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426BB734-8EF0-498F-AB27-3181D941B724}"/>
              </a:ext>
            </a:extLst>
          </p:cNvPr>
          <p:cNvSpPr/>
          <p:nvPr/>
        </p:nvSpPr>
        <p:spPr>
          <a:xfrm rot="19797151">
            <a:off x="7272761" y="4798736"/>
            <a:ext cx="432048" cy="261610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EAF64BE-1A13-493A-9CF1-C1B45BDBE83E}"/>
              </a:ext>
            </a:extLst>
          </p:cNvPr>
          <p:cNvSpPr txBox="1"/>
          <p:nvPr/>
        </p:nvSpPr>
        <p:spPr>
          <a:xfrm>
            <a:off x="1403648" y="3717101"/>
            <a:ext cx="35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3C9A901-B325-4619-B414-5C13AA4AC92D}"/>
              </a:ext>
            </a:extLst>
          </p:cNvPr>
          <p:cNvSpPr txBox="1"/>
          <p:nvPr/>
        </p:nvSpPr>
        <p:spPr>
          <a:xfrm>
            <a:off x="6949187" y="4809924"/>
            <a:ext cx="35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193763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iunipacol_bianca">
            <a:extLst>
              <a:ext uri="{FF2B5EF4-FFF2-40B4-BE49-F238E27FC236}">
                <a16:creationId xmlns:a16="http://schemas.microsoft.com/office/drawing/2014/main" id="{75783F57-FF49-41CD-90AE-431C34A7B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0100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71BF805-5DE8-4A96-933C-5BCA80D5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721" y="1484784"/>
            <a:ext cx="30508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SERVIZIO SPECIALE RICERCA DI ATENEO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4283AA5-3A01-45B1-8CFE-A7C4A602EB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26" t="13583" r="25588" b="19185"/>
          <a:stretch/>
        </p:blipFill>
        <p:spPr>
          <a:xfrm>
            <a:off x="1921333" y="1746394"/>
            <a:ext cx="4996923" cy="3285649"/>
          </a:xfrm>
          <a:prstGeom prst="rect">
            <a:avLst/>
          </a:prstGeom>
        </p:spPr>
      </p:pic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F570D01D-3B60-477E-9271-A30ED49A636B}"/>
              </a:ext>
            </a:extLst>
          </p:cNvPr>
          <p:cNvSpPr/>
          <p:nvPr/>
        </p:nvSpPr>
        <p:spPr>
          <a:xfrm>
            <a:off x="1487549" y="4005064"/>
            <a:ext cx="432048" cy="261610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CAB22D4-AB99-4A22-BFDA-69BAB85648B3}"/>
              </a:ext>
            </a:extLst>
          </p:cNvPr>
          <p:cNvSpPr txBox="1"/>
          <p:nvPr/>
        </p:nvSpPr>
        <p:spPr>
          <a:xfrm>
            <a:off x="1191060" y="3923764"/>
            <a:ext cx="35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C657DEE9-BDDF-4B54-8422-82CB288E2AA8}"/>
              </a:ext>
            </a:extLst>
          </p:cNvPr>
          <p:cNvSpPr/>
          <p:nvPr/>
        </p:nvSpPr>
        <p:spPr>
          <a:xfrm rot="10800000">
            <a:off x="6614700" y="4736106"/>
            <a:ext cx="432048" cy="261610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6BE257D-FEE0-4797-A353-8C2AF708DE5D}"/>
              </a:ext>
            </a:extLst>
          </p:cNvPr>
          <p:cNvSpPr txBox="1"/>
          <p:nvPr/>
        </p:nvSpPr>
        <p:spPr>
          <a:xfrm>
            <a:off x="7078765" y="4628385"/>
            <a:ext cx="35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CDEAA9-F79C-432F-82FF-9314F3BCCEBE}"/>
              </a:ext>
            </a:extLst>
          </p:cNvPr>
          <p:cNvSpPr/>
          <p:nvPr/>
        </p:nvSpPr>
        <p:spPr>
          <a:xfrm>
            <a:off x="152655" y="5338147"/>
            <a:ext cx="87129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questa sezione si dovrà inserire il </a:t>
            </a:r>
            <a:r>
              <a:rPr lang="it-IT" sz="1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dell’Organizzazione di appartenenza (che potrà già comparire tra le opzioni possibili come in questo caso) associato ad uno </a:t>
            </a:r>
            <a:r>
              <a:rPr lang="it-IT" sz="1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Name 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(per noi, UNIPA). Cliccando su </a:t>
            </a:r>
            <a:r>
              <a:rPr lang="it-IT" sz="1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Download Part B Templates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 potranno scaricare i template in word per sviluppare la descrizione della parte tecnica del progetto.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iunipacol_bianca">
            <a:extLst>
              <a:ext uri="{FF2B5EF4-FFF2-40B4-BE49-F238E27FC236}">
                <a16:creationId xmlns:a16="http://schemas.microsoft.com/office/drawing/2014/main" id="{75783F57-FF49-41CD-90AE-431C34A7B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0100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71BF805-5DE8-4A96-933C-5BCA80D5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721" y="1484784"/>
            <a:ext cx="30508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SERVIZIO SPECIALE RICERCA DI ATENEO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CDEAA9-F79C-432F-82FF-9314F3BCCEBE}"/>
              </a:ext>
            </a:extLst>
          </p:cNvPr>
          <p:cNvSpPr/>
          <p:nvPr/>
        </p:nvSpPr>
        <p:spPr>
          <a:xfrm>
            <a:off x="4572000" y="2420888"/>
            <a:ext cx="438352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seguito, nella stessa sezione, andranno compilati i campi relativi al </a:t>
            </a:r>
            <a:r>
              <a:rPr lang="it-IT" sz="17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it-IT" sz="1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7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r>
              <a:rPr lang="it-IT" sz="1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 persona che sta effettuando la sottomissione), l’</a:t>
            </a:r>
            <a:r>
              <a:rPr lang="it-IT" sz="1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Acronimo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un </a:t>
            </a:r>
            <a:r>
              <a:rPr lang="it-IT" sz="17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della proposta progettuale per un massimo di 2.000 caratteri (spazi inclusi); dopo questa fase, si può cliccare sul comando  ‘</a:t>
            </a:r>
            <a:r>
              <a:rPr lang="it-IT" sz="1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NEXT’ 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basso a destra, dando il proprio consenso alle successive opzioni che compariranno. 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B28CE221-752B-4F02-A356-B8278690DBF1}"/>
              </a:ext>
            </a:extLst>
          </p:cNvPr>
          <p:cNvPicPr/>
          <p:nvPr/>
        </p:nvPicPr>
        <p:blipFill rotWithShape="1">
          <a:blip r:embed="rId3"/>
          <a:srcRect l="34986" t="38310" r="21934" b="14523"/>
          <a:stretch/>
        </p:blipFill>
        <p:spPr bwMode="auto">
          <a:xfrm>
            <a:off x="251520" y="2555169"/>
            <a:ext cx="4010025" cy="27829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40CA185E-BEF6-41B4-80BC-CC896D086F83}"/>
              </a:ext>
            </a:extLst>
          </p:cNvPr>
          <p:cNvSpPr/>
          <p:nvPr/>
        </p:nvSpPr>
        <p:spPr>
          <a:xfrm rot="10800000">
            <a:off x="3923928" y="3149855"/>
            <a:ext cx="432048" cy="261610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5EF8531-F9F6-4499-A198-B295E323C7E5}"/>
              </a:ext>
            </a:extLst>
          </p:cNvPr>
          <p:cNvSpPr txBox="1"/>
          <p:nvPr/>
        </p:nvSpPr>
        <p:spPr>
          <a:xfrm>
            <a:off x="4358226" y="3068960"/>
            <a:ext cx="35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8157AD75-A368-4370-9B55-546A9512EC6B}"/>
              </a:ext>
            </a:extLst>
          </p:cNvPr>
          <p:cNvSpPr/>
          <p:nvPr/>
        </p:nvSpPr>
        <p:spPr>
          <a:xfrm rot="16200000">
            <a:off x="3923928" y="5458435"/>
            <a:ext cx="432048" cy="261610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33404C7-6744-4297-9216-EC89C00FC9C0}"/>
              </a:ext>
            </a:extLst>
          </p:cNvPr>
          <p:cNvSpPr txBox="1"/>
          <p:nvPr/>
        </p:nvSpPr>
        <p:spPr>
          <a:xfrm>
            <a:off x="4177081" y="5506492"/>
            <a:ext cx="35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7210471-0311-47BD-88EF-6E3071724F66}"/>
              </a:ext>
            </a:extLst>
          </p:cNvPr>
          <p:cNvPicPr/>
          <p:nvPr/>
        </p:nvPicPr>
        <p:blipFill rotWithShape="1">
          <a:blip r:embed="rId4"/>
          <a:srcRect l="34738" t="29452" r="36999" b="27809"/>
          <a:stretch/>
        </p:blipFill>
        <p:spPr bwMode="auto">
          <a:xfrm>
            <a:off x="6084168" y="4602816"/>
            <a:ext cx="2941110" cy="206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2799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iunipacol_bianca">
            <a:extLst>
              <a:ext uri="{FF2B5EF4-FFF2-40B4-BE49-F238E27FC236}">
                <a16:creationId xmlns:a16="http://schemas.microsoft.com/office/drawing/2014/main" id="{75783F57-FF49-41CD-90AE-431C34A7B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0100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71BF805-5DE8-4A96-933C-5BCA80D5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721" y="1484784"/>
            <a:ext cx="30508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SERVIZIO SPECIALE RICERCA DI ATENEO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CDEAA9-F79C-432F-82FF-9314F3BCCEBE}"/>
              </a:ext>
            </a:extLst>
          </p:cNvPr>
          <p:cNvSpPr/>
          <p:nvPr/>
        </p:nvSpPr>
        <p:spPr>
          <a:xfrm>
            <a:off x="5371295" y="2001398"/>
            <a:ext cx="3571449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aggiunta al </a:t>
            </a:r>
            <a:r>
              <a:rPr lang="it-I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(che per UNIPA corrisponderà al Responsabile Scientifico della proposta) , si possono aggiungere altre </a:t>
            </a:r>
            <a:r>
              <a:rPr lang="it-I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cliccando sul 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‘+’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accanto al comando azzurro </a:t>
            </a:r>
            <a:r>
              <a:rPr lang="it-IT" sz="1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it-IT" sz="17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r>
              <a:rPr lang="it-IT" sz="1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</a:p>
          <a:p>
            <a:pPr algn="just"/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raccomanda, oltre ad un eventuale altro componente del team di ricerca coinvolto nel progetto, di inserire anche il Responsabile del Servizio Speciale Ricerca di Ateneo (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luciano.tropea@unipa.it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in modo che sia possibile seguire sul portale il prosieguo del progetto.</a:t>
            </a:r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40CA185E-BEF6-41B4-80BC-CC896D086F83}"/>
              </a:ext>
            </a:extLst>
          </p:cNvPr>
          <p:cNvSpPr/>
          <p:nvPr/>
        </p:nvSpPr>
        <p:spPr>
          <a:xfrm rot="10800000">
            <a:off x="3923928" y="3149855"/>
            <a:ext cx="432048" cy="261610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5EF8531-F9F6-4499-A198-B295E323C7E5}"/>
              </a:ext>
            </a:extLst>
          </p:cNvPr>
          <p:cNvSpPr txBox="1"/>
          <p:nvPr/>
        </p:nvSpPr>
        <p:spPr>
          <a:xfrm>
            <a:off x="4283968" y="3059668"/>
            <a:ext cx="35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24B4845-2306-4047-9C29-44C92B5AE026}"/>
              </a:ext>
            </a:extLst>
          </p:cNvPr>
          <p:cNvPicPr/>
          <p:nvPr/>
        </p:nvPicPr>
        <p:blipFill rotWithShape="1">
          <a:blip r:embed="rId4"/>
          <a:srcRect l="20045" t="14837" r="22183" b="10980"/>
          <a:stretch/>
        </p:blipFill>
        <p:spPr bwMode="auto">
          <a:xfrm>
            <a:off x="239528" y="2004310"/>
            <a:ext cx="5124559" cy="3872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C278B4A3-58CF-47D3-B5D7-A769A319819E}"/>
              </a:ext>
            </a:extLst>
          </p:cNvPr>
          <p:cNvSpPr/>
          <p:nvPr/>
        </p:nvSpPr>
        <p:spPr>
          <a:xfrm rot="14857914">
            <a:off x="3864772" y="4160231"/>
            <a:ext cx="432048" cy="261610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4778ABAD-8D16-494A-AC63-0E878DB5E9C7}"/>
              </a:ext>
            </a:extLst>
          </p:cNvPr>
          <p:cNvSpPr/>
          <p:nvPr/>
        </p:nvSpPr>
        <p:spPr>
          <a:xfrm>
            <a:off x="3001824" y="3603132"/>
            <a:ext cx="1152128" cy="504056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449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iunipacol_bianca">
            <a:extLst>
              <a:ext uri="{FF2B5EF4-FFF2-40B4-BE49-F238E27FC236}">
                <a16:creationId xmlns:a16="http://schemas.microsoft.com/office/drawing/2014/main" id="{75783F57-FF49-41CD-90AE-431C34A7B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0100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71BF805-5DE8-4A96-933C-5BCA80D5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721" y="1484784"/>
            <a:ext cx="30508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SERVIZIO SPECIALE RICERCA DI ATENEO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CDEAA9-F79C-432F-82FF-9314F3BCCEBE}"/>
              </a:ext>
            </a:extLst>
          </p:cNvPr>
          <p:cNvSpPr/>
          <p:nvPr/>
        </p:nvSpPr>
        <p:spPr>
          <a:xfrm>
            <a:off x="5311676" y="1829422"/>
            <a:ext cx="3571449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Utilizzando il comando azzurro ‘</a:t>
            </a:r>
            <a:r>
              <a:rPr lang="it-IT" sz="17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it-IT" sz="1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Partner’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il Capofila inserirà i partner di progetto uno ad uno, inserendo nome ed e-mail del </a:t>
            </a:r>
            <a:r>
              <a:rPr lang="it-I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 eventuali </a:t>
            </a:r>
            <a:r>
              <a:rPr lang="it-I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additional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Contacts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dell’organizzazione partner riceverà sulla propria email l’invito a partecipare al progetto e vi accederà attraverso il comando ‘</a:t>
            </a:r>
            <a:r>
              <a:rPr lang="it-IT" sz="1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it-IT" sz="17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Proposals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nel menu a sinistra della </a:t>
            </a:r>
            <a:r>
              <a:rPr lang="it-I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pagna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principale.</a:t>
            </a:r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40CA185E-BEF6-41B4-80BC-CC896D086F83}"/>
              </a:ext>
            </a:extLst>
          </p:cNvPr>
          <p:cNvSpPr/>
          <p:nvPr/>
        </p:nvSpPr>
        <p:spPr>
          <a:xfrm rot="10800000">
            <a:off x="3923928" y="3149855"/>
            <a:ext cx="432048" cy="261610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5EF8531-F9F6-4499-A198-B295E323C7E5}"/>
              </a:ext>
            </a:extLst>
          </p:cNvPr>
          <p:cNvSpPr txBox="1"/>
          <p:nvPr/>
        </p:nvSpPr>
        <p:spPr>
          <a:xfrm>
            <a:off x="4283968" y="3059668"/>
            <a:ext cx="35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24B4845-2306-4047-9C29-44C92B5AE026}"/>
              </a:ext>
            </a:extLst>
          </p:cNvPr>
          <p:cNvPicPr/>
          <p:nvPr/>
        </p:nvPicPr>
        <p:blipFill rotWithShape="1">
          <a:blip r:embed="rId3"/>
          <a:srcRect l="20045" t="14838" r="22995" b="28910"/>
          <a:stretch/>
        </p:blipFill>
        <p:spPr bwMode="auto">
          <a:xfrm>
            <a:off x="173516" y="1815113"/>
            <a:ext cx="5052552" cy="2936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C278B4A3-58CF-47D3-B5D7-A769A319819E}"/>
              </a:ext>
            </a:extLst>
          </p:cNvPr>
          <p:cNvSpPr/>
          <p:nvPr/>
        </p:nvSpPr>
        <p:spPr>
          <a:xfrm rot="10800000">
            <a:off x="3383166" y="2886253"/>
            <a:ext cx="432048" cy="261610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8F8C9E3F-A058-4998-8280-023AD5704AA2}"/>
              </a:ext>
            </a:extLst>
          </p:cNvPr>
          <p:cNvSpPr/>
          <p:nvPr/>
        </p:nvSpPr>
        <p:spPr>
          <a:xfrm>
            <a:off x="2194332" y="2784212"/>
            <a:ext cx="1152128" cy="504056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2098B970-BD71-438E-BC8B-53B80463B635}"/>
              </a:ext>
            </a:extLst>
          </p:cNvPr>
          <p:cNvPicPr/>
          <p:nvPr/>
        </p:nvPicPr>
        <p:blipFill rotWithShape="1">
          <a:blip r:embed="rId4"/>
          <a:srcRect l="1245" t="13065" r="5125" b="42398"/>
          <a:stretch/>
        </p:blipFill>
        <p:spPr bwMode="auto">
          <a:xfrm>
            <a:off x="2699792" y="4820690"/>
            <a:ext cx="6202765" cy="1809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87A7C5E3-BB69-42DE-BC94-2B8F929E3BE5}"/>
              </a:ext>
            </a:extLst>
          </p:cNvPr>
          <p:cNvSpPr/>
          <p:nvPr/>
        </p:nvSpPr>
        <p:spPr>
          <a:xfrm>
            <a:off x="2504768" y="5770570"/>
            <a:ext cx="1152128" cy="504056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AE708919-5112-4F19-8A96-ADE7A7415E8F}"/>
              </a:ext>
            </a:extLst>
          </p:cNvPr>
          <p:cNvSpPr/>
          <p:nvPr/>
        </p:nvSpPr>
        <p:spPr>
          <a:xfrm>
            <a:off x="2048064" y="5891793"/>
            <a:ext cx="432048" cy="261610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3524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755576" y="594928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" descr="ciunipacol_bianca">
            <a:extLst>
              <a:ext uri="{FF2B5EF4-FFF2-40B4-BE49-F238E27FC236}">
                <a16:creationId xmlns:a16="http://schemas.microsoft.com/office/drawing/2014/main" id="{9C7398C6-CC8B-4C2E-B305-3A51248BC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0100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FFB9D0D8-96C8-4150-8DF8-718692C49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721" y="1484784"/>
            <a:ext cx="30508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SERVIZIO SPECIALE RICERCA DI ATENEO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DBD5C363-BE05-43FF-9EE4-21A83ACED2BE}"/>
              </a:ext>
            </a:extLst>
          </p:cNvPr>
          <p:cNvSpPr/>
          <p:nvPr/>
        </p:nvSpPr>
        <p:spPr>
          <a:xfrm>
            <a:off x="493415" y="2771567"/>
            <a:ext cx="7895009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proposte progettuali Horizon 2020 vanno presentate esclusivamente on line sul portale della Commissione Europea ‘Funding &amp; tender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’, accessibile al link 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https://ec.europa.eu/info/funding-tenders/opportunities/portal/screen/home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it-IT" sz="1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norma, non è richiesta la firma in calce ad alcun documento di progetto in fase di presentazione. Alcuni Capofila richiedono (ad uso interno del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partneriato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la stipula di un 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Memorandum of </a:t>
            </a:r>
            <a:r>
              <a:rPr lang="it-IT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Non-</a:t>
            </a:r>
            <a:r>
              <a:rPr lang="it-IT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disclosure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Agreement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formalizzare l’impegno reciproco tra le parti. Questo documento andrà firmato dal Prorettore alla Ricerca e alla Terza Missione tramite il Servizio Speciale Ricerca.</a:t>
            </a:r>
          </a:p>
          <a:p>
            <a:pPr algn="just"/>
            <a:endParaRPr lang="it-IT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presentazione della proposta progettuale dovrà essere approvata dal Consiglio di Dipartimento a cui afferisce il Responsabile Scientifico del progetto per l’Ateneo.</a:t>
            </a:r>
          </a:p>
        </p:txBody>
      </p:sp>
    </p:spTree>
    <p:extLst>
      <p:ext uri="{BB962C8B-B14F-4D97-AF65-F5344CB8AC3E}">
        <p14:creationId xmlns:p14="http://schemas.microsoft.com/office/powerpoint/2010/main" val="51420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iunipacol_bianca">
            <a:extLst>
              <a:ext uri="{FF2B5EF4-FFF2-40B4-BE49-F238E27FC236}">
                <a16:creationId xmlns:a16="http://schemas.microsoft.com/office/drawing/2014/main" id="{75783F57-FF49-41CD-90AE-431C34A7B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0100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71BF805-5DE8-4A96-933C-5BCA80D5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721" y="1484784"/>
            <a:ext cx="30508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SERVIZIO SPECIALE RICERCA DI ATENEO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40CA185E-BEF6-41B4-80BC-CC896D086F83}"/>
              </a:ext>
            </a:extLst>
          </p:cNvPr>
          <p:cNvSpPr/>
          <p:nvPr/>
        </p:nvSpPr>
        <p:spPr>
          <a:xfrm rot="10800000">
            <a:off x="3923928" y="3149855"/>
            <a:ext cx="432048" cy="261610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5EF8531-F9F6-4499-A198-B295E323C7E5}"/>
              </a:ext>
            </a:extLst>
          </p:cNvPr>
          <p:cNvSpPr txBox="1"/>
          <p:nvPr/>
        </p:nvSpPr>
        <p:spPr>
          <a:xfrm>
            <a:off x="4283968" y="3059668"/>
            <a:ext cx="35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C278B4A3-58CF-47D3-B5D7-A769A319819E}"/>
              </a:ext>
            </a:extLst>
          </p:cNvPr>
          <p:cNvSpPr/>
          <p:nvPr/>
        </p:nvSpPr>
        <p:spPr>
          <a:xfrm rot="10800000">
            <a:off x="3383166" y="2886253"/>
            <a:ext cx="432048" cy="261610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8F8C9E3F-A058-4998-8280-023AD5704AA2}"/>
              </a:ext>
            </a:extLst>
          </p:cNvPr>
          <p:cNvSpPr/>
          <p:nvPr/>
        </p:nvSpPr>
        <p:spPr>
          <a:xfrm>
            <a:off x="2194332" y="2784212"/>
            <a:ext cx="1152128" cy="504056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95DCBA78-389D-46CC-ACAD-5451A8FBBDDD}"/>
              </a:ext>
            </a:extLst>
          </p:cNvPr>
          <p:cNvPicPr/>
          <p:nvPr/>
        </p:nvPicPr>
        <p:blipFill rotWithShape="1">
          <a:blip r:embed="rId3"/>
          <a:srcRect l="623" t="6643" r="3881" b="36889"/>
          <a:stretch/>
        </p:blipFill>
        <p:spPr bwMode="auto">
          <a:xfrm>
            <a:off x="201561" y="1826678"/>
            <a:ext cx="7682807" cy="33873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F3AF0F15-09A8-4CE2-845C-437A4913E01B}"/>
              </a:ext>
            </a:extLst>
          </p:cNvPr>
          <p:cNvSpPr/>
          <p:nvPr/>
        </p:nvSpPr>
        <p:spPr>
          <a:xfrm>
            <a:off x="136648" y="5213986"/>
            <a:ext cx="8438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Occorre quindi ricordare che, dopo che la proposta è stata creata sul sistema, sia nel caso in cui UNIPA sia Capofila che sia partner del progetto, vi si potrà accedere dalla sezione ‘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it-IT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Proposals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nel menu a sinistra e poi, in corrispondenza della proposta in esame, cliccare su 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‘Actions’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destra e scegliere ‘</a:t>
            </a:r>
            <a:r>
              <a:rPr lang="it-IT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Draft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nel menu a tendina.</a:t>
            </a:r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44D2141A-EFF4-4469-A6B4-50B1C31B8FA5}"/>
              </a:ext>
            </a:extLst>
          </p:cNvPr>
          <p:cNvSpPr/>
          <p:nvPr/>
        </p:nvSpPr>
        <p:spPr>
          <a:xfrm rot="10800000">
            <a:off x="7985987" y="4539153"/>
            <a:ext cx="432048" cy="261610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F2BCB170-C73E-4639-BF43-323A1C7B2A0A}"/>
              </a:ext>
            </a:extLst>
          </p:cNvPr>
          <p:cNvSpPr/>
          <p:nvPr/>
        </p:nvSpPr>
        <p:spPr>
          <a:xfrm>
            <a:off x="6797153" y="4437112"/>
            <a:ext cx="1152128" cy="504056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672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iunipacol_bianca">
            <a:extLst>
              <a:ext uri="{FF2B5EF4-FFF2-40B4-BE49-F238E27FC236}">
                <a16:creationId xmlns:a16="http://schemas.microsoft.com/office/drawing/2014/main" id="{75783F57-FF49-41CD-90AE-431C34A7B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0100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71BF805-5DE8-4A96-933C-5BCA80D5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721" y="1484784"/>
            <a:ext cx="30508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SERVIZIO SPECIALE RICERCA DI ATENEO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F3AF0F15-09A8-4CE2-845C-437A4913E01B}"/>
              </a:ext>
            </a:extLst>
          </p:cNvPr>
          <p:cNvSpPr/>
          <p:nvPr/>
        </p:nvSpPr>
        <p:spPr>
          <a:xfrm>
            <a:off x="197444" y="5805264"/>
            <a:ext cx="8767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il comando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Forms, si apriranno gli </a:t>
            </a:r>
            <a:r>
              <a:rPr lang="it-IT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Forms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 proposta(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su questa pagina si potranno poi caricare i file della 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B (Technical </a:t>
            </a:r>
            <a:r>
              <a:rPr lang="it-IT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Annex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obbligatori.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DF168CC-4ED9-45EF-B32C-DD94747E59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4" t="19185" r="20863" b="12182"/>
          <a:stretch/>
        </p:blipFill>
        <p:spPr>
          <a:xfrm>
            <a:off x="1490228" y="1778764"/>
            <a:ext cx="6163544" cy="4081267"/>
          </a:xfrm>
          <a:prstGeom prst="rect">
            <a:avLst/>
          </a:prstGeom>
        </p:spPr>
      </p:pic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6DA8FF72-6CC2-4D24-B6AF-CE7003417412}"/>
              </a:ext>
            </a:extLst>
          </p:cNvPr>
          <p:cNvSpPr/>
          <p:nvPr/>
        </p:nvSpPr>
        <p:spPr>
          <a:xfrm rot="9574299">
            <a:off x="4905025" y="3211814"/>
            <a:ext cx="351039" cy="261610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E0799EFD-6367-4CFB-A494-28E019EC7BEE}"/>
              </a:ext>
            </a:extLst>
          </p:cNvPr>
          <p:cNvSpPr/>
          <p:nvPr/>
        </p:nvSpPr>
        <p:spPr>
          <a:xfrm>
            <a:off x="4103948" y="3449568"/>
            <a:ext cx="936104" cy="504056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327788C2-CBB7-4AEC-A962-FF5134F82EE6}"/>
              </a:ext>
            </a:extLst>
          </p:cNvPr>
          <p:cNvSpPr/>
          <p:nvPr/>
        </p:nvSpPr>
        <p:spPr>
          <a:xfrm rot="10800000">
            <a:off x="5115162" y="4535057"/>
            <a:ext cx="351040" cy="261610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57C2470B-0BA5-4C73-B870-48237AA45E90}"/>
              </a:ext>
            </a:extLst>
          </p:cNvPr>
          <p:cNvSpPr/>
          <p:nvPr/>
        </p:nvSpPr>
        <p:spPr>
          <a:xfrm>
            <a:off x="4145280" y="4413962"/>
            <a:ext cx="936104" cy="504056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078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iunipacol_bianca">
            <a:extLst>
              <a:ext uri="{FF2B5EF4-FFF2-40B4-BE49-F238E27FC236}">
                <a16:creationId xmlns:a16="http://schemas.microsoft.com/office/drawing/2014/main" id="{75783F57-FF49-41CD-90AE-431C34A7B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0100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71BF805-5DE8-4A96-933C-5BCA80D5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721" y="1484784"/>
            <a:ext cx="30508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SERVIZIO SPECIALE RICERCA DI ATENEO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CDEAA9-F79C-432F-82FF-9314F3BCCEBE}"/>
              </a:ext>
            </a:extLst>
          </p:cNvPr>
          <p:cNvSpPr/>
          <p:nvPr/>
        </p:nvSpPr>
        <p:spPr>
          <a:xfrm>
            <a:off x="215516" y="3068960"/>
            <a:ext cx="8244916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Parte B della proposta progettuale consiste nel Technical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Annex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di norma è suddivisa in due sezioni, da scaricare singolarmente in formato .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rtf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it-IT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3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it-IT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PartB</a:t>
            </a: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1-3</a:t>
            </a:r>
          </a:p>
          <a:p>
            <a:pPr marL="285750" indent="-285750" algn="just">
              <a:buClr>
                <a:schemeClr val="accent3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it-IT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PartB</a:t>
            </a: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4-5</a:t>
            </a:r>
          </a:p>
          <a:p>
            <a:pPr algn="just">
              <a:buClr>
                <a:schemeClr val="accent3">
                  <a:lumMod val="50000"/>
                </a:schemeClr>
              </a:buClr>
            </a:pPr>
            <a:endParaRPr lang="it-IT" sz="7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3">
                  <a:lumMod val="50000"/>
                </a:schemeClr>
              </a:buClr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possono poi essere alcune differenze nel formato o parti integrative per alcune Call specifiche (esempio in ambito medico).</a:t>
            </a:r>
          </a:p>
          <a:p>
            <a:pPr algn="just">
              <a:buClr>
                <a:schemeClr val="accent3">
                  <a:lumMod val="50000"/>
                </a:schemeClr>
              </a:buClr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Entrambi i file, opportunamente compilati off-line in ogni sezione, andranno salvati in formato .pdf e inseriti sul sistema nella sezione ‘</a:t>
            </a: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Upload’.</a:t>
            </a:r>
          </a:p>
          <a:p>
            <a:pPr algn="just">
              <a:buClr>
                <a:schemeClr val="accent3">
                  <a:lumMod val="50000"/>
                </a:schemeClr>
              </a:buClr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prima pagina del file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PartB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1-3 reca le istruzioni per la compilazione.</a:t>
            </a:r>
          </a:p>
          <a:p>
            <a:pPr algn="just">
              <a:buClr>
                <a:schemeClr val="accent3">
                  <a:lumMod val="50000"/>
                </a:schemeClr>
              </a:buClr>
            </a:pPr>
            <a:endParaRPr lang="it-IT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39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iunipacol_bianca">
            <a:extLst>
              <a:ext uri="{FF2B5EF4-FFF2-40B4-BE49-F238E27FC236}">
                <a16:creationId xmlns:a16="http://schemas.microsoft.com/office/drawing/2014/main" id="{75783F57-FF49-41CD-90AE-431C34A7B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0100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71BF805-5DE8-4A96-933C-5BCA80D5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721" y="1484784"/>
            <a:ext cx="30508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SERVIZIO SPECIALE RICERCA DI ATENEO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0AC6C8A-970C-4392-A722-3E7B6A6EAAA5}"/>
              </a:ext>
            </a:extLst>
          </p:cNvPr>
          <p:cNvPicPr/>
          <p:nvPr/>
        </p:nvPicPr>
        <p:blipFill rotWithShape="1">
          <a:blip r:embed="rId3"/>
          <a:srcRect l="22784" t="32773" r="33513" b="10094"/>
          <a:stretch/>
        </p:blipFill>
        <p:spPr bwMode="auto">
          <a:xfrm>
            <a:off x="179512" y="1877194"/>
            <a:ext cx="4608512" cy="3234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C54CB64-9A5C-47DC-B595-42B61FE0B0C7}"/>
              </a:ext>
            </a:extLst>
          </p:cNvPr>
          <p:cNvPicPr/>
          <p:nvPr/>
        </p:nvPicPr>
        <p:blipFill rotWithShape="1">
          <a:blip r:embed="rId4"/>
          <a:srcRect l="23781" t="31667" r="33638" b="17180"/>
          <a:stretch/>
        </p:blipFill>
        <p:spPr bwMode="auto">
          <a:xfrm>
            <a:off x="4788025" y="1916831"/>
            <a:ext cx="4248472" cy="3234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1634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iunipacol_bianca">
            <a:extLst>
              <a:ext uri="{FF2B5EF4-FFF2-40B4-BE49-F238E27FC236}">
                <a16:creationId xmlns:a16="http://schemas.microsoft.com/office/drawing/2014/main" id="{75783F57-FF49-41CD-90AE-431C34A7B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0100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71BF805-5DE8-4A96-933C-5BCA80D5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721" y="1484784"/>
            <a:ext cx="30508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SERVIZIO SPECIALE RICERCA DI ATENEO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482DD10-945B-491A-A151-7F1AC1A116DB}"/>
              </a:ext>
            </a:extLst>
          </p:cNvPr>
          <p:cNvSpPr/>
          <p:nvPr/>
        </p:nvSpPr>
        <p:spPr>
          <a:xfrm>
            <a:off x="179512" y="2492896"/>
            <a:ext cx="82449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Nella sezione </a:t>
            </a:r>
            <a:r>
              <a:rPr lang="it-IT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PartB</a:t>
            </a: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 4-6) è richiesta una breve descrizione in inglese di ciascuna organizzazione partecipante (Capofila e partner) al paragrafo </a:t>
            </a:r>
            <a:r>
              <a:rPr lang="en-GB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4: Members of the consortium</a:t>
            </a: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660EF7B-5A71-4B2E-9023-83772D222704}"/>
              </a:ext>
            </a:extLst>
          </p:cNvPr>
          <p:cNvPicPr/>
          <p:nvPr/>
        </p:nvPicPr>
        <p:blipFill rotWithShape="1">
          <a:blip r:embed="rId3"/>
          <a:srcRect l="25026" t="32995" r="32268" b="17623"/>
          <a:stretch/>
        </p:blipFill>
        <p:spPr bwMode="auto">
          <a:xfrm>
            <a:off x="4901036" y="3429000"/>
            <a:ext cx="4063451" cy="29826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FB2149C2-8A4B-4556-B6B5-3FFE04B8A026}"/>
              </a:ext>
            </a:extLst>
          </p:cNvPr>
          <p:cNvSpPr/>
          <p:nvPr/>
        </p:nvSpPr>
        <p:spPr>
          <a:xfrm>
            <a:off x="179512" y="3730746"/>
            <a:ext cx="47215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raccomanda di consultare il Servizio Speciale Ricerca di Ateneo per integrare la descrizione dell’unità operativa (Dipartimento), che sarà responsabile della gestione del progetto, con i dati e le informazioni eventualmente disponibile a livello dell’Amministrazione Centrale.</a:t>
            </a:r>
          </a:p>
        </p:txBody>
      </p:sp>
    </p:spTree>
    <p:extLst>
      <p:ext uri="{BB962C8B-B14F-4D97-AF65-F5344CB8AC3E}">
        <p14:creationId xmlns:p14="http://schemas.microsoft.com/office/powerpoint/2010/main" val="3424303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iunipacol_bianca">
            <a:extLst>
              <a:ext uri="{FF2B5EF4-FFF2-40B4-BE49-F238E27FC236}">
                <a16:creationId xmlns:a16="http://schemas.microsoft.com/office/drawing/2014/main" id="{75783F57-FF49-41CD-90AE-431C34A7B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0100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71BF805-5DE8-4A96-933C-5BCA80D5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721" y="1484784"/>
            <a:ext cx="30508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SERVIZIO SPECIALE RICERCA DI ATENEO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F32FE32-BC9C-4024-B314-D67609EBE7E4}"/>
              </a:ext>
            </a:extLst>
          </p:cNvPr>
          <p:cNvSpPr/>
          <p:nvPr/>
        </p:nvSpPr>
        <p:spPr>
          <a:xfrm>
            <a:off x="251520" y="2564904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A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 proposta progettuale (</a:t>
            </a:r>
            <a:r>
              <a:rPr lang="it-IT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</a:t>
            </a: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accessibile dal comando ‘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Edit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Forms’ , come visto in precedenza, include le seguenti sezioni:</a:t>
            </a:r>
          </a:p>
          <a:p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Information</a:t>
            </a:r>
          </a:p>
          <a:p>
            <a:pPr marL="342900" indent="-342900">
              <a:buAutoNum type="arabicPeriod"/>
            </a:pP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Participant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Contacts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</a:p>
          <a:p>
            <a:pPr marL="342900" indent="-342900">
              <a:buAutoNum type="arabicPeriod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Ethics</a:t>
            </a:r>
          </a:p>
          <a:p>
            <a:pPr marL="342900" indent="-342900">
              <a:buAutoNum type="arabicPeriod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Call-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8494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iunipacol_bianca">
            <a:extLst>
              <a:ext uri="{FF2B5EF4-FFF2-40B4-BE49-F238E27FC236}">
                <a16:creationId xmlns:a16="http://schemas.microsoft.com/office/drawing/2014/main" id="{75783F57-FF49-41CD-90AE-431C34A7B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0100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71BF805-5DE8-4A96-933C-5BCA80D5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721" y="1484784"/>
            <a:ext cx="30508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SERVIZIO SPECIALE RICERCA DI ATENEO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F32FE32-BC9C-4024-B314-D67609EBE7E4}"/>
              </a:ext>
            </a:extLst>
          </p:cNvPr>
          <p:cNvSpPr/>
          <p:nvPr/>
        </p:nvSpPr>
        <p:spPr>
          <a:xfrm>
            <a:off x="251520" y="2564904"/>
            <a:ext cx="828092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Information</a:t>
            </a:r>
          </a:p>
          <a:p>
            <a:endParaRPr lang="it-IT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Clr>
                <a:schemeClr val="accent3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Proposal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endParaRPr lang="it-IT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Clr>
                <a:schemeClr val="accent3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Duration in </a:t>
            </a:r>
            <a:r>
              <a:rPr 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months</a:t>
            </a:r>
            <a:endParaRPr lang="it-IT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Clr>
                <a:schemeClr val="accent3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Keywords</a:t>
            </a:r>
          </a:p>
          <a:p>
            <a:pPr marL="800100" lvl="1" indent="-342900">
              <a:buClr>
                <a:schemeClr val="accent3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(tratto automaticamente da quanto inserito all’atto della registrazione della proposta)</a:t>
            </a:r>
          </a:p>
          <a:p>
            <a:pPr marL="800100" lvl="1" indent="-342900">
              <a:buClr>
                <a:schemeClr val="accent3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Declarations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(consultare il Servizio Speciale Ricerca di Ateneo in caso di dubbi nella scelta delle opzioni)</a:t>
            </a:r>
          </a:p>
          <a:p>
            <a:pPr marL="342900" indent="-342900">
              <a:buAutoNum type="arabicPeriod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7662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iunipacol_bianca">
            <a:extLst>
              <a:ext uri="{FF2B5EF4-FFF2-40B4-BE49-F238E27FC236}">
                <a16:creationId xmlns:a16="http://schemas.microsoft.com/office/drawing/2014/main" id="{75783F57-FF49-41CD-90AE-431C34A7B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0100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71BF805-5DE8-4A96-933C-5BCA80D5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721" y="1484784"/>
            <a:ext cx="30508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SERVIZIO SPECIALE RICERCA DI ATENEO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F32FE32-BC9C-4024-B314-D67609EBE7E4}"/>
              </a:ext>
            </a:extLst>
          </p:cNvPr>
          <p:cNvSpPr/>
          <p:nvPr/>
        </p:nvSpPr>
        <p:spPr>
          <a:xfrm>
            <a:off x="251520" y="2564904"/>
            <a:ext cx="828092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it-IT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Contacts</a:t>
            </a:r>
            <a:endParaRPr lang="it-IT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it-IT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of </a:t>
            </a:r>
            <a:r>
              <a:rPr lang="it-IT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participating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organisations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prima pagina utilizza automaticamente i dati inseriti all’atto dell’emissione del PIC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dell’organizzazione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Department(s) carrying out the proposed work: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inserire nome e  sede (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street,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town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postcode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country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del Dipartimento che gestirà la fase operativa del progetto e a cui afferisce il Responsabile Scientifico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 in charge of the proposal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Responsabile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Scientifico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 email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automaticamente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inseriti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all’atto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registrazione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proposta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occorre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aggiungere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anagrafici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mancanti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(title, sex, position in the organization, department name and full address, website, phone nr.)</a:t>
            </a:r>
            <a:endParaRPr lang="it-I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225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iunipacol_bianca">
            <a:extLst>
              <a:ext uri="{FF2B5EF4-FFF2-40B4-BE49-F238E27FC236}">
                <a16:creationId xmlns:a16="http://schemas.microsoft.com/office/drawing/2014/main" id="{75783F57-FF49-41CD-90AE-431C34A7B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0100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71BF805-5DE8-4A96-933C-5BCA80D5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721" y="1484784"/>
            <a:ext cx="30508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SERVIZIO SPECIALE RICERCA DI ATENEO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F32FE32-BC9C-4024-B314-D67609EBE7E4}"/>
              </a:ext>
            </a:extLst>
          </p:cNvPr>
          <p:cNvSpPr/>
          <p:nvPr/>
        </p:nvSpPr>
        <p:spPr>
          <a:xfrm>
            <a:off x="251520" y="2564904"/>
            <a:ext cx="828092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Ethics</a:t>
            </a:r>
          </a:p>
          <a:p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Call-</a:t>
            </a:r>
            <a:r>
              <a:rPr lang="it-IT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it-IT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quanto riguarda queste due sezioni, consultare il Servizio Speciale Ricerca di Ateneo in caso di dubbi nella scelta delle opzioni attinenti.</a:t>
            </a:r>
          </a:p>
          <a:p>
            <a:endParaRPr lang="it-IT" sz="105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it-IT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it-IT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Dopo la compilazione, anche parziale o non definitiva, di ciascuna delle sezioni citate, cliccare sul comando 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alto a destra o 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&amp; CLOSE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si chiude la sessione di accesso al sistema.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Nella sezione ‘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si potrà verificare se le informazioni inserite sono complete e corrette.</a:t>
            </a:r>
          </a:p>
          <a:p>
            <a:endParaRPr lang="it-IT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9597561-2CB4-4DBE-B2D8-34EC9D90928F}"/>
              </a:ext>
            </a:extLst>
          </p:cNvPr>
          <p:cNvPicPr/>
          <p:nvPr/>
        </p:nvPicPr>
        <p:blipFill rotWithShape="1">
          <a:blip r:embed="rId3"/>
          <a:srcRect l="18801" t="43845" r="10853" b="36004"/>
          <a:stretch/>
        </p:blipFill>
        <p:spPr bwMode="auto">
          <a:xfrm>
            <a:off x="2411760" y="5373216"/>
            <a:ext cx="6552728" cy="1368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7515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iunipacol_bianca">
            <a:extLst>
              <a:ext uri="{FF2B5EF4-FFF2-40B4-BE49-F238E27FC236}">
                <a16:creationId xmlns:a16="http://schemas.microsoft.com/office/drawing/2014/main" id="{75783F57-FF49-41CD-90AE-431C34A7B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0100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71BF805-5DE8-4A96-933C-5BCA80D5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721" y="1484784"/>
            <a:ext cx="30508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SERVIZIO SPECIALE RICERCA DI ATENEO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E3DD5A4-0636-4AFC-A5AD-47AEB7B3F7EA}"/>
              </a:ext>
            </a:extLst>
          </p:cNvPr>
          <p:cNvSpPr/>
          <p:nvPr/>
        </p:nvSpPr>
        <p:spPr>
          <a:xfrm>
            <a:off x="107504" y="5386774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volta completate on line, salvate e validate le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Forms, e fatto l’upload dei file del Technical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Annex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formato .pdf, si verificherà la completezza della proposta con il tasto </a:t>
            </a: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Validate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basso a destra e si procederà al </a:t>
            </a:r>
            <a:r>
              <a:rPr lang="it-IT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Submit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ECDFFC3-1F9C-4504-95CA-0D548D23E8DC}"/>
              </a:ext>
            </a:extLst>
          </p:cNvPr>
          <p:cNvPicPr/>
          <p:nvPr/>
        </p:nvPicPr>
        <p:blipFill rotWithShape="1">
          <a:blip r:embed="rId3"/>
          <a:srcRect l="29135" t="21702" r="12347" b="11644"/>
          <a:stretch/>
        </p:blipFill>
        <p:spPr bwMode="auto">
          <a:xfrm>
            <a:off x="1691680" y="1802388"/>
            <a:ext cx="6183188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7F6FE384-D010-4892-ABE6-ECDB2BDB708F}"/>
              </a:ext>
            </a:extLst>
          </p:cNvPr>
          <p:cNvSpPr/>
          <p:nvPr/>
        </p:nvSpPr>
        <p:spPr>
          <a:xfrm rot="9574299">
            <a:off x="8013649" y="4844679"/>
            <a:ext cx="432116" cy="228547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A304B609-1188-4A32-9F7C-03913ACB08AE}"/>
              </a:ext>
            </a:extLst>
          </p:cNvPr>
          <p:cNvSpPr/>
          <p:nvPr/>
        </p:nvSpPr>
        <p:spPr>
          <a:xfrm>
            <a:off x="7020273" y="4990627"/>
            <a:ext cx="504056" cy="396147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B85A7F40-E152-474F-A37F-E36B45E5DA34}"/>
              </a:ext>
            </a:extLst>
          </p:cNvPr>
          <p:cNvSpPr/>
          <p:nvPr/>
        </p:nvSpPr>
        <p:spPr>
          <a:xfrm>
            <a:off x="7494140" y="4990627"/>
            <a:ext cx="504056" cy="396147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172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755576" y="594928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magine 5"/>
          <p:cNvPicPr/>
          <p:nvPr/>
        </p:nvPicPr>
        <p:blipFill rotWithShape="1">
          <a:blip r:embed="rId2" cstate="print"/>
          <a:srcRect l="1289" t="15039" r="1190" b="10636"/>
          <a:stretch/>
        </p:blipFill>
        <p:spPr bwMode="auto">
          <a:xfrm>
            <a:off x="323528" y="1740962"/>
            <a:ext cx="8352928" cy="363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E2CBD7FB-C615-43D4-A167-2FEF19B0220A}"/>
              </a:ext>
            </a:extLst>
          </p:cNvPr>
          <p:cNvSpPr/>
          <p:nvPr/>
        </p:nvSpPr>
        <p:spPr>
          <a:xfrm>
            <a:off x="249477" y="5437673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presentare una proposta progettuale, o parteciparvi nel caso in cui si venga invitati come partner di progetto, occorre anzitutto effettuare la registrazione (cliccando in alto a destra su </a:t>
            </a: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REGISTER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0" name="Picture 1" descr="ciunipacol_bianca">
            <a:extLst>
              <a:ext uri="{FF2B5EF4-FFF2-40B4-BE49-F238E27FC236}">
                <a16:creationId xmlns:a16="http://schemas.microsoft.com/office/drawing/2014/main" id="{6D9A8746-30B0-45B7-8BF7-461DB030F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0100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EE99EFB-4D37-4D94-B51D-684C2B481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721" y="1484784"/>
            <a:ext cx="30508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SERVIZIO SPECIALE RICERCA DI ATENEO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2C3AD1AB-5F20-4994-A274-E3B31F54F718}"/>
              </a:ext>
            </a:extLst>
          </p:cNvPr>
          <p:cNvSpPr/>
          <p:nvPr/>
        </p:nvSpPr>
        <p:spPr>
          <a:xfrm>
            <a:off x="7740352" y="1844824"/>
            <a:ext cx="648072" cy="432048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Freccia a sinistra 1">
            <a:extLst>
              <a:ext uri="{FF2B5EF4-FFF2-40B4-BE49-F238E27FC236}">
                <a16:creationId xmlns:a16="http://schemas.microsoft.com/office/drawing/2014/main" id="{B2C8214B-1FC1-4BB2-87FC-D2A81BFB160B}"/>
              </a:ext>
            </a:extLst>
          </p:cNvPr>
          <p:cNvSpPr/>
          <p:nvPr/>
        </p:nvSpPr>
        <p:spPr>
          <a:xfrm>
            <a:off x="8693932" y="1926124"/>
            <a:ext cx="434091" cy="216024"/>
          </a:xfrm>
          <a:prstGeom prst="lef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8907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755576" y="594928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2CBD7FB-C615-43D4-A167-2FEF19B0220A}"/>
              </a:ext>
            </a:extLst>
          </p:cNvPr>
          <p:cNvSpPr/>
          <p:nvPr/>
        </p:nvSpPr>
        <p:spPr>
          <a:xfrm>
            <a:off x="431540" y="2924507"/>
            <a:ext cx="795688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Occorre distinguere la </a:t>
            </a: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registrazione dell’organizzazione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(che comporta l’ottenimento di un </a:t>
            </a: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 </a:t>
            </a:r>
            <a:r>
              <a:rPr lang="it-IT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univoco) e la </a:t>
            </a: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registrazione individuale dell’utente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(che può essere effettuata da più soggetti afferenti alla stessa organizzazione).</a:t>
            </a:r>
          </a:p>
          <a:p>
            <a:pPr algn="just"/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ricorda che per ciascun Ateneo vi è un unico PIC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che dovrà essere utilizzato indipendentemente dalla struttura di Ateneo (Dipartimento) che curerà la gestione operativa del progetto.</a:t>
            </a:r>
          </a:p>
          <a:p>
            <a:pPr algn="just"/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PIC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dell’Università di Palermo è: </a:t>
            </a:r>
            <a:r>
              <a:rPr lang="it-IT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999734284</a:t>
            </a:r>
            <a:endParaRPr lang="it-IT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" descr="ciunipacol_bianca">
            <a:extLst>
              <a:ext uri="{FF2B5EF4-FFF2-40B4-BE49-F238E27FC236}">
                <a16:creationId xmlns:a16="http://schemas.microsoft.com/office/drawing/2014/main" id="{6D9A8746-30B0-45B7-8BF7-461DB030F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0100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EE99EFB-4D37-4D94-B51D-684C2B481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721" y="1484784"/>
            <a:ext cx="30508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SERVIZIO SPECIALE RICERCA DI ATENEO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339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/>
          <p:nvPr/>
        </p:nvPicPr>
        <p:blipFill rotWithShape="1">
          <a:blip r:embed="rId2" cstate="screen"/>
          <a:srcRect l="2331" t="-1" r="2264" b="5556"/>
          <a:stretch/>
        </p:blipFill>
        <p:spPr bwMode="auto">
          <a:xfrm>
            <a:off x="179512" y="2708920"/>
            <a:ext cx="54006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 descr="ciunipacol_bianca">
            <a:extLst>
              <a:ext uri="{FF2B5EF4-FFF2-40B4-BE49-F238E27FC236}">
                <a16:creationId xmlns:a16="http://schemas.microsoft.com/office/drawing/2014/main" id="{B07D6D1D-3392-4D7B-8AE2-06CC94367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0100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FC308E-31BB-432B-8CB7-D362D7A1B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721" y="1484784"/>
            <a:ext cx="30508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SERVIZIO SPECIALE RICERCA DI ATENEO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C942B15-EED2-4491-A58A-A764890832F8}"/>
              </a:ext>
            </a:extLst>
          </p:cNvPr>
          <p:cNvSpPr/>
          <p:nvPr/>
        </p:nvSpPr>
        <p:spPr>
          <a:xfrm>
            <a:off x="5677274" y="3861048"/>
            <a:ext cx="31431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Cliccando su </a:t>
            </a: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REGISTER</a:t>
            </a:r>
            <a:r>
              <a:rPr lang="it-IT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comparirà la seguente schermata. </a:t>
            </a:r>
          </a:p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dovranno quindi inserire i propri dati e </a:t>
            </a: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creare un account.</a:t>
            </a:r>
          </a:p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riceveranno le istruzioni all’indirizzo e-mail indicato.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iunipacol_bianca">
            <a:extLst>
              <a:ext uri="{FF2B5EF4-FFF2-40B4-BE49-F238E27FC236}">
                <a16:creationId xmlns:a16="http://schemas.microsoft.com/office/drawing/2014/main" id="{3EB5A130-CC43-46C6-AE74-FF0A0606F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0100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81939E93-C4F1-4828-956E-FAF6A8BF5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721" y="1484784"/>
            <a:ext cx="30508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SERVIZIO SPECIALE RICERCA DI ATENEO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8851444-FCC8-4487-B570-E7004CC0233C}"/>
              </a:ext>
            </a:extLst>
          </p:cNvPr>
          <p:cNvPicPr/>
          <p:nvPr/>
        </p:nvPicPr>
        <p:blipFill rotWithShape="1">
          <a:blip r:embed="rId3" cstate="print"/>
          <a:srcRect l="1289" t="15039" r="1190" b="10636"/>
          <a:stretch/>
        </p:blipFill>
        <p:spPr bwMode="auto">
          <a:xfrm>
            <a:off x="539729" y="1988840"/>
            <a:ext cx="8352928" cy="363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e 3"/>
          <p:cNvSpPr/>
          <p:nvPr/>
        </p:nvSpPr>
        <p:spPr>
          <a:xfrm>
            <a:off x="8388424" y="2132856"/>
            <a:ext cx="434092" cy="360040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ED9DE6F-F0B6-4A22-B3FA-BB96A40B546B}"/>
              </a:ext>
            </a:extLst>
          </p:cNvPr>
          <p:cNvSpPr/>
          <p:nvPr/>
        </p:nvSpPr>
        <p:spPr>
          <a:xfrm>
            <a:off x="539729" y="5733256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potrà a questo punto, in alto a destra, effettuare il </a:t>
            </a: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LOGIN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le proprie credenziali di accesso.</a:t>
            </a:r>
          </a:p>
        </p:txBody>
      </p:sp>
      <p:sp>
        <p:nvSpPr>
          <p:cNvPr id="9" name="Freccia a sinistra 8">
            <a:extLst>
              <a:ext uri="{FF2B5EF4-FFF2-40B4-BE49-F238E27FC236}">
                <a16:creationId xmlns:a16="http://schemas.microsoft.com/office/drawing/2014/main" id="{A79B4D03-606F-4E02-B966-E90635A667EF}"/>
              </a:ext>
            </a:extLst>
          </p:cNvPr>
          <p:cNvSpPr/>
          <p:nvPr/>
        </p:nvSpPr>
        <p:spPr>
          <a:xfrm>
            <a:off x="8852981" y="2204864"/>
            <a:ext cx="291019" cy="216024"/>
          </a:xfrm>
          <a:prstGeom prst="lef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FABB357-2715-412C-B7EF-114D74CE9C1F}"/>
              </a:ext>
            </a:extLst>
          </p:cNvPr>
          <p:cNvPicPr/>
          <p:nvPr/>
        </p:nvPicPr>
        <p:blipFill rotWithShape="1">
          <a:blip r:embed="rId2"/>
          <a:srcRect l="13166" t="19398" r="23513" b="11372"/>
          <a:stretch/>
        </p:blipFill>
        <p:spPr bwMode="auto">
          <a:xfrm>
            <a:off x="1709682" y="2852936"/>
            <a:ext cx="5724636" cy="3473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1" descr="ciunipacol_bianca">
            <a:extLst>
              <a:ext uri="{FF2B5EF4-FFF2-40B4-BE49-F238E27FC236}">
                <a16:creationId xmlns:a16="http://schemas.microsoft.com/office/drawing/2014/main" id="{85A3523B-CBC6-419D-80CB-683DEEE20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0100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719F84E5-9F39-49E4-8CBA-46944C5E0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721" y="1484784"/>
            <a:ext cx="30508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SERVIZIO SPECIALE RICERCA DI ATENEO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D4857F1E-363E-4648-8463-41E74BCC1F01}"/>
              </a:ext>
            </a:extLst>
          </p:cNvPr>
          <p:cNvPicPr/>
          <p:nvPr/>
        </p:nvPicPr>
        <p:blipFill rotWithShape="1">
          <a:blip r:embed="rId2"/>
          <a:srcRect l="872" t="7308" r="3756" b="7216"/>
          <a:stretch/>
        </p:blipFill>
        <p:spPr bwMode="auto">
          <a:xfrm>
            <a:off x="336046" y="1904091"/>
            <a:ext cx="7203304" cy="346912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e 4"/>
          <p:cNvSpPr/>
          <p:nvPr/>
        </p:nvSpPr>
        <p:spPr>
          <a:xfrm>
            <a:off x="1259632" y="2348880"/>
            <a:ext cx="1440160" cy="576064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164490" y="3140968"/>
            <a:ext cx="1440160" cy="576064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973850" y="2204864"/>
            <a:ext cx="35779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121292" y="316748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pic>
        <p:nvPicPr>
          <p:cNvPr id="10" name="Picture 1" descr="ciunipacol_bianca">
            <a:extLst>
              <a:ext uri="{FF2B5EF4-FFF2-40B4-BE49-F238E27FC236}">
                <a16:creationId xmlns:a16="http://schemas.microsoft.com/office/drawing/2014/main" id="{03BB202E-4369-4E54-90C2-910D507DD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0100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E04DE9F6-3F4B-427A-BFFD-6A8374B43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721" y="1484784"/>
            <a:ext cx="30508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SERVIZIO SPECIALE RICERCA DI ATENEO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8D0339F6-2DD6-456E-874B-E77234740AC5}"/>
              </a:ext>
            </a:extLst>
          </p:cNvPr>
          <p:cNvSpPr/>
          <p:nvPr/>
        </p:nvSpPr>
        <p:spPr>
          <a:xfrm>
            <a:off x="336046" y="5373216"/>
            <a:ext cx="84844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it-IT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Funding &amp; </a:t>
            </a:r>
            <a:r>
              <a:rPr lang="it-IT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Tenders</a:t>
            </a: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potranno cercare i bandi di proprio interesse</a:t>
            </a:r>
          </a:p>
          <a:p>
            <a:pPr marL="457200" indent="-457200" algn="just">
              <a:buAutoNum type="arabicPeriod"/>
            </a:pP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it-IT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Proposal</a:t>
            </a: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caso di invito a partecipare ad un progetto, si dovrà usare questa opzione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5F85586-A9AB-4177-BEEA-4AFF612A2B74}"/>
              </a:ext>
            </a:extLst>
          </p:cNvPr>
          <p:cNvPicPr/>
          <p:nvPr/>
        </p:nvPicPr>
        <p:blipFill rotWithShape="1">
          <a:blip r:embed="rId2"/>
          <a:srcRect l="1619" t="22587" r="4005" b="7215"/>
          <a:stretch/>
        </p:blipFill>
        <p:spPr bwMode="auto">
          <a:xfrm>
            <a:off x="151656" y="2132856"/>
            <a:ext cx="7056784" cy="309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1" descr="ciunipacol_bianca">
            <a:extLst>
              <a:ext uri="{FF2B5EF4-FFF2-40B4-BE49-F238E27FC236}">
                <a16:creationId xmlns:a16="http://schemas.microsoft.com/office/drawing/2014/main" id="{CEFF77AB-5E0C-4704-B35F-ADB669D3A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0100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7368850-CDFB-4AD1-A166-6851153CC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721" y="1484784"/>
            <a:ext cx="30508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SERVIZIO SPECIALE RICERCA DI ATENEO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CF4D07F-6C3F-4268-9659-5CF43FA2219C}"/>
              </a:ext>
            </a:extLst>
          </p:cNvPr>
          <p:cNvSpPr/>
          <p:nvPr/>
        </p:nvSpPr>
        <p:spPr>
          <a:xfrm>
            <a:off x="151656" y="5229200"/>
            <a:ext cx="84844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Cliccando su </a:t>
            </a:r>
            <a:r>
              <a:rPr lang="it-IT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Funding &amp; </a:t>
            </a:r>
            <a:r>
              <a:rPr lang="it-IT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Tenders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aprirà la pagina in cui sono elencate a destra le varie Call (con lo status ‘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Forthcoming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’, ovvero di prossima pubblicazione, ‘Open’ o ‘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Closed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’). In questo caso si è scelto solo di visualizzare i bandi aperti (status ‘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’).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749</TotalTime>
  <Words>1681</Words>
  <Application>Microsoft Office PowerPoint</Application>
  <PresentationFormat>Presentazione su schermo (4:3)</PresentationFormat>
  <Paragraphs>120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6" baseType="lpstr">
      <vt:lpstr>Arial</vt:lpstr>
      <vt:lpstr>Courier New</vt:lpstr>
      <vt:lpstr>Georgia</vt:lpstr>
      <vt:lpstr>Times New Roman</vt:lpstr>
      <vt:lpstr>Wingdings</vt:lpstr>
      <vt:lpstr>Wingdings 2</vt:lpstr>
      <vt:lpstr>Città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Silvana Di Bono</dc:creator>
  <cp:lastModifiedBy>ANNA MARIA CARDULLO</cp:lastModifiedBy>
  <cp:revision>148</cp:revision>
  <dcterms:created xsi:type="dcterms:W3CDTF">2018-11-26T12:52:37Z</dcterms:created>
  <dcterms:modified xsi:type="dcterms:W3CDTF">2020-12-11T08:09:50Z</dcterms:modified>
</cp:coreProperties>
</file>