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E8DB8-379A-4BDD-8D2A-A700FA5F96EC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23AC5-C0AA-4366-AFF3-B8AD566538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4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ntestazione 4">
            <a:extLst>
              <a:ext uri="{FF2B5EF4-FFF2-40B4-BE49-F238E27FC236}">
                <a16:creationId xmlns="" xmlns:a16="http://schemas.microsoft.com/office/drawing/2014/main" id="{9B613625-41D7-4157-B236-8818CE609AE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it-IT"/>
              <a:t>Alfabetizzazione e italiano L2 Ricerca pratiche e politiche dalla scuola al volontariato</a:t>
            </a:r>
          </a:p>
        </p:txBody>
      </p:sp>
    </p:spTree>
    <p:extLst>
      <p:ext uri="{BB962C8B-B14F-4D97-AF65-F5344CB8AC3E}">
        <p14:creationId xmlns:p14="http://schemas.microsoft.com/office/powerpoint/2010/main" val="1024995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Alfabetizzazione e italiano L2 Ricerca pratiche e politiche dalla scuola al volontariato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450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intestazione 4">
            <a:extLst>
              <a:ext uri="{FF2B5EF4-FFF2-40B4-BE49-F238E27FC236}">
                <a16:creationId xmlns="" xmlns:a16="http://schemas.microsoft.com/office/drawing/2014/main" id="{0F5844B9-DD4D-443B-92E3-4B58C50EB97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it-IT"/>
              <a:t>Alfabetizzazione e italiano L2 Ricerca pratiche e politiche dalla scuola al volontariato</a:t>
            </a:r>
          </a:p>
        </p:txBody>
      </p:sp>
    </p:spTree>
    <p:extLst>
      <p:ext uri="{BB962C8B-B14F-4D97-AF65-F5344CB8AC3E}">
        <p14:creationId xmlns:p14="http://schemas.microsoft.com/office/powerpoint/2010/main" val="336526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5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72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16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07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61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22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78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22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6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44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61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2F92-3612-4DA7-A789-11CEB1E85562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338D5-CB6C-45F7-A9ED-277797A07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/>
          </p:nvPr>
        </p:nvGraphicFramePr>
        <p:xfrm>
          <a:off x="3583584" y="1001164"/>
          <a:ext cx="6950568" cy="5803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1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79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44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14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61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54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47677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                                            Ponti di Parole: Progressione di complessità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Testualità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(testi orali)</a:t>
                      </a:r>
                    </a:p>
                  </a:txBody>
                  <a:tcPr marL="60139" marR="60139" marT="8353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Lettoscrittura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Testualità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(testi scritti)</a:t>
                      </a:r>
                    </a:p>
                  </a:txBody>
                  <a:tcPr marL="60139" marR="60139" marT="8353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Riflessione sulla lingua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Consapevolezza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Fonologica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Riflessione sulla lingua: Morfologia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1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Ponti alfa 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Comprensione: Costruzione/ consolidamento di contesti comunicativi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Formulazione di domande strategiche</a:t>
                      </a:r>
                    </a:p>
                    <a:p>
                      <a:pPr marL="1143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Produzione: </a:t>
                      </a:r>
                      <a:r>
                        <a:rPr lang="it-IT" sz="1000" dirty="0">
                          <a:effectLst/>
                        </a:rPr>
                        <a:t>Lessico limitato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stringhe non analizzate</a:t>
                      </a: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Quasi esclusivamente tecnica: </a:t>
                      </a:r>
                    </a:p>
                    <a:p>
                      <a:pPr marL="1143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effectLst/>
                        </a:rPr>
                        <a:t>Metodo sillabico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Corrispondenza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grafema / fonema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Consolidamento del tratto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Massiccia prevalenza dell’anticipazione 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dei testi solo in ricezione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effectLst/>
                        </a:rPr>
                        <a:t>Suoni e segni dentro le parole (sillabe e fonemi)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Confini di parola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Parole dentro</a:t>
                      </a:r>
                      <a:r>
                        <a:rPr lang="it-IT" sz="1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 frasi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Riflessione solo implicita con indicazioni pragmatiche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7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Ponti alfa 1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della conoscenza dei contesti comunicativi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delle domande strategiche 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Lessico più ampio sia in ricezione che in produzione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Stringhe «trasparenti»</a:t>
                      </a: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Lettura come comprensione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Scrittura per comunicare usando stringhe date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Convergenza con testualità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Convergenza decifrazione anticipazione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Limitato uso dei testi anche in produzione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Confini di parola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Parole dentro le frasi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Riflessione esplicita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Guida alla ricostruzione delle regolarità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 Etichette (solo “nomi” e “verbi”)</a:t>
                      </a:r>
                    </a:p>
                  </a:txBody>
                  <a:tcPr marL="60139" marR="60139" marT="8353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74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Ponti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Livello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iniziale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della conoscenza dei contesti comunicativi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delle domande strategiche 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(Ricorso all’inferenza)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Lessico più ampio sia in ricezione che in produzione</a:t>
                      </a:r>
                    </a:p>
                    <a:p>
                      <a:pPr marL="11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Maggiore autonomia nella formulazione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 gridSpan="2">
                  <a:txBody>
                    <a:bodyPr/>
                    <a:lstStyle/>
                    <a:p>
                      <a:pPr marL="114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della competenza testuale</a:t>
                      </a:r>
                    </a:p>
                    <a:p>
                      <a:pPr marL="114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di strumenti per la produzione autonoma</a:t>
                      </a:r>
                    </a:p>
                    <a:p>
                      <a:pPr marL="114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Manipolazione dei testi</a:t>
                      </a:r>
                    </a:p>
                    <a:p>
                      <a:pPr marL="114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dei testi come modelli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Funzioni  delle parole</a:t>
                      </a:r>
                      <a:r>
                        <a:rPr lang="it-IT" sz="1000" baseline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dentro le frasi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9" marR="60139" marT="8353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Riflessione esplicita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Percorso marcatamente induttivo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Uso controllato del metalinguaggio</a:t>
                      </a:r>
                    </a:p>
                  </a:txBody>
                  <a:tcPr marL="60139" marR="60139" marT="8353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6A93D1B-991F-4AA1-A33A-AAF3181B5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28468" y="76200"/>
            <a:ext cx="3860800" cy="79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85105B2D-E615-4429-B03F-8DCA2650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211600" y="3664913"/>
            <a:ext cx="3860800" cy="476250"/>
          </a:xfrm>
        </p:spPr>
        <p:txBody>
          <a:bodyPr/>
          <a:lstStyle/>
          <a:p>
            <a:r>
              <a:rPr lang="it-IT" dirty="0" err="1"/>
              <a:t>ItaStra</a:t>
            </a:r>
            <a:r>
              <a:rPr lang="it-IT" dirty="0"/>
              <a:t> Gruppo di lavoro adulti a bassa e media scolarità</a:t>
            </a:r>
          </a:p>
        </p:txBody>
      </p:sp>
    </p:spTree>
    <p:extLst>
      <p:ext uri="{BB962C8B-B14F-4D97-AF65-F5344CB8AC3E}">
        <p14:creationId xmlns:p14="http://schemas.microsoft.com/office/powerpoint/2010/main" val="401111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Ponti di Parole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Perché </a:t>
            </a:r>
            <a:r>
              <a:rPr lang="it-IT" sz="3200" dirty="0"/>
              <a:t>gli esercizi di consapevolezza </a:t>
            </a:r>
            <a:r>
              <a:rPr lang="it-IT" sz="3200" dirty="0" smtClean="0"/>
              <a:t>fonologica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4144" y="1956404"/>
            <a:ext cx="9997440" cy="4800600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L’analisi fonologica consente di sviluppare l’idea di parola.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L'analisi fonologica consente il progressivo sganciamento della parola dal suo referente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L'analisi fonologica facilita il riconoscimento dei confini di parola e aiuta </a:t>
            </a:r>
            <a:r>
              <a:rPr lang="it-IT" dirty="0" smtClean="0">
                <a:solidFill>
                  <a:schemeClr val="tx1"/>
                </a:solidFill>
              </a:rPr>
              <a:t>nella </a:t>
            </a:r>
            <a:r>
              <a:rPr lang="it-IT" dirty="0">
                <a:solidFill>
                  <a:schemeClr val="tx1"/>
                </a:solidFill>
              </a:rPr>
              <a:t>segmentazione degli enunciati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C1868DF9-B3BF-4374-A480-CEF065CA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/>
              <a:t>ItaStra</a:t>
            </a:r>
            <a:r>
              <a:rPr lang="it-IT" dirty="0"/>
              <a:t> Gruppo di lavoro adulti a bassa e media scolarità</a:t>
            </a:r>
          </a:p>
        </p:txBody>
      </p:sp>
    </p:spTree>
    <p:extLst>
      <p:ext uri="{BB962C8B-B14F-4D97-AF65-F5344CB8AC3E}">
        <p14:creationId xmlns:p14="http://schemas.microsoft.com/office/powerpoint/2010/main" val="385646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Ponti </a:t>
            </a:r>
            <a:r>
              <a:rPr lang="it-IT" dirty="0"/>
              <a:t>di Parole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Perché </a:t>
            </a:r>
            <a:r>
              <a:rPr lang="it-IT" sz="3100" dirty="0"/>
              <a:t>la </a:t>
            </a:r>
            <a:r>
              <a:rPr lang="it-IT" sz="3100" dirty="0" smtClean="0"/>
              <a:t>regolarità e la riflessione sull’apprendimento: </a:t>
            </a:r>
            <a:r>
              <a:rPr lang="it-IT" sz="3100" dirty="0"/>
              <a:t>costruire competenze metacognitive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4144" y="1956404"/>
            <a:ext cx="9997440" cy="4800600"/>
          </a:xfrm>
        </p:spPr>
        <p:txBody>
          <a:bodyPr>
            <a:normAutofit/>
          </a:bodyPr>
          <a:lstStyle/>
          <a:p>
            <a:r>
              <a:rPr lang="it-IT" dirty="0" smtClean="0"/>
              <a:t>Usare  </a:t>
            </a:r>
            <a:r>
              <a:rPr lang="it-IT" dirty="0"/>
              <a:t>itinerari sempre uguali e riconoscibili rassicura lo studente poco o per nulla abituato allo studio </a:t>
            </a:r>
            <a:r>
              <a:rPr lang="it-IT" dirty="0" smtClean="0"/>
              <a:t>e gli </a:t>
            </a:r>
            <a:r>
              <a:rPr lang="it-IT" dirty="0"/>
              <a:t>permette di acquisire corrette abitudini di lavoro e di </a:t>
            </a:r>
            <a:r>
              <a:rPr lang="it-IT" dirty="0" smtClean="0"/>
              <a:t>controllarle</a:t>
            </a:r>
          </a:p>
          <a:p>
            <a:r>
              <a:rPr lang="it-IT" dirty="0" smtClean="0"/>
              <a:t>L’autovalutazione e la consapevolezza dello svolgimento dei percorsi gli permettono di governare il proprio apprendimento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76808F4E-5389-4486-BA43-CC2D350E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/>
              <a:t>ItaStra</a:t>
            </a:r>
            <a:r>
              <a:rPr lang="it-IT" dirty="0"/>
              <a:t> Gruppo di lavoro adulti a bassa e media scolarità</a:t>
            </a:r>
          </a:p>
        </p:txBody>
      </p:sp>
    </p:spTree>
    <p:extLst>
      <p:ext uri="{BB962C8B-B14F-4D97-AF65-F5344CB8AC3E}">
        <p14:creationId xmlns:p14="http://schemas.microsoft.com/office/powerpoint/2010/main" val="276282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Ponti di Parole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Perché </a:t>
            </a:r>
            <a:r>
              <a:rPr lang="it-IT" sz="2800" dirty="0"/>
              <a:t>la testualità: potenziare le competenze strategiche, arricchire l’</a:t>
            </a:r>
            <a:r>
              <a:rPr lang="it-IT" sz="2800" i="1" dirty="0"/>
              <a:t>enciclopedia</a:t>
            </a:r>
            <a:r>
              <a:rPr lang="it-IT" sz="2800" dirty="0"/>
              <a:t>, sostenere i meccanismi di anticipazione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4144" y="1692521"/>
            <a:ext cx="9997440" cy="4800600"/>
          </a:xfrm>
        </p:spPr>
        <p:txBody>
          <a:bodyPr>
            <a:normAutofit/>
          </a:bodyPr>
          <a:lstStyle/>
          <a:p>
            <a:r>
              <a:rPr lang="it-IT" dirty="0"/>
              <a:t>È  necessario che gli studenti imparino a usare i testi per interagire nella società anche quando non li decifrano per intero, ad esempio individuandone solo alcune parole strategicamente significative.</a:t>
            </a:r>
          </a:p>
          <a:p>
            <a:r>
              <a:rPr lang="it-IT" dirty="0" smtClean="0"/>
              <a:t>I </a:t>
            </a:r>
            <a:r>
              <a:rPr lang="it-IT" dirty="0"/>
              <a:t>testi forniscono anche chiavi di lettura della cultura e delle modalità di interazione del paese che accoglie i migranti</a:t>
            </a:r>
          </a:p>
          <a:p>
            <a:r>
              <a:rPr lang="it-IT" dirty="0"/>
              <a:t>Imparare a riconoscere l’uso pragmatico dei testi potenzia il meccanismo dell’anticipazione che insieme a quello della decifrazione </a:t>
            </a:r>
            <a:r>
              <a:rPr lang="it-IT" dirty="0" smtClean="0"/>
              <a:t>compone il processo di comprensione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6754AAD6-EEBD-4FF1-982C-D1E94E16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ItaStra Gruppo di lavoro adulti a bassa e media scolarità</a:t>
            </a:r>
          </a:p>
        </p:txBody>
      </p:sp>
    </p:spTree>
    <p:extLst>
      <p:ext uri="{BB962C8B-B14F-4D97-AF65-F5344CB8AC3E}">
        <p14:creationId xmlns:p14="http://schemas.microsoft.com/office/powerpoint/2010/main" val="3652813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456</Words>
  <Application>Microsoft Office PowerPoint</Application>
  <PresentationFormat>Widescreen</PresentationFormat>
  <Paragraphs>79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Ponti di Parole  Perché gli esercizi di consapevolezza fonologica</vt:lpstr>
      <vt:lpstr>Ponti di Parole  Perché la regolarità e la riflessione sull’apprendimento: costruire competenze metacognitive </vt:lpstr>
      <vt:lpstr>Ponti di Parole  Perché la testualità: potenziare le competenze strategiche, arricchire l’enciclopedia, sostenere i meccanismi di anticipazione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2</cp:revision>
  <dcterms:created xsi:type="dcterms:W3CDTF">2018-10-03T04:55:10Z</dcterms:created>
  <dcterms:modified xsi:type="dcterms:W3CDTF">2018-10-16T04:21:42Z</dcterms:modified>
</cp:coreProperties>
</file>