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notesMasterIdLst>
    <p:notesMasterId r:id="rId13"/>
  </p:notesMasterIdLst>
  <p:handoutMasterIdLst>
    <p:handoutMasterId r:id="rId14"/>
  </p:handoutMasterIdLst>
  <p:sldIdLst>
    <p:sldId id="257" r:id="rId2"/>
    <p:sldId id="263" r:id="rId3"/>
    <p:sldId id="262" r:id="rId4"/>
    <p:sldId id="264" r:id="rId5"/>
    <p:sldId id="265" r:id="rId6"/>
    <p:sldId id="267" r:id="rId7"/>
    <p:sldId id="268" r:id="rId8"/>
    <p:sldId id="269" r:id="rId9"/>
    <p:sldId id="270" r:id="rId10"/>
    <p:sldId id="272" r:id="rId11"/>
    <p:sldId id="271" r:id="rId12"/>
  </p:sldIdLst>
  <p:sldSz cx="12192000"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D233"/>
    <a:srgbClr val="344529"/>
    <a:srgbClr val="2B3922"/>
    <a:srgbClr val="2E3722"/>
    <a:srgbClr val="FCF7F1"/>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114" d="100"/>
          <a:sy n="114" d="100"/>
        </p:scale>
        <p:origin x="360" y="114"/>
      </p:cViewPr>
      <p:guideLst/>
    </p:cSldViewPr>
  </p:slideViewPr>
  <p:notesTextViewPr>
    <p:cViewPr>
      <p:scale>
        <a:sx n="1" d="1"/>
        <a:sy n="1" d="1"/>
      </p:scale>
      <p:origin x="0" y="0"/>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9.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A66772-F185-4D58-B8BB-E9370D7A7A2B}"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rtlCol="0"/>
        <a:lstStyle/>
        <a:p>
          <a:pPr rtl="0"/>
          <a:endParaRPr lang="en-US"/>
        </a:p>
      </dgm:t>
    </dgm:pt>
    <dgm:pt modelId="{40FC4FFE-8987-4A26-B7F4-8A516F18ADAE}">
      <dgm:prSet/>
      <dgm:spPr/>
      <dgm:t>
        <a:bodyPr rtlCol="0"/>
        <a:lstStyle/>
        <a:p>
          <a:pPr rtl="0">
            <a:lnSpc>
              <a:spcPct val="100000"/>
            </a:lnSpc>
            <a:defRPr cap="all"/>
          </a:pPr>
          <a:r>
            <a:rPr lang="it-IT" dirty="0"/>
            <a:t>A</a:t>
          </a:r>
          <a:r>
            <a:rPr lang="it" dirty="0"/>
            <a:t>rgomento di interesse per l’ingegneria:</a:t>
          </a:r>
        </a:p>
        <a:p>
          <a:pPr rtl="0">
            <a:lnSpc>
              <a:spcPct val="100000"/>
            </a:lnSpc>
            <a:defRPr cap="all"/>
          </a:pPr>
          <a:r>
            <a:rPr lang="it-IT" dirty="0"/>
            <a:t>I</a:t>
          </a:r>
          <a:r>
            <a:rPr lang="it" dirty="0"/>
            <a:t>l progetto di un sistema elettrico</a:t>
          </a:r>
        </a:p>
      </dgm:t>
    </dgm:pt>
    <dgm:pt modelId="{CAD7EF86-FB23-41F6-BF42-040B36DEFDB1}" type="parTrans" cxnId="{C7AD8469-3C68-4AF9-AB82-79B0043AA120}">
      <dgm:prSet/>
      <dgm:spPr/>
      <dgm:t>
        <a:bodyPr rtlCol="0"/>
        <a:lstStyle/>
        <a:p>
          <a:pPr rtl="0"/>
          <a:endParaRPr lang="en-US"/>
        </a:p>
      </dgm:t>
    </dgm:pt>
    <dgm:pt modelId="{5B62599A-5C9B-48E7-896E-EA782AC60C8B}" type="sibTrans" cxnId="{C7AD8469-3C68-4AF9-AB82-79B0043AA120}">
      <dgm:prSet/>
      <dgm:spPr/>
      <dgm:t>
        <a:bodyPr rtlCol="0"/>
        <a:lstStyle/>
        <a:p>
          <a:pPr rtl="0"/>
          <a:endParaRPr lang="en-US"/>
        </a:p>
      </dgm:t>
    </dgm:pt>
    <dgm:pt modelId="{49225C73-1633-42F1-AB3B-7CB183E5F8B8}">
      <dgm:prSet/>
      <dgm:spPr/>
      <dgm:t>
        <a:bodyPr rtlCol="0"/>
        <a:lstStyle/>
        <a:p>
          <a:pPr rtl="0">
            <a:lnSpc>
              <a:spcPct val="100000"/>
            </a:lnSpc>
            <a:defRPr cap="all"/>
          </a:pPr>
          <a:r>
            <a:rPr lang="it-IT" dirty="0"/>
            <a:t>U</a:t>
          </a:r>
          <a:r>
            <a:rPr lang="it" dirty="0"/>
            <a:t>tilizzo di espressioni, termini, strumenti tipici dell’ingegneria, come anche valutazioni economiche:</a:t>
          </a:r>
        </a:p>
        <a:p>
          <a:pPr rtl="0">
            <a:lnSpc>
              <a:spcPct val="100000"/>
            </a:lnSpc>
            <a:defRPr cap="all"/>
          </a:pPr>
          <a:r>
            <a:rPr lang="it" dirty="0"/>
            <a:t>Criteri per la progettazione (oggettivi, soggettivi…) e fasi della progettazione</a:t>
          </a:r>
        </a:p>
        <a:p>
          <a:pPr rtl="0">
            <a:lnSpc>
              <a:spcPct val="100000"/>
            </a:lnSpc>
            <a:defRPr cap="all"/>
          </a:pPr>
          <a:endParaRPr lang="it" dirty="0"/>
        </a:p>
      </dgm:t>
    </dgm:pt>
    <dgm:pt modelId="{1A0E2090-1D4F-438A-8766-B6030CE01ADD}" type="parTrans" cxnId="{A9154303-8225-4248-91DC-1B0156A35F07}">
      <dgm:prSet/>
      <dgm:spPr/>
      <dgm:t>
        <a:bodyPr rtlCol="0"/>
        <a:lstStyle/>
        <a:p>
          <a:pPr rtl="0"/>
          <a:endParaRPr lang="en-US"/>
        </a:p>
      </dgm:t>
    </dgm:pt>
    <dgm:pt modelId="{9646853A-8964-4519-A5B1-0B7D18B2983D}" type="sibTrans" cxnId="{A9154303-8225-4248-91DC-1B0156A35F07}">
      <dgm:prSet/>
      <dgm:spPr/>
      <dgm:t>
        <a:bodyPr rtlCol="0"/>
        <a:lstStyle/>
        <a:p>
          <a:pPr rtl="0"/>
          <a:endParaRPr lang="en-US"/>
        </a:p>
      </dgm:t>
    </dgm:pt>
    <dgm:pt modelId="{1C383F32-22E8-4F62-A3E0-BDC3D5F48992}">
      <dgm:prSet/>
      <dgm:spPr/>
      <dgm:t>
        <a:bodyPr rtlCol="0"/>
        <a:lstStyle/>
        <a:p>
          <a:pPr rtl="0">
            <a:lnSpc>
              <a:spcPct val="100000"/>
            </a:lnSpc>
            <a:defRPr cap="all"/>
          </a:pPr>
          <a:r>
            <a:rPr lang="it-IT" dirty="0"/>
            <a:t>D</a:t>
          </a:r>
          <a:r>
            <a:rPr lang="it" dirty="0"/>
            <a:t>ono della sintesi, in quanto l’ingegnere è lagnuso (teorema principale del corso di elettrotecnica).</a:t>
          </a:r>
        </a:p>
        <a:p>
          <a:pPr rtl="0">
            <a:lnSpc>
              <a:spcPct val="100000"/>
            </a:lnSpc>
            <a:defRPr cap="all"/>
          </a:pPr>
          <a:r>
            <a:rPr lang="it" dirty="0"/>
            <a:t>Numero ed utilizzo delle  slide </a:t>
          </a:r>
        </a:p>
      </dgm:t>
    </dgm:pt>
    <dgm:pt modelId="{A7920A2F-3244-4159-AF04-6A1D38B7B317}" type="parTrans" cxnId="{C4CCE57E-E871-46D6-BAD5-880252C95D22}">
      <dgm:prSet/>
      <dgm:spPr/>
      <dgm:t>
        <a:bodyPr rtlCol="0"/>
        <a:lstStyle/>
        <a:p>
          <a:pPr rtl="0"/>
          <a:endParaRPr lang="en-US"/>
        </a:p>
      </dgm:t>
    </dgm:pt>
    <dgm:pt modelId="{8500F72A-2C6D-4FDF-9C1D-CA691380EB0B}" type="sibTrans" cxnId="{C4CCE57E-E871-46D6-BAD5-880252C95D22}">
      <dgm:prSet/>
      <dgm:spPr/>
      <dgm:t>
        <a:bodyPr rtlCol="0"/>
        <a:lstStyle/>
        <a:p>
          <a:pPr rtl="0"/>
          <a:endParaRPr lang="en-US"/>
        </a:p>
      </dgm:t>
    </dgm:pt>
    <dgm:pt modelId="{50B3CE7C-E10B-4E23-BD93-03664997C932}" type="pres">
      <dgm:prSet presAssocID="{01A66772-F185-4D58-B8BB-E9370D7A7A2B}" presName="root" presStyleCnt="0">
        <dgm:presLayoutVars>
          <dgm:dir/>
          <dgm:resizeHandles val="exact"/>
        </dgm:presLayoutVars>
      </dgm:prSet>
      <dgm:spPr/>
    </dgm:pt>
    <dgm:pt modelId="{DE9CE479-E4AE-4283-AEF1-10C1535B4324}" type="pres">
      <dgm:prSet presAssocID="{40FC4FFE-8987-4A26-B7F4-8A516F18ADAE}" presName="compNode" presStyleCnt="0"/>
      <dgm:spPr/>
    </dgm:pt>
    <dgm:pt modelId="{B59FCF02-CAD2-4D6F-9542-AD86711168CA}" type="pres">
      <dgm:prSet presAssocID="{40FC4FFE-8987-4A26-B7F4-8A516F18ADAE}" presName="iconBgRect" presStyleLbl="bgShp" presStyleIdx="0" presStyleCnt="3"/>
      <dgm:spPr/>
    </dgm:pt>
    <dgm:pt modelId="{7C175B98-93F4-4D7C-BB95-1514AB879CD5}" type="pres">
      <dgm:prSet presAssocID="{40FC4FFE-8987-4A26-B7F4-8A516F18ADA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Gerarchia"/>
        </a:ext>
      </dgm:extLst>
    </dgm:pt>
    <dgm:pt modelId="{677A3090-5F01-43FD-9FA6-C0420AD80FD6}" type="pres">
      <dgm:prSet presAssocID="{40FC4FFE-8987-4A26-B7F4-8A516F18ADAE}" presName="spaceRect" presStyleCnt="0"/>
      <dgm:spPr/>
    </dgm:pt>
    <dgm:pt modelId="{127117FB-F8A7-4A20-A8A7-EC686DDC76D0}" type="pres">
      <dgm:prSet presAssocID="{40FC4FFE-8987-4A26-B7F4-8A516F18ADAE}" presName="textRect" presStyleLbl="revTx" presStyleIdx="0" presStyleCnt="3">
        <dgm:presLayoutVars>
          <dgm:chMax val="1"/>
          <dgm:chPref val="1"/>
        </dgm:presLayoutVars>
      </dgm:prSet>
      <dgm:spPr/>
    </dgm:pt>
    <dgm:pt modelId="{FD1EED9C-83D3-41AD-A09B-D3B36354168F}" type="pres">
      <dgm:prSet presAssocID="{5B62599A-5C9B-48E7-896E-EA782AC60C8B}" presName="sibTrans" presStyleCnt="0"/>
      <dgm:spPr/>
    </dgm:pt>
    <dgm:pt modelId="{C998AB0A-577D-44AA-A068-F634DDE7BD47}" type="pres">
      <dgm:prSet presAssocID="{49225C73-1633-42F1-AB3B-7CB183E5F8B8}" presName="compNode" presStyleCnt="0"/>
      <dgm:spPr/>
    </dgm:pt>
    <dgm:pt modelId="{BCD8CDD9-0C56-4401-ADB1-8B48DAB2C96F}" type="pres">
      <dgm:prSet presAssocID="{49225C73-1633-42F1-AB3B-7CB183E5F8B8}" presName="iconBgRect" presStyleLbl="bgShp" presStyleIdx="1" presStyleCnt="3"/>
      <dgm:spPr/>
    </dgm:pt>
    <dgm:pt modelId="{DB4CA7C4-FCA1-4127-B20A-2A5C031A3CF4}" type="pres">
      <dgm:prSet presAssocID="{49225C73-1633-42F1-AB3B-7CB183E5F8B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Testa con ingranaggi"/>
        </a:ext>
      </dgm:extLst>
    </dgm:pt>
    <dgm:pt modelId="{9B0C8FBF-0BDD-48A5-967E-F3FE71659F6A}" type="pres">
      <dgm:prSet presAssocID="{49225C73-1633-42F1-AB3B-7CB183E5F8B8}" presName="spaceRect" presStyleCnt="0"/>
      <dgm:spPr/>
    </dgm:pt>
    <dgm:pt modelId="{7E6FE37A-5DB0-4899-9FCB-0CE39BC185F8}" type="pres">
      <dgm:prSet presAssocID="{49225C73-1633-42F1-AB3B-7CB183E5F8B8}" presName="textRect" presStyleLbl="revTx" presStyleIdx="1" presStyleCnt="3">
        <dgm:presLayoutVars>
          <dgm:chMax val="1"/>
          <dgm:chPref val="1"/>
        </dgm:presLayoutVars>
      </dgm:prSet>
      <dgm:spPr/>
    </dgm:pt>
    <dgm:pt modelId="{5A266296-0042-402F-92EF-D59AB148E92E}" type="pres">
      <dgm:prSet presAssocID="{9646853A-8964-4519-A5B1-0B7D18B2983D}" presName="sibTrans" presStyleCnt="0"/>
      <dgm:spPr/>
    </dgm:pt>
    <dgm:pt modelId="{ECFA770B-DE2C-4683-A038-58D0FE44BC27}" type="pres">
      <dgm:prSet presAssocID="{1C383F32-22E8-4F62-A3E0-BDC3D5F48992}" presName="compNode" presStyleCnt="0"/>
      <dgm:spPr/>
    </dgm:pt>
    <dgm:pt modelId="{FF93E135-77D6-48A0-8871-9BC93D705D06}" type="pres">
      <dgm:prSet presAssocID="{1C383F32-22E8-4F62-A3E0-BDC3D5F48992}" presName="iconBgRect" presStyleLbl="bgShp" presStyleIdx="2" presStyleCnt="3"/>
      <dgm:spPr/>
    </dgm:pt>
    <dgm:pt modelId="{39509775-983E-4110-B989-EE2CD6514BE0}" type="pres">
      <dgm:prSet presAssocID="{1C383F32-22E8-4F62-A3E0-BDC3D5F4899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Stopwatch"/>
        </a:ext>
      </dgm:extLst>
    </dgm:pt>
    <dgm:pt modelId="{493B43B2-705C-4AE5-8A77-D8DEEDA1B5CF}" type="pres">
      <dgm:prSet presAssocID="{1C383F32-22E8-4F62-A3E0-BDC3D5F48992}" presName="spaceRect" presStyleCnt="0"/>
      <dgm:spPr/>
    </dgm:pt>
    <dgm:pt modelId="{1AEDC777-00B3-41D7-9AE1-23D741E941C3}" type="pres">
      <dgm:prSet presAssocID="{1C383F32-22E8-4F62-A3E0-BDC3D5F48992}" presName="textRect" presStyleLbl="revTx" presStyleIdx="2" presStyleCnt="3">
        <dgm:presLayoutVars>
          <dgm:chMax val="1"/>
          <dgm:chPref val="1"/>
        </dgm:presLayoutVars>
      </dgm:prSet>
      <dgm:spPr/>
    </dgm:pt>
  </dgm:ptLst>
  <dgm:cxnLst>
    <dgm:cxn modelId="{A9154303-8225-4248-91DC-1B0156A35F07}" srcId="{01A66772-F185-4D58-B8BB-E9370D7A7A2B}" destId="{49225C73-1633-42F1-AB3B-7CB183E5F8B8}" srcOrd="1" destOrd="0" parTransId="{1A0E2090-1D4F-438A-8766-B6030CE01ADD}" sibTransId="{9646853A-8964-4519-A5B1-0B7D18B2983D}"/>
    <dgm:cxn modelId="{7A710F69-5154-4855-ACF5-BC7C1BF85A80}" type="presOf" srcId="{49225C73-1633-42F1-AB3B-7CB183E5F8B8}" destId="{7E6FE37A-5DB0-4899-9FCB-0CE39BC185F8}" srcOrd="0" destOrd="0" presId="urn:microsoft.com/office/officeart/2018/5/layout/IconCircleLabelList"/>
    <dgm:cxn modelId="{C7AD8469-3C68-4AF9-AB82-79B0043AA120}" srcId="{01A66772-F185-4D58-B8BB-E9370D7A7A2B}" destId="{40FC4FFE-8987-4A26-B7F4-8A516F18ADAE}" srcOrd="0" destOrd="0" parTransId="{CAD7EF86-FB23-41F6-BF42-040B36DEFDB1}" sibTransId="{5B62599A-5C9B-48E7-896E-EA782AC60C8B}"/>
    <dgm:cxn modelId="{676D3A6A-6EA7-4483-BB12-0BD4A7D7AF9D}" type="presOf" srcId="{01A66772-F185-4D58-B8BB-E9370D7A7A2B}" destId="{50B3CE7C-E10B-4E23-BD93-03664997C932}" srcOrd="0" destOrd="0" presId="urn:microsoft.com/office/officeart/2018/5/layout/IconCircleLabelList"/>
    <dgm:cxn modelId="{1496FC70-DB8B-48D4-98DE-DD2856E389EE}" type="presOf" srcId="{1C383F32-22E8-4F62-A3E0-BDC3D5F48992}" destId="{1AEDC777-00B3-41D7-9AE1-23D741E941C3}" srcOrd="0" destOrd="0" presId="urn:microsoft.com/office/officeart/2018/5/layout/IconCircleLabelList"/>
    <dgm:cxn modelId="{C4CCE57E-E871-46D6-BAD5-880252C95D22}" srcId="{01A66772-F185-4D58-B8BB-E9370D7A7A2B}" destId="{1C383F32-22E8-4F62-A3E0-BDC3D5F48992}" srcOrd="2" destOrd="0" parTransId="{A7920A2F-3244-4159-AF04-6A1D38B7B317}" sibTransId="{8500F72A-2C6D-4FDF-9C1D-CA691380EB0B}"/>
    <dgm:cxn modelId="{355227E3-55E0-4343-BC8D-FC0EB1694F48}" type="presOf" srcId="{40FC4FFE-8987-4A26-B7F4-8A516F18ADAE}" destId="{127117FB-F8A7-4A20-A8A7-EC686DDC76D0}" srcOrd="0" destOrd="0" presId="urn:microsoft.com/office/officeart/2018/5/layout/IconCircleLabelList"/>
    <dgm:cxn modelId="{555498CB-3ED1-404E-A25F-EB243EFC5FB1}" type="presParOf" srcId="{50B3CE7C-E10B-4E23-BD93-03664997C932}" destId="{DE9CE479-E4AE-4283-AEF1-10C1535B4324}" srcOrd="0" destOrd="0" presId="urn:microsoft.com/office/officeart/2018/5/layout/IconCircleLabelList"/>
    <dgm:cxn modelId="{11F12D49-CD08-4D50-BD13-3ECBC3A476A4}" type="presParOf" srcId="{DE9CE479-E4AE-4283-AEF1-10C1535B4324}" destId="{B59FCF02-CAD2-4D6F-9542-AD86711168CA}" srcOrd="0" destOrd="0" presId="urn:microsoft.com/office/officeart/2018/5/layout/IconCircleLabelList"/>
    <dgm:cxn modelId="{F443A659-540B-487B-97F9-49219CF60D6B}" type="presParOf" srcId="{DE9CE479-E4AE-4283-AEF1-10C1535B4324}" destId="{7C175B98-93F4-4D7C-BB95-1514AB879CD5}" srcOrd="1" destOrd="0" presId="urn:microsoft.com/office/officeart/2018/5/layout/IconCircleLabelList"/>
    <dgm:cxn modelId="{A503D7AB-7D64-4163-93B5-1CEEDAE81823}" type="presParOf" srcId="{DE9CE479-E4AE-4283-AEF1-10C1535B4324}" destId="{677A3090-5F01-43FD-9FA6-C0420AD80FD6}" srcOrd="2" destOrd="0" presId="urn:microsoft.com/office/officeart/2018/5/layout/IconCircleLabelList"/>
    <dgm:cxn modelId="{780188ED-7DCE-45BB-B6AF-91BE48969612}" type="presParOf" srcId="{DE9CE479-E4AE-4283-AEF1-10C1535B4324}" destId="{127117FB-F8A7-4A20-A8A7-EC686DDC76D0}" srcOrd="3" destOrd="0" presId="urn:microsoft.com/office/officeart/2018/5/layout/IconCircleLabelList"/>
    <dgm:cxn modelId="{155719F8-A89B-4E96-BC49-C48BC717F480}" type="presParOf" srcId="{50B3CE7C-E10B-4E23-BD93-03664997C932}" destId="{FD1EED9C-83D3-41AD-A09B-D3B36354168F}" srcOrd="1" destOrd="0" presId="urn:microsoft.com/office/officeart/2018/5/layout/IconCircleLabelList"/>
    <dgm:cxn modelId="{2772E199-56B0-4310-A55E-67D00CA3E59E}" type="presParOf" srcId="{50B3CE7C-E10B-4E23-BD93-03664997C932}" destId="{C998AB0A-577D-44AA-A068-F634DDE7BD47}" srcOrd="2" destOrd="0" presId="urn:microsoft.com/office/officeart/2018/5/layout/IconCircleLabelList"/>
    <dgm:cxn modelId="{4E351D18-D97F-4B92-A608-2E9600B91C28}" type="presParOf" srcId="{C998AB0A-577D-44AA-A068-F634DDE7BD47}" destId="{BCD8CDD9-0C56-4401-ADB1-8B48DAB2C96F}" srcOrd="0" destOrd="0" presId="urn:microsoft.com/office/officeart/2018/5/layout/IconCircleLabelList"/>
    <dgm:cxn modelId="{B3DC724C-4569-4E9D-BD5A-49E4CD991FD0}" type="presParOf" srcId="{C998AB0A-577D-44AA-A068-F634DDE7BD47}" destId="{DB4CA7C4-FCA1-4127-B20A-2A5C031A3CF4}" srcOrd="1" destOrd="0" presId="urn:microsoft.com/office/officeart/2018/5/layout/IconCircleLabelList"/>
    <dgm:cxn modelId="{AD1AB552-CCE0-4911-BB9E-5D4A60B21F4F}" type="presParOf" srcId="{C998AB0A-577D-44AA-A068-F634DDE7BD47}" destId="{9B0C8FBF-0BDD-48A5-967E-F3FE71659F6A}" srcOrd="2" destOrd="0" presId="urn:microsoft.com/office/officeart/2018/5/layout/IconCircleLabelList"/>
    <dgm:cxn modelId="{8558F796-2D01-40FE-A21A-7530EEBC3BC3}" type="presParOf" srcId="{C998AB0A-577D-44AA-A068-F634DDE7BD47}" destId="{7E6FE37A-5DB0-4899-9FCB-0CE39BC185F8}" srcOrd="3" destOrd="0" presId="urn:microsoft.com/office/officeart/2018/5/layout/IconCircleLabelList"/>
    <dgm:cxn modelId="{1532E2BE-82E9-40A4-A6F7-40B60FC879AE}" type="presParOf" srcId="{50B3CE7C-E10B-4E23-BD93-03664997C932}" destId="{5A266296-0042-402F-92EF-D59AB148E92E}" srcOrd="3" destOrd="0" presId="urn:microsoft.com/office/officeart/2018/5/layout/IconCircleLabelList"/>
    <dgm:cxn modelId="{3A7F4DB9-1469-4F58-B633-24B7EEE084D1}" type="presParOf" srcId="{50B3CE7C-E10B-4E23-BD93-03664997C932}" destId="{ECFA770B-DE2C-4683-A038-58D0FE44BC27}" srcOrd="4" destOrd="0" presId="urn:microsoft.com/office/officeart/2018/5/layout/IconCircleLabelList"/>
    <dgm:cxn modelId="{91311827-CDAC-4BA8-B4A3-117AFD1CEE2D}" type="presParOf" srcId="{ECFA770B-DE2C-4683-A038-58D0FE44BC27}" destId="{FF93E135-77D6-48A0-8871-9BC93D705D06}" srcOrd="0" destOrd="0" presId="urn:microsoft.com/office/officeart/2018/5/layout/IconCircleLabelList"/>
    <dgm:cxn modelId="{83B7CA40-11B7-4507-8422-A40F02D469B2}" type="presParOf" srcId="{ECFA770B-DE2C-4683-A038-58D0FE44BC27}" destId="{39509775-983E-4110-B989-EE2CD6514BE0}" srcOrd="1" destOrd="0" presId="urn:microsoft.com/office/officeart/2018/5/layout/IconCircleLabelList"/>
    <dgm:cxn modelId="{A44BB251-01EB-4DEF-A28C-6D495183E4DC}" type="presParOf" srcId="{ECFA770B-DE2C-4683-A038-58D0FE44BC27}" destId="{493B43B2-705C-4AE5-8A77-D8DEEDA1B5CF}" srcOrd="2" destOrd="0" presId="urn:microsoft.com/office/officeart/2018/5/layout/IconCircleLabelList"/>
    <dgm:cxn modelId="{1EFA52DF-3C80-4DAA-BED6-AFE2F81796B2}" type="presParOf" srcId="{ECFA770B-DE2C-4683-A038-58D0FE44BC27}" destId="{1AEDC777-00B3-41D7-9AE1-23D741E941C3}"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FCF02-CAD2-4D6F-9542-AD86711168CA}">
      <dsp:nvSpPr>
        <dsp:cNvPr id="0" name=""/>
        <dsp:cNvSpPr/>
      </dsp:nvSpPr>
      <dsp:spPr>
        <a:xfrm>
          <a:off x="616949" y="6907"/>
          <a:ext cx="1818562" cy="181856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175B98-93F4-4D7C-BB95-1514AB879CD5}">
      <dsp:nvSpPr>
        <dsp:cNvPr id="0" name=""/>
        <dsp:cNvSpPr/>
      </dsp:nvSpPr>
      <dsp:spPr>
        <a:xfrm>
          <a:off x="1004512" y="394470"/>
          <a:ext cx="1043437" cy="10434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27117FB-F8A7-4A20-A8A7-EC686DDC76D0}">
      <dsp:nvSpPr>
        <dsp:cNvPr id="0" name=""/>
        <dsp:cNvSpPr/>
      </dsp:nvSpPr>
      <dsp:spPr>
        <a:xfrm>
          <a:off x="35606" y="2391907"/>
          <a:ext cx="2981250" cy="1326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t" anchorCtr="0">
          <a:noAutofit/>
        </a:bodyPr>
        <a:lstStyle/>
        <a:p>
          <a:pPr marL="0" lvl="0" indent="0" algn="ctr" defTabSz="488950" rtl="0">
            <a:lnSpc>
              <a:spcPct val="100000"/>
            </a:lnSpc>
            <a:spcBef>
              <a:spcPct val="0"/>
            </a:spcBef>
            <a:spcAft>
              <a:spcPct val="35000"/>
            </a:spcAft>
            <a:buNone/>
            <a:defRPr cap="all"/>
          </a:pPr>
          <a:r>
            <a:rPr lang="it-IT" sz="1100" kern="1200" dirty="0"/>
            <a:t>A</a:t>
          </a:r>
          <a:r>
            <a:rPr lang="it" sz="1100" kern="1200" dirty="0"/>
            <a:t>rgomento di interesse per l’ingegneria:</a:t>
          </a:r>
        </a:p>
        <a:p>
          <a:pPr marL="0" lvl="0" indent="0" algn="ctr" defTabSz="488950" rtl="0">
            <a:lnSpc>
              <a:spcPct val="100000"/>
            </a:lnSpc>
            <a:spcBef>
              <a:spcPct val="0"/>
            </a:spcBef>
            <a:spcAft>
              <a:spcPct val="35000"/>
            </a:spcAft>
            <a:buNone/>
            <a:defRPr cap="all"/>
          </a:pPr>
          <a:r>
            <a:rPr lang="it-IT" sz="1100" kern="1200" dirty="0"/>
            <a:t>I</a:t>
          </a:r>
          <a:r>
            <a:rPr lang="it" sz="1100" kern="1200" dirty="0"/>
            <a:t>l progetto di un sistema elettrico</a:t>
          </a:r>
        </a:p>
      </dsp:txBody>
      <dsp:txXfrm>
        <a:off x="35606" y="2391907"/>
        <a:ext cx="2981250" cy="1326796"/>
      </dsp:txXfrm>
    </dsp:sp>
    <dsp:sp modelId="{BCD8CDD9-0C56-4401-ADB1-8B48DAB2C96F}">
      <dsp:nvSpPr>
        <dsp:cNvPr id="0" name=""/>
        <dsp:cNvSpPr/>
      </dsp:nvSpPr>
      <dsp:spPr>
        <a:xfrm>
          <a:off x="4119918" y="6907"/>
          <a:ext cx="1818562" cy="181856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4CA7C4-FCA1-4127-B20A-2A5C031A3CF4}">
      <dsp:nvSpPr>
        <dsp:cNvPr id="0" name=""/>
        <dsp:cNvSpPr/>
      </dsp:nvSpPr>
      <dsp:spPr>
        <a:xfrm>
          <a:off x="4507481" y="394470"/>
          <a:ext cx="1043437" cy="10434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E6FE37A-5DB0-4899-9FCB-0CE39BC185F8}">
      <dsp:nvSpPr>
        <dsp:cNvPr id="0" name=""/>
        <dsp:cNvSpPr/>
      </dsp:nvSpPr>
      <dsp:spPr>
        <a:xfrm>
          <a:off x="3538574" y="2391907"/>
          <a:ext cx="2981250" cy="1326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t" anchorCtr="0">
          <a:noAutofit/>
        </a:bodyPr>
        <a:lstStyle/>
        <a:p>
          <a:pPr marL="0" lvl="0" indent="0" algn="ctr" defTabSz="488950" rtl="0">
            <a:lnSpc>
              <a:spcPct val="100000"/>
            </a:lnSpc>
            <a:spcBef>
              <a:spcPct val="0"/>
            </a:spcBef>
            <a:spcAft>
              <a:spcPct val="35000"/>
            </a:spcAft>
            <a:buNone/>
            <a:defRPr cap="all"/>
          </a:pPr>
          <a:r>
            <a:rPr lang="it-IT" sz="1100" kern="1200" dirty="0"/>
            <a:t>U</a:t>
          </a:r>
          <a:r>
            <a:rPr lang="it" sz="1100" kern="1200" dirty="0"/>
            <a:t>tilizzo di espressioni, termini, strumenti tipici dell’ingegneria, come anche valutazioni economiche:</a:t>
          </a:r>
        </a:p>
        <a:p>
          <a:pPr marL="0" lvl="0" indent="0" algn="ctr" defTabSz="488950" rtl="0">
            <a:lnSpc>
              <a:spcPct val="100000"/>
            </a:lnSpc>
            <a:spcBef>
              <a:spcPct val="0"/>
            </a:spcBef>
            <a:spcAft>
              <a:spcPct val="35000"/>
            </a:spcAft>
            <a:buNone/>
            <a:defRPr cap="all"/>
          </a:pPr>
          <a:r>
            <a:rPr lang="it" sz="1100" kern="1200" dirty="0"/>
            <a:t>Criteri per la progettazione (oggettivi, soggettivi…) e fasi della progettazione</a:t>
          </a:r>
        </a:p>
        <a:p>
          <a:pPr marL="0" lvl="0" indent="0" algn="ctr" defTabSz="488950" rtl="0">
            <a:lnSpc>
              <a:spcPct val="100000"/>
            </a:lnSpc>
            <a:spcBef>
              <a:spcPct val="0"/>
            </a:spcBef>
            <a:spcAft>
              <a:spcPct val="35000"/>
            </a:spcAft>
            <a:buNone/>
            <a:defRPr cap="all"/>
          </a:pPr>
          <a:endParaRPr lang="it" sz="1100" kern="1200" dirty="0"/>
        </a:p>
      </dsp:txBody>
      <dsp:txXfrm>
        <a:off x="3538574" y="2391907"/>
        <a:ext cx="2981250" cy="1326796"/>
      </dsp:txXfrm>
    </dsp:sp>
    <dsp:sp modelId="{FF93E135-77D6-48A0-8871-9BC93D705D06}">
      <dsp:nvSpPr>
        <dsp:cNvPr id="0" name=""/>
        <dsp:cNvSpPr/>
      </dsp:nvSpPr>
      <dsp:spPr>
        <a:xfrm>
          <a:off x="7622887" y="6907"/>
          <a:ext cx="1818562" cy="181856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509775-983E-4110-B989-EE2CD6514BE0}">
      <dsp:nvSpPr>
        <dsp:cNvPr id="0" name=""/>
        <dsp:cNvSpPr/>
      </dsp:nvSpPr>
      <dsp:spPr>
        <a:xfrm>
          <a:off x="8010450" y="394470"/>
          <a:ext cx="1043437" cy="10434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AEDC777-00B3-41D7-9AE1-23D741E941C3}">
      <dsp:nvSpPr>
        <dsp:cNvPr id="0" name=""/>
        <dsp:cNvSpPr/>
      </dsp:nvSpPr>
      <dsp:spPr>
        <a:xfrm>
          <a:off x="7041543" y="2391907"/>
          <a:ext cx="2981250" cy="1326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t" anchorCtr="0">
          <a:noAutofit/>
        </a:bodyPr>
        <a:lstStyle/>
        <a:p>
          <a:pPr marL="0" lvl="0" indent="0" algn="ctr" defTabSz="488950" rtl="0">
            <a:lnSpc>
              <a:spcPct val="100000"/>
            </a:lnSpc>
            <a:spcBef>
              <a:spcPct val="0"/>
            </a:spcBef>
            <a:spcAft>
              <a:spcPct val="35000"/>
            </a:spcAft>
            <a:buNone/>
            <a:defRPr cap="all"/>
          </a:pPr>
          <a:r>
            <a:rPr lang="it-IT" sz="1100" kern="1200" dirty="0"/>
            <a:t>D</a:t>
          </a:r>
          <a:r>
            <a:rPr lang="it" sz="1100" kern="1200" dirty="0"/>
            <a:t>ono della sintesi, in quanto l’ingegnere è lagnuso (teorema principale del corso di elettrotecnica).</a:t>
          </a:r>
        </a:p>
        <a:p>
          <a:pPr marL="0" lvl="0" indent="0" algn="ctr" defTabSz="488950" rtl="0">
            <a:lnSpc>
              <a:spcPct val="100000"/>
            </a:lnSpc>
            <a:spcBef>
              <a:spcPct val="0"/>
            </a:spcBef>
            <a:spcAft>
              <a:spcPct val="35000"/>
            </a:spcAft>
            <a:buNone/>
            <a:defRPr cap="all"/>
          </a:pPr>
          <a:r>
            <a:rPr lang="it" sz="1100" kern="1200" dirty="0"/>
            <a:t>Numero ed utilizzo delle  slide </a:t>
          </a:r>
        </a:p>
      </dsp:txBody>
      <dsp:txXfrm>
        <a:off x="7041543" y="2391907"/>
        <a:ext cx="2981250" cy="1326796"/>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227A3769-973A-471F-AE95-803ACD9DB45A}" type="datetime1">
              <a:rPr lang="it-IT" smtClean="0"/>
              <a:t>17/05/2020</a:t>
            </a:fld>
            <a:endParaRPr lang="en-US" dirty="0"/>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7ACF5E7-ACB0-497B-A8C6-F2E617B4631D}" type="slidenum">
              <a:rPr lang="en-US" smtClean="0"/>
              <a:t>‹N›</a:t>
            </a:fld>
            <a:endParaRPr lang="en-US"/>
          </a:p>
        </p:txBody>
      </p:sp>
    </p:spTree>
    <p:extLst>
      <p:ext uri="{BB962C8B-B14F-4D97-AF65-F5344CB8AC3E}">
        <p14:creationId xmlns:p14="http://schemas.microsoft.com/office/powerpoint/2010/main" val="193853396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F8B562AB-E890-432E-8086-3C35B5B6BC74}" type="datetime1">
              <a:rPr lang="it-IT" smtClean="0"/>
              <a:t>17/05/2020</a:t>
            </a:fld>
            <a:endParaRPr lang="en-US"/>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
              <a:t>Fare clic per modificare gli stili del testo dello schema</a:t>
            </a:r>
            <a:endParaRPr lang="en-US"/>
          </a:p>
          <a:p>
            <a:pPr lvl="1" rtl="0"/>
            <a:r>
              <a:rPr lang="it"/>
              <a:t>Secondo livello</a:t>
            </a:r>
          </a:p>
          <a:p>
            <a:pPr lvl="2" rtl="0"/>
            <a:r>
              <a:rPr lang="it"/>
              <a:t>Terzo livello</a:t>
            </a:r>
          </a:p>
          <a:p>
            <a:pPr lvl="3" rtl="0"/>
            <a:r>
              <a:rPr lang="it"/>
              <a:t>Quarto livello</a:t>
            </a:r>
          </a:p>
          <a:p>
            <a:pPr lvl="4" rtl="0"/>
            <a:r>
              <a:rPr lang="it"/>
              <a:t>Quinto livello</a:t>
            </a:r>
            <a:endParaRPr lang="en-US"/>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7A705E3-E620-489D-9973-6221209A4B3B}" type="slidenum">
              <a:rPr lang="en-US" smtClean="0"/>
              <a:t>‹N›</a:t>
            </a:fld>
            <a:endParaRPr lang="en-US"/>
          </a:p>
        </p:txBody>
      </p:sp>
    </p:spTree>
    <p:extLst>
      <p:ext uri="{BB962C8B-B14F-4D97-AF65-F5344CB8AC3E}">
        <p14:creationId xmlns:p14="http://schemas.microsoft.com/office/powerpoint/2010/main" val="388958183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useBgFill="1">
        <p:nvSpPr>
          <p:cNvPr id="10" name="Rettangolo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ttangolo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ttangolo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uppo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Connettore diritto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Connettore diritto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Connettore diritto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olo 1"/>
          <p:cNvSpPr>
            <a:spLocks noGrp="1"/>
          </p:cNvSpPr>
          <p:nvPr>
            <p:ph type="ctrTitle"/>
          </p:nvPr>
        </p:nvSpPr>
        <p:spPr>
          <a:xfrm>
            <a:off x="1629103" y="2244830"/>
            <a:ext cx="8933796" cy="2437232"/>
          </a:xfrm>
        </p:spPr>
        <p:txBody>
          <a:bodyPr tIns="45720" bIns="45720" rtlCol="0" anchor="ctr">
            <a:noAutofit/>
          </a:bodyPr>
          <a:lstStyle>
            <a:lvl1pPr algn="ctr">
              <a:lnSpc>
                <a:spcPct val="83000"/>
              </a:lnSpc>
              <a:defRPr lang="en-US" sz="5800" b="0" kern="1200" cap="all" spc="-100" baseline="0" dirty="0">
                <a:solidFill>
                  <a:schemeClr val="tx1">
                    <a:lumMod val="85000"/>
                    <a:lumOff val="15000"/>
                  </a:schemeClr>
                </a:solidFill>
                <a:effectLst/>
                <a:latin typeface="+mj-lt"/>
                <a:ea typeface="+mn-ea"/>
                <a:cs typeface="+mn-cs"/>
              </a:defRPr>
            </a:lvl1pPr>
          </a:lstStyle>
          <a:p>
            <a:pPr rtl="0"/>
            <a:r>
              <a:rPr lang="it-IT"/>
              <a:t>Fare clic per modificare lo stile del titolo dello schema</a:t>
            </a:r>
            <a:endParaRPr lang="en-US" dirty="0"/>
          </a:p>
        </p:txBody>
      </p:sp>
      <p:sp>
        <p:nvSpPr>
          <p:cNvPr id="3" name="Sottotitolo 2"/>
          <p:cNvSpPr>
            <a:spLocks noGrp="1"/>
          </p:cNvSpPr>
          <p:nvPr>
            <p:ph type="subTitle" idx="1"/>
          </p:nvPr>
        </p:nvSpPr>
        <p:spPr>
          <a:xfrm>
            <a:off x="1629101" y="4682062"/>
            <a:ext cx="8936846" cy="457201"/>
          </a:xfrm>
        </p:spPr>
        <p:txBody>
          <a:bodyPr rtlCol="0">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it-IT"/>
              <a:t>Fare clic per modificare lo stile del sottotitolo dello schema</a:t>
            </a:r>
            <a:endParaRPr lang="en-US" dirty="0"/>
          </a:p>
        </p:txBody>
      </p:sp>
      <p:sp>
        <p:nvSpPr>
          <p:cNvPr id="20" name="Segnaposto data 19"/>
          <p:cNvSpPr>
            <a:spLocks noGrp="1"/>
          </p:cNvSpPr>
          <p:nvPr>
            <p:ph type="dt" sz="half" idx="10"/>
          </p:nvPr>
        </p:nvSpPr>
        <p:spPr>
          <a:xfrm>
            <a:off x="5318760" y="1341256"/>
            <a:ext cx="1554480" cy="485546"/>
          </a:xfrm>
        </p:spPr>
        <p:txBody>
          <a:bodyPr rtlCol="0"/>
          <a:lstStyle>
            <a:lvl1pPr algn="ctr">
              <a:defRPr sz="1300" spc="0" baseline="0">
                <a:solidFill>
                  <a:srgbClr val="FFFFFF"/>
                </a:solidFill>
                <a:latin typeface="+mn-lt"/>
              </a:defRPr>
            </a:lvl1pPr>
          </a:lstStyle>
          <a:p>
            <a:pPr rtl="0"/>
            <a:fld id="{46B2AB89-642D-461B-88E3-BE7E49276E6D}" type="datetime1">
              <a:rPr lang="it-IT" smtClean="0"/>
              <a:t>17/05/2020</a:t>
            </a:fld>
            <a:endParaRPr lang="en-US" dirty="0"/>
          </a:p>
        </p:txBody>
      </p:sp>
      <p:sp>
        <p:nvSpPr>
          <p:cNvPr id="21" name="Segnaposto piè di pagina 20"/>
          <p:cNvSpPr>
            <a:spLocks noGrp="1"/>
          </p:cNvSpPr>
          <p:nvPr>
            <p:ph type="ftr" sz="quarter" idx="11"/>
          </p:nvPr>
        </p:nvSpPr>
        <p:spPr>
          <a:xfrm>
            <a:off x="1629100" y="5177408"/>
            <a:ext cx="5730295" cy="228600"/>
          </a:xfrm>
        </p:spPr>
        <p:txBody>
          <a:bodyPr rtlCol="0"/>
          <a:lstStyle>
            <a:lvl1pPr algn="l">
              <a:defRPr>
                <a:solidFill>
                  <a:schemeClr val="tx1">
                    <a:lumMod val="85000"/>
                    <a:lumOff val="15000"/>
                  </a:schemeClr>
                </a:solidFill>
              </a:defRPr>
            </a:lvl1pPr>
          </a:lstStyle>
          <a:p>
            <a:pPr rtl="0"/>
            <a:endParaRPr lang="en-US" dirty="0"/>
          </a:p>
        </p:txBody>
      </p:sp>
      <p:sp>
        <p:nvSpPr>
          <p:cNvPr id="22" name="Segnaposto numero diapositiva 21"/>
          <p:cNvSpPr>
            <a:spLocks noGrp="1"/>
          </p:cNvSpPr>
          <p:nvPr>
            <p:ph type="sldNum" sz="quarter" idx="12"/>
          </p:nvPr>
        </p:nvSpPr>
        <p:spPr>
          <a:xfrm>
            <a:off x="8606920" y="5177408"/>
            <a:ext cx="1955980" cy="228600"/>
          </a:xfrm>
        </p:spPr>
        <p:txBody>
          <a:bodyPr rtlCol="0"/>
          <a:lstStyle>
            <a:lvl1pPr>
              <a:defRPr>
                <a:solidFill>
                  <a:schemeClr val="tx1">
                    <a:lumMod val="85000"/>
                    <a:lumOff val="15000"/>
                  </a:schemeClr>
                </a:solidFill>
              </a:defRPr>
            </a:lvl1pPr>
          </a:lstStyle>
          <a:p>
            <a:pPr rtl="0"/>
            <a:fld id="{34B7E4EF-A1BD-40F4-AB7B-04F084DD991D}" type="slidenum">
              <a:rPr lang="en-US" smtClean="0"/>
              <a:t>‹N›</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en-US" dirty="0"/>
          </a:p>
        </p:txBody>
      </p:sp>
      <p:sp>
        <p:nvSpPr>
          <p:cNvPr id="3" name="Segnaposto testo verticale 2"/>
          <p:cNvSpPr>
            <a:spLocks noGrp="1"/>
          </p:cNvSpPr>
          <p:nvPr>
            <p:ph type="body" orient="vert" idx="1"/>
          </p:nvPr>
        </p:nvSpPr>
        <p:spPr/>
        <p:txBody>
          <a:bodyPr vert="eaVert"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4" name="Segnaposto data 3"/>
          <p:cNvSpPr>
            <a:spLocks noGrp="1"/>
          </p:cNvSpPr>
          <p:nvPr>
            <p:ph type="dt" sz="half" idx="10"/>
          </p:nvPr>
        </p:nvSpPr>
        <p:spPr/>
        <p:txBody>
          <a:bodyPr rtlCol="0"/>
          <a:lstStyle/>
          <a:p>
            <a:pPr rtl="0"/>
            <a:fld id="{FB6DF1C0-0F0C-4064-ABD6-C9C1782C86AE}" type="datetime1">
              <a:rPr lang="it-IT" smtClean="0"/>
              <a:t>17/05/2020</a:t>
            </a:fld>
            <a:endParaRPr lang="en-US"/>
          </a:p>
        </p:txBody>
      </p:sp>
      <p:sp>
        <p:nvSpPr>
          <p:cNvPr id="5" name="Segnaposto piè di pagina 4"/>
          <p:cNvSpPr>
            <a:spLocks noGrp="1"/>
          </p:cNvSpPr>
          <p:nvPr>
            <p:ph type="ftr" sz="quarter" idx="11"/>
          </p:nvPr>
        </p:nvSpPr>
        <p:spPr/>
        <p:txBody>
          <a:bodyPr rtlCol="0"/>
          <a:lstStyle/>
          <a:p>
            <a:pPr rtl="0"/>
            <a:endParaRPr lang="en-US"/>
          </a:p>
        </p:txBody>
      </p:sp>
      <p:sp>
        <p:nvSpPr>
          <p:cNvPr id="6" name="Segnaposto numero diapositiva 5"/>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991600" y="762000"/>
            <a:ext cx="2362200" cy="5257800"/>
          </a:xfrm>
        </p:spPr>
        <p:txBody>
          <a:bodyPr vert="eaVert" rtlCol="0"/>
          <a:lstStyle/>
          <a:p>
            <a:pPr rtl="0"/>
            <a:r>
              <a:rPr lang="it-IT"/>
              <a:t>Fare clic per modificare lo stile del titolo dello schema</a:t>
            </a:r>
            <a:endParaRPr lang="en-US" dirty="0"/>
          </a:p>
        </p:txBody>
      </p:sp>
      <p:sp>
        <p:nvSpPr>
          <p:cNvPr id="3" name="Segnaposto testo verticale 2"/>
          <p:cNvSpPr>
            <a:spLocks noGrp="1"/>
          </p:cNvSpPr>
          <p:nvPr>
            <p:ph type="body" orient="vert" idx="1"/>
          </p:nvPr>
        </p:nvSpPr>
        <p:spPr>
          <a:xfrm>
            <a:off x="838200" y="762000"/>
            <a:ext cx="8077200" cy="5257800"/>
          </a:xfrm>
        </p:spPr>
        <p:txBody>
          <a:bodyPr vert="eaVert"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4" name="Segnaposto data 3"/>
          <p:cNvSpPr>
            <a:spLocks noGrp="1"/>
          </p:cNvSpPr>
          <p:nvPr>
            <p:ph type="dt" sz="half" idx="10"/>
          </p:nvPr>
        </p:nvSpPr>
        <p:spPr/>
        <p:txBody>
          <a:bodyPr rtlCol="0"/>
          <a:lstStyle/>
          <a:p>
            <a:pPr rtl="0"/>
            <a:fld id="{CD3A0FBA-A5A6-4E7F-AECA-E819E1A4206B}" type="datetime1">
              <a:rPr lang="it-IT" smtClean="0"/>
              <a:t>17/05/2020</a:t>
            </a:fld>
            <a:endParaRPr lang="en-US"/>
          </a:p>
        </p:txBody>
      </p:sp>
      <p:sp>
        <p:nvSpPr>
          <p:cNvPr id="5" name="Segnaposto piè di pagina 4"/>
          <p:cNvSpPr>
            <a:spLocks noGrp="1"/>
          </p:cNvSpPr>
          <p:nvPr>
            <p:ph type="ftr" sz="quarter" idx="11"/>
          </p:nvPr>
        </p:nvSpPr>
        <p:spPr/>
        <p:txBody>
          <a:bodyPr rtlCol="0"/>
          <a:lstStyle/>
          <a:p>
            <a:pPr rtl="0"/>
            <a:endParaRPr lang="en-US"/>
          </a:p>
        </p:txBody>
      </p:sp>
      <p:sp>
        <p:nvSpPr>
          <p:cNvPr id="6" name="Segnaposto numero diapositiva 5"/>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en-US" dirty="0"/>
          </a:p>
        </p:txBody>
      </p:sp>
      <p:sp>
        <p:nvSpPr>
          <p:cNvPr id="3" name="Segnaposto contenuto 2"/>
          <p:cNvSpPr>
            <a:spLocks noGrp="1"/>
          </p:cNvSpPr>
          <p:nvPr>
            <p:ph idx="1"/>
          </p:nvPr>
        </p:nvSpPr>
        <p:spPr/>
        <p:txBody>
          <a:bodyPr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4" name="Segnaposto data 3"/>
          <p:cNvSpPr>
            <a:spLocks noGrp="1"/>
          </p:cNvSpPr>
          <p:nvPr>
            <p:ph type="dt" sz="half" idx="10"/>
          </p:nvPr>
        </p:nvSpPr>
        <p:spPr/>
        <p:txBody>
          <a:bodyPr rtlCol="0"/>
          <a:lstStyle/>
          <a:p>
            <a:pPr rtl="0"/>
            <a:fld id="{85E0D28E-6F2F-4715-A424-3B01AC64AD4B}" type="datetime1">
              <a:rPr lang="it-IT" smtClean="0"/>
              <a:t>17/05/2020</a:t>
            </a:fld>
            <a:endParaRPr lang="en-US"/>
          </a:p>
        </p:txBody>
      </p:sp>
      <p:sp>
        <p:nvSpPr>
          <p:cNvPr id="5" name="Segnaposto piè di pagina 4"/>
          <p:cNvSpPr>
            <a:spLocks noGrp="1"/>
          </p:cNvSpPr>
          <p:nvPr>
            <p:ph type="ftr" sz="quarter" idx="11"/>
          </p:nvPr>
        </p:nvSpPr>
        <p:spPr/>
        <p:txBody>
          <a:bodyPr rtlCol="0"/>
          <a:lstStyle/>
          <a:p>
            <a:pPr rtl="0"/>
            <a:endParaRPr lang="en-US"/>
          </a:p>
        </p:txBody>
      </p:sp>
      <p:sp>
        <p:nvSpPr>
          <p:cNvPr id="6" name="Segnaposto numero diapositiva 5"/>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5" name="Rettangolo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useBgFill="1">
        <p:nvSpPr>
          <p:cNvPr id="23" name="Rettangolo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ttangolo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ttangolo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1629156" y="2275165"/>
            <a:ext cx="8933688" cy="2406895"/>
          </a:xfrm>
        </p:spPr>
        <p:txBody>
          <a:bodyPr rtlCol="0" anchor="ctr">
            <a:normAutofit/>
          </a:bodyPr>
          <a:lstStyle>
            <a:lvl1pPr algn="ctr">
              <a:lnSpc>
                <a:spcPct val="83000"/>
              </a:lnSpc>
              <a:defRPr lang="en-US" sz="5800" kern="1200" cap="all" spc="-100" baseline="0" dirty="0">
                <a:solidFill>
                  <a:schemeClr val="tx1">
                    <a:lumMod val="85000"/>
                    <a:lumOff val="15000"/>
                  </a:schemeClr>
                </a:solidFill>
                <a:effectLst/>
                <a:latin typeface="+mj-lt"/>
                <a:ea typeface="+mn-ea"/>
                <a:cs typeface="+mn-cs"/>
              </a:defRPr>
            </a:lvl1pPr>
          </a:lstStyle>
          <a:p>
            <a:pPr rtl="0"/>
            <a:r>
              <a:rPr lang="it-IT"/>
              <a:t>Fare clic per modificare lo stile del titolo dello schema</a:t>
            </a:r>
            <a:endParaRPr lang="en-US" dirty="0"/>
          </a:p>
        </p:txBody>
      </p:sp>
      <p:grpSp>
        <p:nvGrpSpPr>
          <p:cNvPr id="16" name="Gruppo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Connettore diritto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Connettore diritto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Connettore diritto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Segnaposto testo 2"/>
          <p:cNvSpPr>
            <a:spLocks noGrp="1"/>
          </p:cNvSpPr>
          <p:nvPr>
            <p:ph type="body" idx="1"/>
          </p:nvPr>
        </p:nvSpPr>
        <p:spPr>
          <a:xfrm>
            <a:off x="1629156" y="4682062"/>
            <a:ext cx="8939784" cy="457200"/>
          </a:xfrm>
        </p:spPr>
        <p:txBody>
          <a:bodyPr rtlCol="0"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a:t>Fare clic per modificare gli stili del testo dello schema</a:t>
            </a:r>
          </a:p>
        </p:txBody>
      </p:sp>
      <p:sp>
        <p:nvSpPr>
          <p:cNvPr id="4" name="Segnaposto data 3"/>
          <p:cNvSpPr>
            <a:spLocks noGrp="1"/>
          </p:cNvSpPr>
          <p:nvPr>
            <p:ph type="dt" sz="half" idx="10"/>
          </p:nvPr>
        </p:nvSpPr>
        <p:spPr>
          <a:xfrm>
            <a:off x="5318760" y="1344502"/>
            <a:ext cx="1554480" cy="498781"/>
          </a:xfrm>
        </p:spPr>
        <p:txBody>
          <a:bodyPr rtlCol="0"/>
          <a:lstStyle>
            <a:lvl1pPr algn="ctr">
              <a:defRPr lang="en-US" sz="1300" kern="1200" spc="0" baseline="0">
                <a:solidFill>
                  <a:srgbClr val="FFFFFF"/>
                </a:solidFill>
                <a:latin typeface="+mn-lt"/>
                <a:ea typeface="+mn-ea"/>
                <a:cs typeface="+mn-cs"/>
              </a:defRPr>
            </a:lvl1pPr>
          </a:lstStyle>
          <a:p>
            <a:pPr rtl="0"/>
            <a:fld id="{F953424F-4FD0-4DEA-A244-2F5A83926123}" type="datetime1">
              <a:rPr lang="it-IT" smtClean="0"/>
              <a:t>17/05/2020</a:t>
            </a:fld>
            <a:endParaRPr lang="en-US" dirty="0"/>
          </a:p>
        </p:txBody>
      </p:sp>
      <p:sp>
        <p:nvSpPr>
          <p:cNvPr id="5" name="Segnaposto piè di pagina 4"/>
          <p:cNvSpPr>
            <a:spLocks noGrp="1"/>
          </p:cNvSpPr>
          <p:nvPr>
            <p:ph type="ftr" sz="quarter" idx="11"/>
          </p:nvPr>
        </p:nvSpPr>
        <p:spPr>
          <a:xfrm>
            <a:off x="1629157" y="5177408"/>
            <a:ext cx="5660134" cy="228600"/>
          </a:xfrm>
        </p:spPr>
        <p:txBody>
          <a:bodyPr rtlCol="0"/>
          <a:lstStyle>
            <a:lvl1pPr algn="l">
              <a:defRPr>
                <a:solidFill>
                  <a:schemeClr val="tx1">
                    <a:lumMod val="85000"/>
                    <a:lumOff val="15000"/>
                  </a:schemeClr>
                </a:solidFill>
              </a:defRPr>
            </a:lvl1pPr>
          </a:lstStyle>
          <a:p>
            <a:pPr rtl="0"/>
            <a:endParaRPr lang="en-US" dirty="0"/>
          </a:p>
        </p:txBody>
      </p:sp>
      <p:sp>
        <p:nvSpPr>
          <p:cNvPr id="6" name="Segnaposto numero diapositiva 5"/>
          <p:cNvSpPr>
            <a:spLocks noGrp="1"/>
          </p:cNvSpPr>
          <p:nvPr>
            <p:ph type="sldNum" sz="quarter" idx="12"/>
          </p:nvPr>
        </p:nvSpPr>
        <p:spPr>
          <a:xfrm>
            <a:off x="8604504" y="5177408"/>
            <a:ext cx="1958339" cy="228600"/>
          </a:xfrm>
        </p:spPr>
        <p:txBody>
          <a:bodyPr rtlCol="0"/>
          <a:lstStyle>
            <a:lvl1pPr>
              <a:defRPr>
                <a:solidFill>
                  <a:schemeClr val="tx1">
                    <a:lumMod val="85000"/>
                    <a:lumOff val="15000"/>
                  </a:schemeClr>
                </a:solidFill>
              </a:defRPr>
            </a:lvl1pPr>
          </a:lstStyle>
          <a:p>
            <a:pPr rtl="0"/>
            <a:fld id="{34B7E4EF-A1BD-40F4-AB7B-04F084DD991D}" type="slidenum">
              <a:rPr lang="en-US" smtClean="0"/>
              <a:t>‹N›</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olo 7"/>
          <p:cNvSpPr>
            <a:spLocks noGrp="1"/>
          </p:cNvSpPr>
          <p:nvPr>
            <p:ph type="title"/>
          </p:nvPr>
        </p:nvSpPr>
        <p:spPr/>
        <p:txBody>
          <a:bodyPr rtlCol="0"/>
          <a:lstStyle/>
          <a:p>
            <a:pPr rtl="0"/>
            <a:r>
              <a:rPr lang="it-IT"/>
              <a:t>Fare clic per modificare lo stile del titolo dello schema</a:t>
            </a:r>
            <a:endParaRPr lang="en-US" dirty="0"/>
          </a:p>
        </p:txBody>
      </p:sp>
      <p:sp>
        <p:nvSpPr>
          <p:cNvPr id="3" name="Segnaposto contenuto 2"/>
          <p:cNvSpPr>
            <a:spLocks noGrp="1"/>
          </p:cNvSpPr>
          <p:nvPr>
            <p:ph sz="half" idx="1"/>
          </p:nvPr>
        </p:nvSpPr>
        <p:spPr>
          <a:xfrm>
            <a:off x="106680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4" name="Segnaposto contenuto 3"/>
          <p:cNvSpPr>
            <a:spLocks noGrp="1"/>
          </p:cNvSpPr>
          <p:nvPr>
            <p:ph sz="half" idx="2"/>
          </p:nvPr>
        </p:nvSpPr>
        <p:spPr>
          <a:xfrm>
            <a:off x="646176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5" name="Segnaposto data 4"/>
          <p:cNvSpPr>
            <a:spLocks noGrp="1"/>
          </p:cNvSpPr>
          <p:nvPr>
            <p:ph type="dt" sz="half" idx="10"/>
          </p:nvPr>
        </p:nvSpPr>
        <p:spPr/>
        <p:txBody>
          <a:bodyPr rtlCol="0"/>
          <a:lstStyle/>
          <a:p>
            <a:pPr rtl="0"/>
            <a:fld id="{ED487A35-6EB2-4106-87BE-5998F37E93E7}" type="datetime1">
              <a:rPr lang="it-IT" smtClean="0"/>
              <a:t>17/05/2020</a:t>
            </a:fld>
            <a:endParaRPr lang="en-US"/>
          </a:p>
        </p:txBody>
      </p:sp>
      <p:sp>
        <p:nvSpPr>
          <p:cNvPr id="6" name="Segnaposto piè di pagina 5"/>
          <p:cNvSpPr>
            <a:spLocks noGrp="1"/>
          </p:cNvSpPr>
          <p:nvPr>
            <p:ph type="ftr" sz="quarter" idx="11"/>
          </p:nvPr>
        </p:nvSpPr>
        <p:spPr/>
        <p:txBody>
          <a:bodyPr rtlCol="0"/>
          <a:lstStyle/>
          <a:p>
            <a:pPr rtl="0"/>
            <a:endParaRPr lang="en-US"/>
          </a:p>
        </p:txBody>
      </p:sp>
      <p:sp>
        <p:nvSpPr>
          <p:cNvPr id="7" name="Segnaposto numero diapositiva 6"/>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en-US" dirty="0"/>
          </a:p>
        </p:txBody>
      </p:sp>
      <p:sp>
        <p:nvSpPr>
          <p:cNvPr id="3" name="Segnaposto testo 2"/>
          <p:cNvSpPr>
            <a:spLocks noGrp="1"/>
          </p:cNvSpPr>
          <p:nvPr>
            <p:ph type="body" idx="1"/>
          </p:nvPr>
        </p:nvSpPr>
        <p:spPr>
          <a:xfrm>
            <a:off x="1069848" y="2074334"/>
            <a:ext cx="4663440" cy="640080"/>
          </a:xfrm>
        </p:spPr>
        <p:txBody>
          <a:bodyPr rtlCol="0"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a:t>Fare clic per modificare gli stili del testo dello schema</a:t>
            </a:r>
          </a:p>
        </p:txBody>
      </p:sp>
      <p:sp>
        <p:nvSpPr>
          <p:cNvPr id="4" name="Segnaposto contenuto 3"/>
          <p:cNvSpPr>
            <a:spLocks noGrp="1"/>
          </p:cNvSpPr>
          <p:nvPr>
            <p:ph sz="half" idx="2"/>
          </p:nvPr>
        </p:nvSpPr>
        <p:spPr>
          <a:xfrm>
            <a:off x="1069848" y="2792472"/>
            <a:ext cx="4663440" cy="3163825"/>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
          </a:p>
        </p:txBody>
      </p:sp>
      <p:sp>
        <p:nvSpPr>
          <p:cNvPr id="5" name="Segnaposto testo 4"/>
          <p:cNvSpPr>
            <a:spLocks noGrp="1"/>
          </p:cNvSpPr>
          <p:nvPr>
            <p:ph type="body" sz="quarter" idx="3"/>
          </p:nvPr>
        </p:nvSpPr>
        <p:spPr>
          <a:xfrm>
            <a:off x="6458712" y="2074334"/>
            <a:ext cx="4663440" cy="640080"/>
          </a:xfrm>
        </p:spPr>
        <p:txBody>
          <a:bodyPr rtlCol="0"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a:t>Fare clic per modificare gli stili del testo dello schema</a:t>
            </a:r>
          </a:p>
        </p:txBody>
      </p:sp>
      <p:sp>
        <p:nvSpPr>
          <p:cNvPr id="6" name="Segnaposto contenuto 5"/>
          <p:cNvSpPr>
            <a:spLocks noGrp="1"/>
          </p:cNvSpPr>
          <p:nvPr>
            <p:ph sz="quarter" idx="4"/>
          </p:nvPr>
        </p:nvSpPr>
        <p:spPr>
          <a:xfrm>
            <a:off x="6458712" y="2792471"/>
            <a:ext cx="4663440" cy="3164509"/>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
          </a:p>
        </p:txBody>
      </p:sp>
      <p:sp>
        <p:nvSpPr>
          <p:cNvPr id="7" name="Segnaposto data 6"/>
          <p:cNvSpPr>
            <a:spLocks noGrp="1"/>
          </p:cNvSpPr>
          <p:nvPr>
            <p:ph type="dt" sz="half" idx="10"/>
          </p:nvPr>
        </p:nvSpPr>
        <p:spPr/>
        <p:txBody>
          <a:bodyPr rtlCol="0"/>
          <a:lstStyle/>
          <a:p>
            <a:pPr rtl="0"/>
            <a:fld id="{6D0A2449-0E6F-4EC8-9AF5-127FFF9E4F17}" type="datetime1">
              <a:rPr lang="it-IT" smtClean="0"/>
              <a:t>17/05/2020</a:t>
            </a:fld>
            <a:endParaRPr lang="en-US"/>
          </a:p>
        </p:txBody>
      </p:sp>
      <p:sp>
        <p:nvSpPr>
          <p:cNvPr id="8" name="Segnaposto piè di pagina 7"/>
          <p:cNvSpPr>
            <a:spLocks noGrp="1"/>
          </p:cNvSpPr>
          <p:nvPr>
            <p:ph type="ftr" sz="quarter" idx="11"/>
          </p:nvPr>
        </p:nvSpPr>
        <p:spPr/>
        <p:txBody>
          <a:bodyPr rtlCol="0"/>
          <a:lstStyle/>
          <a:p>
            <a:pPr rtl="0"/>
            <a:endParaRPr lang="en-US"/>
          </a:p>
        </p:txBody>
      </p:sp>
      <p:sp>
        <p:nvSpPr>
          <p:cNvPr id="9" name="Segnaposto numero diapositiva 8"/>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en-US" dirty="0"/>
          </a:p>
        </p:txBody>
      </p:sp>
      <p:sp>
        <p:nvSpPr>
          <p:cNvPr id="3" name="Segnaposto data 2"/>
          <p:cNvSpPr>
            <a:spLocks noGrp="1"/>
          </p:cNvSpPr>
          <p:nvPr>
            <p:ph type="dt" sz="half" idx="10"/>
          </p:nvPr>
        </p:nvSpPr>
        <p:spPr/>
        <p:txBody>
          <a:bodyPr rtlCol="0"/>
          <a:lstStyle/>
          <a:p>
            <a:pPr rtl="0"/>
            <a:fld id="{43ECC08F-3232-4266-A826-505EFF618F02}" type="datetime1">
              <a:rPr lang="it-IT" smtClean="0"/>
              <a:t>17/05/2020</a:t>
            </a:fld>
            <a:endParaRPr lang="en-US"/>
          </a:p>
        </p:txBody>
      </p:sp>
      <p:sp>
        <p:nvSpPr>
          <p:cNvPr id="4" name="Segnaposto piè di pagina 3"/>
          <p:cNvSpPr>
            <a:spLocks noGrp="1"/>
          </p:cNvSpPr>
          <p:nvPr>
            <p:ph type="ftr" sz="quarter" idx="11"/>
          </p:nvPr>
        </p:nvSpPr>
        <p:spPr/>
        <p:txBody>
          <a:bodyPr rtlCol="0"/>
          <a:lstStyle/>
          <a:p>
            <a:pPr rtl="0"/>
            <a:endParaRPr lang="en-US"/>
          </a:p>
        </p:txBody>
      </p:sp>
      <p:sp>
        <p:nvSpPr>
          <p:cNvPr id="5" name="Segnaposto numero diapositiva 4"/>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rtlCol="0"/>
          <a:lstStyle/>
          <a:p>
            <a:pPr rtl="0"/>
            <a:fld id="{6CC19903-FCE7-40DD-9ABE-472E27EE3DF9}" type="datetime1">
              <a:rPr lang="it-IT" smtClean="0"/>
              <a:t>17/05/2020</a:t>
            </a:fld>
            <a:endParaRPr lang="en-US"/>
          </a:p>
        </p:txBody>
      </p:sp>
      <p:sp>
        <p:nvSpPr>
          <p:cNvPr id="3" name="Segnaposto piè di pagina 2"/>
          <p:cNvSpPr>
            <a:spLocks noGrp="1"/>
          </p:cNvSpPr>
          <p:nvPr>
            <p:ph type="ftr" sz="quarter" idx="11"/>
          </p:nvPr>
        </p:nvSpPr>
        <p:spPr/>
        <p:txBody>
          <a:bodyPr rtlCol="0"/>
          <a:lstStyle/>
          <a:p>
            <a:pPr rtl="0"/>
            <a:endParaRPr lang="en-US"/>
          </a:p>
        </p:txBody>
      </p:sp>
      <p:sp>
        <p:nvSpPr>
          <p:cNvPr id="4" name="Segnaposto numero diapositiva 3"/>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0" name="Rettangolo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ttangolo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8458200" y="607392"/>
            <a:ext cx="3161963" cy="1645920"/>
          </a:xfrm>
        </p:spPr>
        <p:txBody>
          <a:bodyPr rtlCol="0" anchor="b">
            <a:noAutofit/>
          </a:bodyPr>
          <a:lstStyle>
            <a:lvl1pPr algn="l" defTabSz="914400" rtl="0" eaLnBrk="1" latinLnBrk="0" hangingPunct="1">
              <a:lnSpc>
                <a:spcPct val="100000"/>
              </a:lnSpc>
              <a:spcBef>
                <a:spcPct val="0"/>
              </a:spcBef>
              <a:buNone/>
              <a:defRPr lang="en-US" sz="2800" b="0" kern="1200" cap="none" spc="0" baseline="0" dirty="0">
                <a:solidFill>
                  <a:schemeClr val="tx1"/>
                </a:solidFill>
                <a:effectLst/>
                <a:latin typeface="+mj-lt"/>
                <a:ea typeface="+mn-ea"/>
                <a:cs typeface="+mn-cs"/>
              </a:defRPr>
            </a:lvl1pPr>
          </a:lstStyle>
          <a:p>
            <a:pPr rtl="0"/>
            <a:r>
              <a:rPr lang="it-IT"/>
              <a:t>Fare clic per modificare lo stile del titolo dello schema</a:t>
            </a:r>
            <a:endParaRPr lang="en-US" dirty="0"/>
          </a:p>
        </p:txBody>
      </p:sp>
      <p:sp>
        <p:nvSpPr>
          <p:cNvPr id="3" name="Segnaposto contenuto 2"/>
          <p:cNvSpPr>
            <a:spLocks noGrp="1"/>
          </p:cNvSpPr>
          <p:nvPr>
            <p:ph idx="1"/>
          </p:nvPr>
        </p:nvSpPr>
        <p:spPr>
          <a:xfrm>
            <a:off x="685800" y="609600"/>
            <a:ext cx="6858000" cy="5334000"/>
          </a:xfrm>
        </p:spPr>
        <p:txBody>
          <a:bodyPr rtlCol="0"/>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4" name="Segnaposto testo 3"/>
          <p:cNvSpPr>
            <a:spLocks noGrp="1"/>
          </p:cNvSpPr>
          <p:nvPr>
            <p:ph type="body" sz="half" idx="2"/>
          </p:nvPr>
        </p:nvSpPr>
        <p:spPr>
          <a:xfrm>
            <a:off x="8458200" y="2336800"/>
            <a:ext cx="3161963" cy="3606800"/>
          </a:xfrm>
        </p:spPr>
        <p:txBody>
          <a:bodyPr rtlCol="0">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a:t>Fare clic per modificare gli stili del testo dello schema</a:t>
            </a:r>
          </a:p>
        </p:txBody>
      </p:sp>
      <p:sp>
        <p:nvSpPr>
          <p:cNvPr id="8" name="Segnaposto data 7"/>
          <p:cNvSpPr>
            <a:spLocks noGrp="1"/>
          </p:cNvSpPr>
          <p:nvPr>
            <p:ph type="dt" sz="half" idx="10"/>
          </p:nvPr>
        </p:nvSpPr>
        <p:spPr>
          <a:xfrm>
            <a:off x="5588000" y="6035040"/>
            <a:ext cx="1955800" cy="365760"/>
          </a:xfrm>
        </p:spPr>
        <p:txBody>
          <a:bodyPr rtlCol="0"/>
          <a:lstStyle>
            <a:lvl1pPr>
              <a:defRPr>
                <a:solidFill>
                  <a:schemeClr val="tx1">
                    <a:lumMod val="85000"/>
                    <a:lumOff val="15000"/>
                  </a:schemeClr>
                </a:solidFill>
              </a:defRPr>
            </a:lvl1pPr>
          </a:lstStyle>
          <a:p>
            <a:pPr rtl="0"/>
            <a:fld id="{24F848B3-DD0C-4C86-9703-1DC7B521FCF8}" type="datetime1">
              <a:rPr lang="it-IT" smtClean="0"/>
              <a:t>17/05/2020</a:t>
            </a:fld>
            <a:endParaRPr lang="en-US"/>
          </a:p>
        </p:txBody>
      </p:sp>
      <p:sp>
        <p:nvSpPr>
          <p:cNvPr id="9" name="Segnaposto piè di pagina 8"/>
          <p:cNvSpPr>
            <a:spLocks noGrp="1"/>
          </p:cNvSpPr>
          <p:nvPr>
            <p:ph type="ftr" sz="quarter" idx="11"/>
          </p:nvPr>
        </p:nvSpPr>
        <p:spPr>
          <a:xfrm>
            <a:off x="685801" y="6035040"/>
            <a:ext cx="4584700" cy="365760"/>
          </a:xfrm>
        </p:spPr>
        <p:txBody>
          <a:bodyPr rtlCol="0"/>
          <a:lstStyle>
            <a:lvl1pPr algn="l">
              <a:defRPr/>
            </a:lvl1pPr>
          </a:lstStyle>
          <a:p>
            <a:pPr rtl="0"/>
            <a:endParaRPr lang="en-US"/>
          </a:p>
        </p:txBody>
      </p:sp>
      <p:sp>
        <p:nvSpPr>
          <p:cNvPr id="11" name="Segnaposto numero diapositiva 10"/>
          <p:cNvSpPr>
            <a:spLocks noGrp="1"/>
          </p:cNvSpPr>
          <p:nvPr>
            <p:ph type="sldNum" sz="quarter" idx="12"/>
          </p:nvPr>
        </p:nvSpPr>
        <p:spPr>
          <a:xfrm>
            <a:off x="10396728" y="6035040"/>
            <a:ext cx="1223435" cy="365760"/>
          </a:xfrm>
        </p:spPr>
        <p:txBody>
          <a:bodyPr rtlCol="0"/>
          <a:lstStyle>
            <a:lvl1pPr>
              <a:defRPr>
                <a:solidFill>
                  <a:schemeClr val="tx1">
                    <a:lumMod val="85000"/>
                    <a:lumOff val="15000"/>
                  </a:schemeClr>
                </a:solidFill>
              </a:defRPr>
            </a:lvl1pPr>
          </a:lstStyle>
          <a:p>
            <a:pPr rtl="0"/>
            <a:fld id="{34B7E4EF-A1BD-40F4-AB7B-04F084DD991D}" type="slidenum">
              <a:rPr lang="en-US" smtClean="0"/>
              <a:t>‹N›</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1" name="Rettangolo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egnaposto immagine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a:t>Fare clic sull'icona per inserire un'immagine</a:t>
            </a:r>
            <a:endParaRPr lang="en-US" dirty="0"/>
          </a:p>
        </p:txBody>
      </p:sp>
      <p:sp>
        <p:nvSpPr>
          <p:cNvPr id="5" name="Segnaposto data 4"/>
          <p:cNvSpPr>
            <a:spLocks noGrp="1"/>
          </p:cNvSpPr>
          <p:nvPr>
            <p:ph type="dt" sz="half" idx="10"/>
          </p:nvPr>
        </p:nvSpPr>
        <p:spPr>
          <a:xfrm>
            <a:off x="5662337" y="6035040"/>
            <a:ext cx="2071963" cy="365760"/>
          </a:xfrm>
        </p:spPr>
        <p:txBody>
          <a:bodyPr rtlCol="0"/>
          <a:lstStyle>
            <a:lvl1pPr>
              <a:defRPr b="1">
                <a:solidFill>
                  <a:srgbClr val="FFFFFF"/>
                </a:solidFill>
                <a:effectLst>
                  <a:outerShdw blurRad="19050" dist="6350" dir="2700000" algn="tl" rotWithShape="0">
                    <a:prstClr val="black">
                      <a:alpha val="40000"/>
                    </a:prstClr>
                  </a:outerShdw>
                </a:effectLst>
              </a:defRPr>
            </a:lvl1pPr>
          </a:lstStyle>
          <a:p>
            <a:pPr rtl="0"/>
            <a:fld id="{711CFEF3-F103-4E31-9572-24F0BC84FDFF}" type="datetime1">
              <a:rPr lang="it-IT" smtClean="0"/>
              <a:t>17/05/2020</a:t>
            </a:fld>
            <a:endParaRPr lang="en-US" dirty="0"/>
          </a:p>
        </p:txBody>
      </p:sp>
      <p:sp>
        <p:nvSpPr>
          <p:cNvPr id="6" name="Segnaposto piè di pagina 5"/>
          <p:cNvSpPr>
            <a:spLocks noGrp="1"/>
          </p:cNvSpPr>
          <p:nvPr>
            <p:ph type="ftr" sz="quarter" idx="11"/>
          </p:nvPr>
        </p:nvSpPr>
        <p:spPr>
          <a:xfrm>
            <a:off x="612648" y="6035040"/>
            <a:ext cx="4588002" cy="365760"/>
          </a:xfrm>
        </p:spPr>
        <p:txBody>
          <a:bodyPr rtlCol="0"/>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rtl="0"/>
            <a:endParaRPr lang="en-US" dirty="0"/>
          </a:p>
        </p:txBody>
      </p:sp>
      <p:sp>
        <p:nvSpPr>
          <p:cNvPr id="7" name="Segnaposto numero diapositiva 6"/>
          <p:cNvSpPr>
            <a:spLocks noGrp="1"/>
          </p:cNvSpPr>
          <p:nvPr>
            <p:ph type="sldNum" sz="quarter" idx="12"/>
          </p:nvPr>
        </p:nvSpPr>
        <p:spPr>
          <a:xfrm>
            <a:off x="10396728" y="6035040"/>
            <a:ext cx="1225296" cy="365760"/>
          </a:xfrm>
        </p:spPr>
        <p:txBody>
          <a:bodyPr rtlCol="0"/>
          <a:lstStyle/>
          <a:p>
            <a:pPr rtl="0"/>
            <a:fld id="{34B7E4EF-A1BD-40F4-AB7B-04F084DD991D}" type="slidenum">
              <a:rPr lang="en-US" smtClean="0"/>
              <a:t>‹N›</a:t>
            </a:fld>
            <a:endParaRPr lang="en-US"/>
          </a:p>
        </p:txBody>
      </p:sp>
      <p:sp>
        <p:nvSpPr>
          <p:cNvPr id="12" name="Rettangolo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8477250" y="603504"/>
            <a:ext cx="3144774" cy="1645920"/>
          </a:xfrm>
        </p:spPr>
        <p:txBody>
          <a:bodyPr rtlCol="0" anchor="b">
            <a:noAutofit/>
          </a:bodyPr>
          <a:lstStyle>
            <a:lvl1pPr algn="l">
              <a:lnSpc>
                <a:spcPct val="100000"/>
              </a:lnSpc>
              <a:defRPr sz="2800" b="0">
                <a:solidFill>
                  <a:schemeClr val="tx1"/>
                </a:solidFill>
                <a:latin typeface="+mj-lt"/>
              </a:defRPr>
            </a:lvl1pPr>
          </a:lstStyle>
          <a:p>
            <a:pPr rtl="0"/>
            <a:r>
              <a:rPr lang="it-IT"/>
              <a:t>Fare clic per modificare lo stile del titolo dello schema</a:t>
            </a:r>
            <a:endParaRPr lang="en-US" dirty="0"/>
          </a:p>
        </p:txBody>
      </p:sp>
      <p:sp>
        <p:nvSpPr>
          <p:cNvPr id="4" name="Segnaposto testo 3"/>
          <p:cNvSpPr>
            <a:spLocks noGrp="1"/>
          </p:cNvSpPr>
          <p:nvPr>
            <p:ph type="body" sz="half" idx="2"/>
          </p:nvPr>
        </p:nvSpPr>
        <p:spPr>
          <a:xfrm>
            <a:off x="8477250" y="2386584"/>
            <a:ext cx="3144774" cy="3511296"/>
          </a:xfrm>
        </p:spPr>
        <p:txBody>
          <a:bodyPr rtlCol="0">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a:t>Fare clic per modificare gli stili del testo dello schema</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ttangolo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7" name="Rettangolo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ttangolo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Segnaposto titolo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it"/>
              <a:t>Fare clic per modificare lo stile del titolo dello schema</a:t>
            </a:r>
            <a:endParaRPr lang="en-US" dirty="0"/>
          </a:p>
        </p:txBody>
      </p:sp>
      <p:sp>
        <p:nvSpPr>
          <p:cNvPr id="3" name="Segnaposto testo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rtl="0"/>
            <a:r>
              <a:rPr lang="it"/>
              <a:t>Fare clic per modificare gli stili del testo dello schema</a:t>
            </a:r>
          </a:p>
          <a:p>
            <a:pPr lvl="1" rtl="0"/>
            <a:r>
              <a:rPr lang="it"/>
              <a:t>Secondo livello</a:t>
            </a:r>
          </a:p>
          <a:p>
            <a:pPr lvl="2" rtl="0"/>
            <a:r>
              <a:rPr lang="it"/>
              <a:t>Terzo livello</a:t>
            </a:r>
          </a:p>
          <a:p>
            <a:pPr lvl="3" rtl="0"/>
            <a:r>
              <a:rPr lang="it"/>
              <a:t>Quarto livello</a:t>
            </a:r>
          </a:p>
          <a:p>
            <a:pPr lvl="4" rtl="0"/>
            <a:r>
              <a:rPr lang="it"/>
              <a:t>Quinto livello</a:t>
            </a:r>
            <a:endParaRPr lang="en-US" dirty="0"/>
          </a:p>
        </p:txBody>
      </p:sp>
      <p:sp>
        <p:nvSpPr>
          <p:cNvPr id="4" name="Segnaposto data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8A8228F9-9C50-4094-9999-09A1682E91E0}" type="datetime1">
              <a:rPr lang="it-IT" smtClean="0"/>
              <a:t>17/05/2020</a:t>
            </a:fld>
            <a:endParaRPr lang="en-US" dirty="0"/>
          </a:p>
        </p:txBody>
      </p:sp>
      <p:sp>
        <p:nvSpPr>
          <p:cNvPr id="5" name="Segnaposto piè di pagina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pPr rtl="0"/>
            <a:endParaRPr lang="en-US" dirty="0"/>
          </a:p>
        </p:txBody>
      </p:sp>
      <p:sp>
        <p:nvSpPr>
          <p:cNvPr id="6" name="Segnaposto numero diapositiva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34B7E4EF-A1BD-40F4-AB7B-04F084DD991D}" type="slidenum">
              <a:rPr lang="en-US" smtClean="0"/>
              <a:t>‹N›</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1.svg"/><Relationship Id="rId5" Type="http://schemas.openxmlformats.org/officeDocument/2006/relationships/image" Target="../media/image5.png"/><Relationship Id="rId4" Type="http://schemas.openxmlformats.org/officeDocument/2006/relationships/image" Target="../media/image12.emf"/></Relationships>
</file>

<file path=ppt/slides/_rels/slide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Immagine 5" descr="Primo piano di un logo&#10;&#10;Descrizione generata automaticament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r="-1"/>
          <a:stretch/>
        </p:blipFill>
        <p:spPr>
          <a:xfrm>
            <a:off x="20" y="10"/>
            <a:ext cx="12191979" cy="6857990"/>
          </a:xfrm>
          <a:prstGeom prst="rect">
            <a:avLst/>
          </a:prstGeom>
        </p:spPr>
      </p:pic>
      <p:sp>
        <p:nvSpPr>
          <p:cNvPr id="82" name="Rettangolo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ttangolo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olo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1630907"/>
          </a:xfrm>
        </p:spPr>
        <p:txBody>
          <a:bodyPr rtlCol="0">
            <a:normAutofit/>
          </a:bodyPr>
          <a:lstStyle/>
          <a:p>
            <a:pPr rtl="0"/>
            <a:r>
              <a:rPr lang="it-IT" sz="4400" dirty="0">
                <a:solidFill>
                  <a:schemeClr val="tx1"/>
                </a:solidFill>
              </a:rPr>
              <a:t>Relazione finale</a:t>
            </a:r>
            <a:endParaRPr lang="it" sz="4400" dirty="0">
              <a:solidFill>
                <a:schemeClr val="tx1"/>
              </a:solidFill>
            </a:endParaRPr>
          </a:p>
        </p:txBody>
      </p:sp>
      <p:sp>
        <p:nvSpPr>
          <p:cNvPr id="3" name="Sottotitolo 2">
            <a:extLst>
              <a:ext uri="{FF2B5EF4-FFF2-40B4-BE49-F238E27FC236}">
                <a16:creationId xmlns:a16="http://schemas.microsoft.com/office/drawing/2014/main" id="{C8722DDC-8EEE-4A06-8DFE-B44871EAA2CF}"/>
              </a:ext>
            </a:extLst>
          </p:cNvPr>
          <p:cNvSpPr>
            <a:spLocks noGrp="1"/>
          </p:cNvSpPr>
          <p:nvPr>
            <p:ph type="subTitle" idx="1"/>
          </p:nvPr>
        </p:nvSpPr>
        <p:spPr>
          <a:xfrm>
            <a:off x="6033793" y="3995988"/>
            <a:ext cx="4775075" cy="559656"/>
          </a:xfrm>
        </p:spPr>
        <p:txBody>
          <a:bodyPr rtlCol="0">
            <a:normAutofit/>
          </a:bodyPr>
          <a:lstStyle/>
          <a:p>
            <a:pPr rtl="0">
              <a:spcAft>
                <a:spcPts val="600"/>
              </a:spcAft>
            </a:pPr>
            <a:r>
              <a:rPr lang="it-IT" dirty="0">
                <a:solidFill>
                  <a:schemeClr val="tx1"/>
                </a:solidFill>
              </a:rPr>
              <a:t>Fabio Viola</a:t>
            </a:r>
            <a:endParaRPr lang="it" dirty="0">
              <a:solidFill>
                <a:schemeClr val="tx1"/>
              </a:solidFill>
            </a:endParaRP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88FC4A-B0A5-46C0-BFBC-BCFBA486B573}"/>
              </a:ext>
            </a:extLst>
          </p:cNvPr>
          <p:cNvSpPr>
            <a:spLocks noGrp="1"/>
          </p:cNvSpPr>
          <p:nvPr>
            <p:ph type="title"/>
          </p:nvPr>
        </p:nvSpPr>
        <p:spPr>
          <a:xfrm>
            <a:off x="833534" y="457200"/>
            <a:ext cx="10058400" cy="675370"/>
          </a:xfrm>
        </p:spPr>
        <p:txBody>
          <a:bodyPr/>
          <a:lstStyle/>
          <a:p>
            <a:r>
              <a:rPr lang="it-IT" dirty="0"/>
              <a:t>Progetto SLIDE 6</a:t>
            </a:r>
          </a:p>
        </p:txBody>
      </p:sp>
      <p:sp>
        <p:nvSpPr>
          <p:cNvPr id="3" name="Segnaposto contenuto 2">
            <a:extLst>
              <a:ext uri="{FF2B5EF4-FFF2-40B4-BE49-F238E27FC236}">
                <a16:creationId xmlns:a16="http://schemas.microsoft.com/office/drawing/2014/main" id="{D56F009F-C92A-4B44-820B-0684EC017863}"/>
              </a:ext>
            </a:extLst>
          </p:cNvPr>
          <p:cNvSpPr>
            <a:spLocks noGrp="1"/>
          </p:cNvSpPr>
          <p:nvPr>
            <p:ph idx="1"/>
          </p:nvPr>
        </p:nvSpPr>
        <p:spPr>
          <a:xfrm>
            <a:off x="1001485" y="1152487"/>
            <a:ext cx="10491431" cy="2807117"/>
          </a:xfrm>
        </p:spPr>
        <p:txBody>
          <a:bodyPr>
            <a:normAutofit/>
          </a:bodyPr>
          <a:lstStyle/>
          <a:p>
            <a:pPr marL="0" indent="0">
              <a:buNone/>
            </a:pPr>
            <a:r>
              <a:rPr lang="it-IT" b="1" i="1" dirty="0"/>
              <a:t>Nota</a:t>
            </a:r>
            <a:r>
              <a:rPr lang="it-IT" dirty="0"/>
              <a:t>: Il potere di interruzione degli interruttori posti in prossimità del punto di consegna dell’energia deve essere non inferiore al valore della corrente di corto circuito presunta nel punto stesso. Tale valore deve essere richiesto all’ente distributore per potenze &gt; 30 kW e per potenze inferiori si può assumere pari a 4.5 </a:t>
            </a:r>
            <a:r>
              <a:rPr lang="it-IT" dirty="0" err="1"/>
              <a:t>kA</a:t>
            </a:r>
            <a:r>
              <a:rPr lang="it-IT" dirty="0"/>
              <a:t> per punti di consegna monofasi e pari a 6 </a:t>
            </a:r>
            <a:r>
              <a:rPr lang="it-IT" dirty="0" err="1"/>
              <a:t>kA</a:t>
            </a:r>
            <a:r>
              <a:rPr lang="it-IT" dirty="0"/>
              <a:t> per quelli trifasi.</a:t>
            </a:r>
          </a:p>
          <a:p>
            <a:pPr marL="0" indent="0">
              <a:buNone/>
            </a:pPr>
            <a:r>
              <a:rPr lang="it-IT" dirty="0"/>
              <a:t>L’entità del potere di rottura nominale degli interruttori a valle potrà essere minore, in relazione all’impedenza introdotta dal tratto di conduttura interessato.</a:t>
            </a:r>
          </a:p>
          <a:p>
            <a:pPr marL="0" indent="0">
              <a:buNone/>
            </a:pPr>
            <a:endParaRPr lang="it-IT" dirty="0"/>
          </a:p>
          <a:p>
            <a:pPr marL="0" indent="0">
              <a:buNone/>
            </a:pPr>
            <a:r>
              <a:rPr lang="it-IT" dirty="0"/>
              <a:t>In figura viene infine rappresentato lo schema unifilare del centralino di distribuzione, in cui vengono riportate le principali caratteristiche funzionali delle apparecchiature scelte.</a:t>
            </a:r>
          </a:p>
          <a:p>
            <a:pPr marL="0" indent="0">
              <a:buNone/>
            </a:pPr>
            <a:endParaRPr lang="it-IT" dirty="0"/>
          </a:p>
          <a:p>
            <a:pPr marL="0" indent="0">
              <a:buNone/>
            </a:pPr>
            <a:endParaRPr lang="it-IT" dirty="0"/>
          </a:p>
          <a:p>
            <a:pPr marL="0" indent="0">
              <a:buNone/>
            </a:pPr>
            <a:endParaRPr lang="it-IT" dirty="0"/>
          </a:p>
          <a:p>
            <a:pPr marL="0" indent="0">
              <a:buNone/>
            </a:pPr>
            <a:endParaRPr lang="it-IT" dirty="0"/>
          </a:p>
          <a:p>
            <a:endParaRPr lang="it-IT" dirty="0"/>
          </a:p>
          <a:p>
            <a:endParaRPr lang="it-IT" dirty="0"/>
          </a:p>
          <a:p>
            <a:endParaRPr lang="it-IT" dirty="0"/>
          </a:p>
          <a:p>
            <a:endParaRPr lang="it-IT" dirty="0"/>
          </a:p>
          <a:p>
            <a:endParaRPr lang="it-IT" dirty="0"/>
          </a:p>
          <a:p>
            <a:pPr marL="0" indent="0">
              <a:buNone/>
            </a:pPr>
            <a:endParaRPr lang="it-IT" dirty="0"/>
          </a:p>
        </p:txBody>
      </p:sp>
      <p:sp>
        <p:nvSpPr>
          <p:cNvPr id="4" name="Segnaposto data 3">
            <a:extLst>
              <a:ext uri="{FF2B5EF4-FFF2-40B4-BE49-F238E27FC236}">
                <a16:creationId xmlns:a16="http://schemas.microsoft.com/office/drawing/2014/main" id="{9D8C2CCE-5728-4B2A-B23C-1E44108FEABC}"/>
              </a:ext>
            </a:extLst>
          </p:cNvPr>
          <p:cNvSpPr>
            <a:spLocks noGrp="1"/>
          </p:cNvSpPr>
          <p:nvPr>
            <p:ph type="dt" sz="half" idx="10"/>
          </p:nvPr>
        </p:nvSpPr>
        <p:spPr/>
        <p:txBody>
          <a:bodyPr/>
          <a:lstStyle/>
          <a:p>
            <a:pPr rtl="0"/>
            <a:fld id="{85E0D28E-6F2F-4715-A424-3B01AC64AD4B}" type="datetime1">
              <a:rPr lang="it-IT" smtClean="0"/>
              <a:t>17/05/2020</a:t>
            </a:fld>
            <a:endParaRPr lang="en-US"/>
          </a:p>
        </p:txBody>
      </p:sp>
      <p:sp>
        <p:nvSpPr>
          <p:cNvPr id="6" name="Rectangle 2">
            <a:extLst>
              <a:ext uri="{FF2B5EF4-FFF2-40B4-BE49-F238E27FC236}">
                <a16:creationId xmlns:a16="http://schemas.microsoft.com/office/drawing/2014/main" id="{DC694D82-3F86-418B-8E60-DA1670EC79BE}"/>
              </a:ext>
            </a:extLst>
          </p:cNvPr>
          <p:cNvSpPr>
            <a:spLocks noChangeArrowheads="1"/>
          </p:cNvSpPr>
          <p:nvPr/>
        </p:nvSpPr>
        <p:spPr bwMode="auto">
          <a:xfrm>
            <a:off x="2642532" y="413577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7" name="Oggetto 6">
            <a:extLst>
              <a:ext uri="{FF2B5EF4-FFF2-40B4-BE49-F238E27FC236}">
                <a16:creationId xmlns:a16="http://schemas.microsoft.com/office/drawing/2014/main" id="{3D18AE24-4C18-4D16-ACD8-1DA39E43D6E8}"/>
              </a:ext>
            </a:extLst>
          </p:cNvPr>
          <p:cNvGraphicFramePr>
            <a:graphicFrameLocks noChangeAspect="1"/>
          </p:cNvGraphicFramePr>
          <p:nvPr>
            <p:extLst>
              <p:ext uri="{D42A27DB-BD31-4B8C-83A1-F6EECF244321}">
                <p14:modId xmlns:p14="http://schemas.microsoft.com/office/powerpoint/2010/main" val="4131926914"/>
              </p:ext>
            </p:extLst>
          </p:nvPr>
        </p:nvGraphicFramePr>
        <p:xfrm>
          <a:off x="2642532" y="4135772"/>
          <a:ext cx="4933950" cy="2076450"/>
        </p:xfrm>
        <a:graphic>
          <a:graphicData uri="http://schemas.openxmlformats.org/presentationml/2006/ole">
            <mc:AlternateContent xmlns:mc="http://schemas.openxmlformats.org/markup-compatibility/2006">
              <mc:Choice xmlns:v="urn:schemas-microsoft-com:vml" Requires="v">
                <p:oleObj spid="_x0000_s7174" name="Visio" r:id="rId3" imgW="11198495" imgH="8933157" progId="Visio.Drawing.11">
                  <p:embed/>
                </p:oleObj>
              </mc:Choice>
              <mc:Fallback>
                <p:oleObj name="Visio" r:id="rId3" imgW="11198495" imgH="8933157"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r="56075" b="76952"/>
                      <a:stretch>
                        <a:fillRect/>
                      </a:stretch>
                    </p:blipFill>
                    <p:spPr bwMode="auto">
                      <a:xfrm>
                        <a:off x="2642532" y="4135772"/>
                        <a:ext cx="4933950" cy="2076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Ovale 8">
            <a:extLst>
              <a:ext uri="{FF2B5EF4-FFF2-40B4-BE49-F238E27FC236}">
                <a16:creationId xmlns:a16="http://schemas.microsoft.com/office/drawing/2014/main" id="{9457AB88-7DBE-4F94-BBEA-FC5C1B143331}"/>
              </a:ext>
            </a:extLst>
          </p:cNvPr>
          <p:cNvSpPr/>
          <p:nvPr/>
        </p:nvSpPr>
        <p:spPr>
          <a:xfrm>
            <a:off x="9800922" y="4040309"/>
            <a:ext cx="1818562" cy="1818562"/>
          </a:xfrm>
          <a:prstGeom prst="ellipse">
            <a:avLst/>
          </a:prstGeom>
        </p:spPr>
        <p:style>
          <a:lnRef idx="0">
            <a:schemeClr val="lt1">
              <a:alpha val="0"/>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p:style>
      </p:sp>
      <p:sp>
        <p:nvSpPr>
          <p:cNvPr id="10" name="Rettangolo 9" descr="Testa con ingranaggi">
            <a:extLst>
              <a:ext uri="{FF2B5EF4-FFF2-40B4-BE49-F238E27FC236}">
                <a16:creationId xmlns:a16="http://schemas.microsoft.com/office/drawing/2014/main" id="{9FF12435-4BB9-49AE-A61E-483DD2C053E0}"/>
              </a:ext>
            </a:extLst>
          </p:cNvPr>
          <p:cNvSpPr/>
          <p:nvPr/>
        </p:nvSpPr>
        <p:spPr>
          <a:xfrm>
            <a:off x="10188484" y="4427871"/>
            <a:ext cx="1043437" cy="1043437"/>
          </a:xfrm>
          <a:prstGeom prst="rect">
            <a:avLst/>
          </a:prstGeom>
          <a: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2254586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E2456A-FF72-4643-A1E5-66E7E0BB2F12}"/>
              </a:ext>
            </a:extLst>
          </p:cNvPr>
          <p:cNvSpPr>
            <a:spLocks noGrp="1"/>
          </p:cNvSpPr>
          <p:nvPr>
            <p:ph type="title"/>
          </p:nvPr>
        </p:nvSpPr>
        <p:spPr>
          <a:xfrm>
            <a:off x="1066800" y="642594"/>
            <a:ext cx="4771938" cy="1371600"/>
          </a:xfrm>
        </p:spPr>
        <p:txBody>
          <a:bodyPr/>
          <a:lstStyle/>
          <a:p>
            <a:r>
              <a:rPr lang="it-IT" dirty="0"/>
              <a:t>Dono della sintesi</a:t>
            </a:r>
          </a:p>
        </p:txBody>
      </p:sp>
      <p:sp>
        <p:nvSpPr>
          <p:cNvPr id="3" name="Segnaposto contenuto 2">
            <a:extLst>
              <a:ext uri="{FF2B5EF4-FFF2-40B4-BE49-F238E27FC236}">
                <a16:creationId xmlns:a16="http://schemas.microsoft.com/office/drawing/2014/main" id="{8A33113A-CAF6-4E5D-83C0-185678BB899C}"/>
              </a:ext>
            </a:extLst>
          </p:cNvPr>
          <p:cNvSpPr>
            <a:spLocks noGrp="1"/>
          </p:cNvSpPr>
          <p:nvPr>
            <p:ph idx="1"/>
          </p:nvPr>
        </p:nvSpPr>
        <p:spPr>
          <a:xfrm>
            <a:off x="1066800" y="2103120"/>
            <a:ext cx="6944686" cy="3849624"/>
          </a:xfrm>
        </p:spPr>
        <p:txBody>
          <a:bodyPr>
            <a:normAutofit fontScale="92500" lnSpcReduction="10000"/>
          </a:bodyPr>
          <a:lstStyle/>
          <a:p>
            <a:pPr marL="0" indent="0">
              <a:buNone/>
            </a:pPr>
            <a:r>
              <a:rPr lang="it-IT" dirty="0"/>
              <a:t>Una presentazione ha come obiettivo quello di interessare l’ascoltatore.</a:t>
            </a:r>
          </a:p>
          <a:p>
            <a:pPr marL="0" indent="0">
              <a:buNone/>
            </a:pPr>
            <a:r>
              <a:rPr lang="it-IT" dirty="0"/>
              <a:t>La presentazione non può durare troppo ma deve catturare continuamente l’attenzione. Bisogna condensare tante informazioni in poche slide, per cui alcune informazioni saranno dette a voce (potete eliminare alcune frasi dalle slide usate prima e recitarle voi) ma altre che non possono essere affrontate devono avere un opportuno call-out che le mette in risalto, ad esempio aggiungere il costo dell’impianto nella slide 6 oppure mettere lo schema di impianto elettrico nella rappresentazione dell’appartamento (distinguendo forza motrice </a:t>
            </a:r>
            <a:r>
              <a:rPr lang="it-IT"/>
              <a:t>da illuminazione). </a:t>
            </a:r>
            <a:endParaRPr lang="it-IT" dirty="0"/>
          </a:p>
          <a:p>
            <a:pPr marL="0" indent="0">
              <a:buNone/>
            </a:pPr>
            <a:r>
              <a:rPr lang="it-IT" dirty="0"/>
              <a:t>Inoltre evitate la simmetria nella disposizione del testo, addormenta lo spettatore.</a:t>
            </a:r>
          </a:p>
          <a:p>
            <a:pPr marL="0" indent="0">
              <a:buNone/>
            </a:pPr>
            <a:r>
              <a:rPr lang="it-IT" dirty="0"/>
              <a:t>Se siete insicuri, portatevi una penna e tenetela in mano durante la spiegazione andrà tutto meglio!</a:t>
            </a:r>
          </a:p>
          <a:p>
            <a:pPr marL="0" indent="0">
              <a:buNone/>
            </a:pPr>
            <a:r>
              <a:rPr lang="it-IT" dirty="0"/>
              <a:t>Siate </a:t>
            </a:r>
            <a:r>
              <a:rPr lang="it-IT" dirty="0" err="1"/>
              <a:t>Lagnusi</a:t>
            </a:r>
            <a:r>
              <a:rPr lang="it-IT" dirty="0"/>
              <a:t>, se un periodo vi viene difficile da ripetere, scrivetelo! Mentre quelli semplici da recitare dovete affrontarli con scioltezza! </a:t>
            </a:r>
          </a:p>
          <a:p>
            <a:pPr marL="0" indent="0">
              <a:buNone/>
            </a:pPr>
            <a:endParaRPr lang="it-IT" dirty="0"/>
          </a:p>
        </p:txBody>
      </p:sp>
      <p:sp>
        <p:nvSpPr>
          <p:cNvPr id="4" name="Segnaposto data 3">
            <a:extLst>
              <a:ext uri="{FF2B5EF4-FFF2-40B4-BE49-F238E27FC236}">
                <a16:creationId xmlns:a16="http://schemas.microsoft.com/office/drawing/2014/main" id="{6B0B440F-E1DC-4FF6-99AD-BD149BA6EBF1}"/>
              </a:ext>
            </a:extLst>
          </p:cNvPr>
          <p:cNvSpPr>
            <a:spLocks noGrp="1"/>
          </p:cNvSpPr>
          <p:nvPr>
            <p:ph type="dt" sz="half" idx="10"/>
          </p:nvPr>
        </p:nvSpPr>
        <p:spPr/>
        <p:txBody>
          <a:bodyPr/>
          <a:lstStyle/>
          <a:p>
            <a:pPr rtl="0"/>
            <a:fld id="{85E0D28E-6F2F-4715-A424-3B01AC64AD4B}" type="datetime1">
              <a:rPr lang="it-IT" smtClean="0"/>
              <a:t>17/05/2020</a:t>
            </a:fld>
            <a:endParaRPr lang="en-US"/>
          </a:p>
        </p:txBody>
      </p:sp>
      <p:sp>
        <p:nvSpPr>
          <p:cNvPr id="5" name="Ovale 4">
            <a:extLst>
              <a:ext uri="{FF2B5EF4-FFF2-40B4-BE49-F238E27FC236}">
                <a16:creationId xmlns:a16="http://schemas.microsoft.com/office/drawing/2014/main" id="{D4E49042-4566-4A21-B901-D5278FD7DD00}"/>
              </a:ext>
            </a:extLst>
          </p:cNvPr>
          <p:cNvSpPr/>
          <p:nvPr/>
        </p:nvSpPr>
        <p:spPr>
          <a:xfrm>
            <a:off x="5715226" y="355359"/>
            <a:ext cx="1818562" cy="1818562"/>
          </a:xfrm>
          <a:prstGeom prst="ellipse">
            <a:avLst/>
          </a:prstGeom>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sp>
      <p:sp>
        <p:nvSpPr>
          <p:cNvPr id="6" name="Rettangolo 5" descr="Stopwatch">
            <a:extLst>
              <a:ext uri="{FF2B5EF4-FFF2-40B4-BE49-F238E27FC236}">
                <a16:creationId xmlns:a16="http://schemas.microsoft.com/office/drawing/2014/main" id="{21474850-36ED-4924-9DF7-9BDB196122D2}"/>
              </a:ext>
            </a:extLst>
          </p:cNvPr>
          <p:cNvSpPr/>
          <p:nvPr/>
        </p:nvSpPr>
        <p:spPr>
          <a:xfrm>
            <a:off x="6102789" y="742922"/>
            <a:ext cx="1043437" cy="1043437"/>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pic>
        <p:nvPicPr>
          <p:cNvPr id="8194" name="Picture 2" descr="Carusiello: perchè il salvadanaio a Napoli si chiama così?">
            <a:extLst>
              <a:ext uri="{FF2B5EF4-FFF2-40B4-BE49-F238E27FC236}">
                <a16:creationId xmlns:a16="http://schemas.microsoft.com/office/drawing/2014/main" id="{BBA723BE-C497-45B8-95E8-A55ED0F17B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67700" y="3534120"/>
            <a:ext cx="2857500" cy="1866900"/>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6">
            <a:extLst>
              <a:ext uri="{FF2B5EF4-FFF2-40B4-BE49-F238E27FC236}">
                <a16:creationId xmlns:a16="http://schemas.microsoft.com/office/drawing/2014/main" id="{1537B90A-F589-488F-8FAA-370F3BD88D16}"/>
              </a:ext>
            </a:extLst>
          </p:cNvPr>
          <p:cNvSpPr txBox="1"/>
          <p:nvPr/>
        </p:nvSpPr>
        <p:spPr>
          <a:xfrm>
            <a:off x="8267700" y="5356946"/>
            <a:ext cx="2751589" cy="369332"/>
          </a:xfrm>
          <a:prstGeom prst="rect">
            <a:avLst/>
          </a:prstGeom>
          <a:noFill/>
        </p:spPr>
        <p:txBody>
          <a:bodyPr wrap="square" rtlCol="0">
            <a:spAutoFit/>
          </a:bodyPr>
          <a:lstStyle/>
          <a:p>
            <a:r>
              <a:rPr lang="it-IT" b="1" dirty="0">
                <a:solidFill>
                  <a:srgbClr val="C00000"/>
                </a:solidFill>
              </a:rPr>
              <a:t>Costo impianto 2000 €</a:t>
            </a:r>
          </a:p>
        </p:txBody>
      </p:sp>
      <p:pic>
        <p:nvPicPr>
          <p:cNvPr id="9" name="Picture 2" descr="Un bilocale di 37 mq con colori soft (con immagini) | Planimetrie ...">
            <a:extLst>
              <a:ext uri="{FF2B5EF4-FFF2-40B4-BE49-F238E27FC236}">
                <a16:creationId xmlns:a16="http://schemas.microsoft.com/office/drawing/2014/main" id="{B357EA2F-8D58-4323-9E8C-102435F9169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5537" y="442945"/>
            <a:ext cx="3272925" cy="3091175"/>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Connettore diritto 9">
            <a:extLst>
              <a:ext uri="{FF2B5EF4-FFF2-40B4-BE49-F238E27FC236}">
                <a16:creationId xmlns:a16="http://schemas.microsoft.com/office/drawing/2014/main" id="{B7EA0E34-DF47-4AE5-AD2C-5EA2EEFCD9B3}"/>
              </a:ext>
            </a:extLst>
          </p:cNvPr>
          <p:cNvCxnSpPr>
            <a:cxnSpLocks/>
          </p:cNvCxnSpPr>
          <p:nvPr/>
        </p:nvCxnSpPr>
        <p:spPr>
          <a:xfrm>
            <a:off x="8477348" y="668663"/>
            <a:ext cx="0" cy="230942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Connettore diritto 11">
            <a:extLst>
              <a:ext uri="{FF2B5EF4-FFF2-40B4-BE49-F238E27FC236}">
                <a16:creationId xmlns:a16="http://schemas.microsoft.com/office/drawing/2014/main" id="{DEAA6FD8-5692-4206-8654-532C0139AC85}"/>
              </a:ext>
            </a:extLst>
          </p:cNvPr>
          <p:cNvCxnSpPr>
            <a:cxnSpLocks/>
          </p:cNvCxnSpPr>
          <p:nvPr/>
        </p:nvCxnSpPr>
        <p:spPr>
          <a:xfrm flipH="1">
            <a:off x="8477348" y="2448263"/>
            <a:ext cx="2471684" cy="2606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Connettore diritto 13">
            <a:extLst>
              <a:ext uri="{FF2B5EF4-FFF2-40B4-BE49-F238E27FC236}">
                <a16:creationId xmlns:a16="http://schemas.microsoft.com/office/drawing/2014/main" id="{AD8C3589-02D8-4522-A77D-37EE000C1058}"/>
              </a:ext>
            </a:extLst>
          </p:cNvPr>
          <p:cNvCxnSpPr>
            <a:cxnSpLocks/>
          </p:cNvCxnSpPr>
          <p:nvPr/>
        </p:nvCxnSpPr>
        <p:spPr>
          <a:xfrm flipH="1" flipV="1">
            <a:off x="10949031" y="1786359"/>
            <a:ext cx="1" cy="68797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Connettore diritto 19">
            <a:extLst>
              <a:ext uri="{FF2B5EF4-FFF2-40B4-BE49-F238E27FC236}">
                <a16:creationId xmlns:a16="http://schemas.microsoft.com/office/drawing/2014/main" id="{E2E18F02-3827-4791-AB97-A4EEE12AD915}"/>
              </a:ext>
            </a:extLst>
          </p:cNvPr>
          <p:cNvCxnSpPr>
            <a:cxnSpLocks/>
          </p:cNvCxnSpPr>
          <p:nvPr/>
        </p:nvCxnSpPr>
        <p:spPr>
          <a:xfrm>
            <a:off x="9884308" y="813732"/>
            <a:ext cx="0" cy="1660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Connettore diritto 21">
            <a:extLst>
              <a:ext uri="{FF2B5EF4-FFF2-40B4-BE49-F238E27FC236}">
                <a16:creationId xmlns:a16="http://schemas.microsoft.com/office/drawing/2014/main" id="{793DF24E-0F21-4E11-B791-7C821EF0695A}"/>
              </a:ext>
            </a:extLst>
          </p:cNvPr>
          <p:cNvCxnSpPr>
            <a:cxnSpLocks/>
          </p:cNvCxnSpPr>
          <p:nvPr/>
        </p:nvCxnSpPr>
        <p:spPr>
          <a:xfrm>
            <a:off x="8629748" y="668663"/>
            <a:ext cx="539419"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Connettore diritto 25">
            <a:extLst>
              <a:ext uri="{FF2B5EF4-FFF2-40B4-BE49-F238E27FC236}">
                <a16:creationId xmlns:a16="http://schemas.microsoft.com/office/drawing/2014/main" id="{14A31E19-630A-4945-ABBA-F79D8D383A97}"/>
              </a:ext>
            </a:extLst>
          </p:cNvPr>
          <p:cNvCxnSpPr>
            <a:cxnSpLocks/>
          </p:cNvCxnSpPr>
          <p:nvPr/>
        </p:nvCxnSpPr>
        <p:spPr>
          <a:xfrm flipV="1">
            <a:off x="9178954" y="668663"/>
            <a:ext cx="0" cy="63862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4280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4919D0-F177-4BBA-9A0B-DBA69E2ED764}"/>
              </a:ext>
            </a:extLst>
          </p:cNvPr>
          <p:cNvSpPr>
            <a:spLocks noGrp="1"/>
          </p:cNvSpPr>
          <p:nvPr>
            <p:ph type="title"/>
          </p:nvPr>
        </p:nvSpPr>
        <p:spPr>
          <a:xfrm>
            <a:off x="1066800" y="642594"/>
            <a:ext cx="10058400" cy="561055"/>
          </a:xfrm>
        </p:spPr>
        <p:txBody>
          <a:bodyPr rtlCol="0">
            <a:normAutofit fontScale="90000"/>
          </a:bodyPr>
          <a:lstStyle/>
          <a:p>
            <a:pPr algn="ctr"/>
            <a:r>
              <a:rPr lang="it-IT" dirty="0"/>
              <a:t>Schema per realizzare le relazioni finali</a:t>
            </a:r>
            <a:endParaRPr lang="it" dirty="0"/>
          </a:p>
        </p:txBody>
      </p:sp>
      <p:graphicFrame>
        <p:nvGraphicFramePr>
          <p:cNvPr id="5" name="Segnaposto contenuto 2">
            <a:extLst>
              <a:ext uri="{FF2B5EF4-FFF2-40B4-BE49-F238E27FC236}">
                <a16:creationId xmlns:a16="http://schemas.microsoft.com/office/drawing/2014/main" id="{91DB1382-7276-49FA-9632-38D558F457E3}"/>
              </a:ext>
            </a:extLst>
          </p:cNvPr>
          <p:cNvGraphicFramePr>
            <a:graphicFrameLocks noGrp="1"/>
          </p:cNvGraphicFramePr>
          <p:nvPr>
            <p:ph idx="1"/>
            <p:extLst>
              <p:ext uri="{D42A27DB-BD31-4B8C-83A1-F6EECF244321}">
                <p14:modId xmlns:p14="http://schemas.microsoft.com/office/powerpoint/2010/main" val="2231283913"/>
              </p:ext>
            </p:extLst>
          </p:nvPr>
        </p:nvGraphicFramePr>
        <p:xfrm>
          <a:off x="1066800" y="2552656"/>
          <a:ext cx="10058400" cy="372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contenuto 2">
            <a:extLst>
              <a:ext uri="{FF2B5EF4-FFF2-40B4-BE49-F238E27FC236}">
                <a16:creationId xmlns:a16="http://schemas.microsoft.com/office/drawing/2014/main" id="{EF15EF8B-574A-4458-8871-3F9DF46AA432}"/>
              </a:ext>
            </a:extLst>
          </p:cNvPr>
          <p:cNvSpPr txBox="1">
            <a:spLocks/>
          </p:cNvSpPr>
          <p:nvPr/>
        </p:nvSpPr>
        <p:spPr>
          <a:xfrm>
            <a:off x="684244" y="1132736"/>
            <a:ext cx="10058400" cy="1731762"/>
          </a:xfrm>
          <a:prstGeom prst="rect">
            <a:avLst/>
          </a:prstGeom>
        </p:spPr>
        <p:txBody>
          <a:bodyPr vert="horz" lIns="91440" tIns="45720" rIns="91440" bIns="45720"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buFont typeface="Garamond" pitchFamily="18" charset="0"/>
              <a:buNone/>
            </a:pPr>
            <a:r>
              <a:rPr lang="it-IT" dirty="0"/>
              <a:t>Carissimi allievi, ecco una guida per redigere le vostre relazioni in base agli argomenti del corso di Elettrotecnica. Nel corso dopo il regime sinusoidale, si affronta la tematica delle macchine e degli impianti elettrici. La relazione ha uno scopo, quello di fare vedere alla commissione il vostro livello di maturità, per cui i nostri obiettivi devono essere quelli di  non presentare solamente un’esposizione ma puntare a centrare tre tematiche:</a:t>
            </a:r>
          </a:p>
          <a:p>
            <a:pPr marL="0" indent="0">
              <a:buFont typeface="Garamond" pitchFamily="18" charset="0"/>
              <a:buNone/>
            </a:pPr>
            <a:endParaRPr lang="it-IT" dirty="0"/>
          </a:p>
        </p:txBody>
      </p:sp>
    </p:spTree>
    <p:extLst>
      <p:ext uri="{BB962C8B-B14F-4D97-AF65-F5344CB8AC3E}">
        <p14:creationId xmlns:p14="http://schemas.microsoft.com/office/powerpoint/2010/main" val="3914924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1697B9-EC25-427A-BD35-5F08C188F700}"/>
              </a:ext>
            </a:extLst>
          </p:cNvPr>
          <p:cNvSpPr>
            <a:spLocks noGrp="1"/>
          </p:cNvSpPr>
          <p:nvPr>
            <p:ph type="title"/>
          </p:nvPr>
        </p:nvSpPr>
        <p:spPr/>
        <p:txBody>
          <a:bodyPr/>
          <a:lstStyle/>
          <a:p>
            <a:r>
              <a:rPr lang="it-IT" dirty="0"/>
              <a:t>La scelta del progetto di un impianto elettrico</a:t>
            </a:r>
          </a:p>
        </p:txBody>
      </p:sp>
      <p:sp>
        <p:nvSpPr>
          <p:cNvPr id="3" name="Segnaposto contenuto 2">
            <a:extLst>
              <a:ext uri="{FF2B5EF4-FFF2-40B4-BE49-F238E27FC236}">
                <a16:creationId xmlns:a16="http://schemas.microsoft.com/office/drawing/2014/main" id="{4E30EA61-84A4-4E80-933F-BF1ABFDB56FC}"/>
              </a:ext>
            </a:extLst>
          </p:cNvPr>
          <p:cNvSpPr>
            <a:spLocks noGrp="1"/>
          </p:cNvSpPr>
          <p:nvPr>
            <p:ph idx="1"/>
          </p:nvPr>
        </p:nvSpPr>
        <p:spPr>
          <a:xfrm>
            <a:off x="1066800" y="2103120"/>
            <a:ext cx="8562392" cy="3849624"/>
          </a:xfrm>
        </p:spPr>
        <p:txBody>
          <a:bodyPr/>
          <a:lstStyle/>
          <a:p>
            <a:pPr marL="0" indent="0">
              <a:buNone/>
            </a:pPr>
            <a:r>
              <a:rPr lang="it-IT" dirty="0"/>
              <a:t>Dedicate una slide massima per definire l’importanza dell’oggetto della vostra relazione. Un impianto elettrico fa parte di una parte di ingegneria, quella elettrica, ma che può essere analizzato con la mentalità di un ingegnere gestionale. Non ci sono barriere.</a:t>
            </a:r>
          </a:p>
          <a:p>
            <a:pPr marL="0" indent="0">
              <a:buNone/>
            </a:pPr>
            <a:r>
              <a:rPr lang="it-IT" dirty="0"/>
              <a:t>Se oggetto del vostro studio è un impianto fotovoltaico potete iniziare spiegando la matrice ecologica che è alla base di una simile progettazione. Oppure se state valutando il progetto di un opificio potete condire la prima slide accennando al fatto che l’edificio/i oggetto/i di studio rappresentano un adeguamento elettrico (o un nuovo sistema) che risponde a necessità indotte dall’efficientamento di una catena di produzione, in cui avete considerato nozioni di logistica, </a:t>
            </a:r>
            <a:r>
              <a:rPr lang="it-IT" dirty="0" err="1"/>
              <a:t>problem</a:t>
            </a:r>
            <a:r>
              <a:rPr lang="it-IT" dirty="0"/>
              <a:t> solving o altro. Si tratta di contaminazione, non utilizzate barriere o compartimenti stagni, siate ingegneri che coniugano insieme tantissime materie studiate. </a:t>
            </a:r>
          </a:p>
          <a:p>
            <a:pPr marL="0" indent="0">
              <a:buNone/>
            </a:pPr>
            <a:endParaRPr lang="it-IT" dirty="0"/>
          </a:p>
        </p:txBody>
      </p:sp>
      <p:sp>
        <p:nvSpPr>
          <p:cNvPr id="4" name="Segnaposto data 3">
            <a:extLst>
              <a:ext uri="{FF2B5EF4-FFF2-40B4-BE49-F238E27FC236}">
                <a16:creationId xmlns:a16="http://schemas.microsoft.com/office/drawing/2014/main" id="{9C235A93-9C5D-4E64-BD49-BE888EBEA502}"/>
              </a:ext>
            </a:extLst>
          </p:cNvPr>
          <p:cNvSpPr>
            <a:spLocks noGrp="1"/>
          </p:cNvSpPr>
          <p:nvPr>
            <p:ph type="dt" sz="half" idx="10"/>
          </p:nvPr>
        </p:nvSpPr>
        <p:spPr/>
        <p:txBody>
          <a:bodyPr/>
          <a:lstStyle/>
          <a:p>
            <a:pPr rtl="0"/>
            <a:fld id="{85E0D28E-6F2F-4715-A424-3B01AC64AD4B}" type="datetime1">
              <a:rPr lang="it-IT" smtClean="0"/>
              <a:t>17/05/2020</a:t>
            </a:fld>
            <a:endParaRPr lang="en-US"/>
          </a:p>
        </p:txBody>
      </p:sp>
      <p:sp>
        <p:nvSpPr>
          <p:cNvPr id="9" name="Ovale 8">
            <a:extLst>
              <a:ext uri="{FF2B5EF4-FFF2-40B4-BE49-F238E27FC236}">
                <a16:creationId xmlns:a16="http://schemas.microsoft.com/office/drawing/2014/main" id="{17BD4F1C-4FAF-45ED-B7CE-1642A11AA68F}"/>
              </a:ext>
            </a:extLst>
          </p:cNvPr>
          <p:cNvSpPr/>
          <p:nvPr/>
        </p:nvSpPr>
        <p:spPr>
          <a:xfrm>
            <a:off x="9842694" y="1446699"/>
            <a:ext cx="1818562" cy="1818562"/>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sp>
      <p:sp>
        <p:nvSpPr>
          <p:cNvPr id="10" name="Rettangolo 9" descr="Gerarchia">
            <a:extLst>
              <a:ext uri="{FF2B5EF4-FFF2-40B4-BE49-F238E27FC236}">
                <a16:creationId xmlns:a16="http://schemas.microsoft.com/office/drawing/2014/main" id="{E8EF32BA-2AC0-4AFE-B968-E9C564E9C5E2}"/>
              </a:ext>
            </a:extLst>
          </p:cNvPr>
          <p:cNvSpPr/>
          <p:nvPr/>
        </p:nvSpPr>
        <p:spPr>
          <a:xfrm>
            <a:off x="10230257" y="1834262"/>
            <a:ext cx="1043437" cy="1043437"/>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2330674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88FC4A-B0A5-46C0-BFBC-BCFBA486B573}"/>
              </a:ext>
            </a:extLst>
          </p:cNvPr>
          <p:cNvSpPr>
            <a:spLocks noGrp="1"/>
          </p:cNvSpPr>
          <p:nvPr>
            <p:ph type="title"/>
          </p:nvPr>
        </p:nvSpPr>
        <p:spPr/>
        <p:txBody>
          <a:bodyPr/>
          <a:lstStyle/>
          <a:p>
            <a:r>
              <a:rPr lang="it-IT" dirty="0"/>
              <a:t>Relazione sulle fasi della progettazione</a:t>
            </a:r>
          </a:p>
        </p:txBody>
      </p:sp>
      <p:sp>
        <p:nvSpPr>
          <p:cNvPr id="3" name="Segnaposto contenuto 2">
            <a:extLst>
              <a:ext uri="{FF2B5EF4-FFF2-40B4-BE49-F238E27FC236}">
                <a16:creationId xmlns:a16="http://schemas.microsoft.com/office/drawing/2014/main" id="{D56F009F-C92A-4B44-820B-0684EC017863}"/>
              </a:ext>
            </a:extLst>
          </p:cNvPr>
          <p:cNvSpPr>
            <a:spLocks noGrp="1"/>
          </p:cNvSpPr>
          <p:nvPr>
            <p:ph idx="1"/>
          </p:nvPr>
        </p:nvSpPr>
        <p:spPr>
          <a:xfrm>
            <a:off x="1066800" y="2103120"/>
            <a:ext cx="8627706" cy="3849624"/>
          </a:xfrm>
        </p:spPr>
        <p:txBody>
          <a:bodyPr/>
          <a:lstStyle/>
          <a:p>
            <a:pPr marL="0" indent="0">
              <a:buNone/>
            </a:pPr>
            <a:r>
              <a:rPr lang="it-IT" dirty="0"/>
              <a:t>Si tratta del nucleo della vostra presentazione. Potete giocarvi qui 5-7 slide. Dovete definire l’argomento che affrontate nelle giuste proporzioni.  Iniziamo con una disamina sugli aspetti che vi propongo nell’elenco sotto, non dovete proprio includerli nelle slide, ma accennarli nella vostra discussione se non avete spazio nelle slide.</a:t>
            </a:r>
          </a:p>
          <a:p>
            <a:r>
              <a:rPr lang="it-IT" dirty="0"/>
              <a:t>Criteri oggettivi e criteri soggettivi</a:t>
            </a:r>
          </a:p>
          <a:p>
            <a:r>
              <a:rPr lang="it-IT" dirty="0"/>
              <a:t>Sicurezza – Qualità – Flessibilità – Semplicità di Esercizio – Costi</a:t>
            </a:r>
          </a:p>
          <a:p>
            <a:r>
              <a:rPr lang="it-IT" dirty="0"/>
              <a:t>Esecuzione della progettazione ( Progetto preliminare, definitivo ed esecutivo)</a:t>
            </a:r>
          </a:p>
          <a:p>
            <a:r>
              <a:rPr lang="it-IT" dirty="0"/>
              <a:t>Principali fasi della progettazione (la vostra relazione)</a:t>
            </a:r>
          </a:p>
        </p:txBody>
      </p:sp>
      <p:sp>
        <p:nvSpPr>
          <p:cNvPr id="4" name="Segnaposto data 3">
            <a:extLst>
              <a:ext uri="{FF2B5EF4-FFF2-40B4-BE49-F238E27FC236}">
                <a16:creationId xmlns:a16="http://schemas.microsoft.com/office/drawing/2014/main" id="{9D8C2CCE-5728-4B2A-B23C-1E44108FEABC}"/>
              </a:ext>
            </a:extLst>
          </p:cNvPr>
          <p:cNvSpPr>
            <a:spLocks noGrp="1"/>
          </p:cNvSpPr>
          <p:nvPr>
            <p:ph type="dt" sz="half" idx="10"/>
          </p:nvPr>
        </p:nvSpPr>
        <p:spPr/>
        <p:txBody>
          <a:bodyPr/>
          <a:lstStyle/>
          <a:p>
            <a:pPr rtl="0"/>
            <a:fld id="{85E0D28E-6F2F-4715-A424-3B01AC64AD4B}" type="datetime1">
              <a:rPr lang="it-IT" smtClean="0"/>
              <a:t>17/05/2020</a:t>
            </a:fld>
            <a:endParaRPr lang="en-US"/>
          </a:p>
        </p:txBody>
      </p:sp>
      <p:sp>
        <p:nvSpPr>
          <p:cNvPr id="5" name="Ovale 4">
            <a:extLst>
              <a:ext uri="{FF2B5EF4-FFF2-40B4-BE49-F238E27FC236}">
                <a16:creationId xmlns:a16="http://schemas.microsoft.com/office/drawing/2014/main" id="{625AF904-7121-4F77-91C5-5C883849C830}"/>
              </a:ext>
            </a:extLst>
          </p:cNvPr>
          <p:cNvSpPr/>
          <p:nvPr/>
        </p:nvSpPr>
        <p:spPr>
          <a:xfrm>
            <a:off x="9917339" y="2014194"/>
            <a:ext cx="1818562" cy="1818562"/>
          </a:xfrm>
          <a:prstGeom prst="ellipse">
            <a:avLst/>
          </a:prstGeom>
        </p:spPr>
        <p:style>
          <a:lnRef idx="0">
            <a:schemeClr val="lt1">
              <a:alpha val="0"/>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p:style>
      </p:sp>
      <p:sp>
        <p:nvSpPr>
          <p:cNvPr id="6" name="Rettangolo 5" descr="Testa con ingranaggi">
            <a:extLst>
              <a:ext uri="{FF2B5EF4-FFF2-40B4-BE49-F238E27FC236}">
                <a16:creationId xmlns:a16="http://schemas.microsoft.com/office/drawing/2014/main" id="{E1ED6708-85C5-4657-BD0D-18D328AEDBD8}"/>
              </a:ext>
            </a:extLst>
          </p:cNvPr>
          <p:cNvSpPr/>
          <p:nvPr/>
        </p:nvSpPr>
        <p:spPr>
          <a:xfrm>
            <a:off x="10304901" y="2401756"/>
            <a:ext cx="1043437" cy="1043437"/>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3901221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88FC4A-B0A5-46C0-BFBC-BCFBA486B573}"/>
              </a:ext>
            </a:extLst>
          </p:cNvPr>
          <p:cNvSpPr>
            <a:spLocks noGrp="1"/>
          </p:cNvSpPr>
          <p:nvPr>
            <p:ph type="title"/>
          </p:nvPr>
        </p:nvSpPr>
        <p:spPr/>
        <p:txBody>
          <a:bodyPr/>
          <a:lstStyle/>
          <a:p>
            <a:r>
              <a:rPr lang="it-IT" dirty="0"/>
              <a:t>Progetto SLIDE 1</a:t>
            </a:r>
          </a:p>
        </p:txBody>
      </p:sp>
      <p:sp>
        <p:nvSpPr>
          <p:cNvPr id="3" name="Segnaposto contenuto 2">
            <a:extLst>
              <a:ext uri="{FF2B5EF4-FFF2-40B4-BE49-F238E27FC236}">
                <a16:creationId xmlns:a16="http://schemas.microsoft.com/office/drawing/2014/main" id="{D56F009F-C92A-4B44-820B-0684EC017863}"/>
              </a:ext>
            </a:extLst>
          </p:cNvPr>
          <p:cNvSpPr>
            <a:spLocks noGrp="1"/>
          </p:cNvSpPr>
          <p:nvPr>
            <p:ph idx="1"/>
          </p:nvPr>
        </p:nvSpPr>
        <p:spPr>
          <a:xfrm>
            <a:off x="1066800" y="2103120"/>
            <a:ext cx="6071118" cy="3849624"/>
          </a:xfrm>
        </p:spPr>
        <p:txBody>
          <a:bodyPr/>
          <a:lstStyle/>
          <a:p>
            <a:pPr marL="0" indent="0">
              <a:buNone/>
            </a:pPr>
            <a:r>
              <a:rPr lang="it-IT" dirty="0"/>
              <a:t>L’oggetto della relazione potrebbe essere il dimensionamento dell’impianto elettrico per un’abitazione (monolocale con servizi) di complessivi</a:t>
            </a:r>
          </a:p>
          <a:p>
            <a:r>
              <a:rPr lang="it-IT" dirty="0"/>
              <a:t>37 m</a:t>
            </a:r>
            <a:r>
              <a:rPr lang="it-IT" baseline="30000" dirty="0"/>
              <a:t>2</a:t>
            </a:r>
            <a:r>
              <a:rPr lang="it-IT" dirty="0"/>
              <a:t> situata in zona urbana.</a:t>
            </a:r>
          </a:p>
          <a:p>
            <a:r>
              <a:rPr lang="it-IT" dirty="0"/>
              <a:t>L’alimentazione, in arrivo dal contatore dell’ente erogatore, è a 230 V in corrente alternata.</a:t>
            </a:r>
          </a:p>
          <a:p>
            <a:r>
              <a:rPr lang="it-IT" dirty="0"/>
              <a:t>E’ prevista l’installazione di una cucina elettrica da 1000 W.</a:t>
            </a:r>
          </a:p>
          <a:p>
            <a:pPr marL="0" indent="0">
              <a:buNone/>
            </a:pPr>
            <a:endParaRPr lang="it-IT" dirty="0"/>
          </a:p>
        </p:txBody>
      </p:sp>
      <p:sp>
        <p:nvSpPr>
          <p:cNvPr id="4" name="Segnaposto data 3">
            <a:extLst>
              <a:ext uri="{FF2B5EF4-FFF2-40B4-BE49-F238E27FC236}">
                <a16:creationId xmlns:a16="http://schemas.microsoft.com/office/drawing/2014/main" id="{9D8C2CCE-5728-4B2A-B23C-1E44108FEABC}"/>
              </a:ext>
            </a:extLst>
          </p:cNvPr>
          <p:cNvSpPr>
            <a:spLocks noGrp="1"/>
          </p:cNvSpPr>
          <p:nvPr>
            <p:ph type="dt" sz="half" idx="10"/>
          </p:nvPr>
        </p:nvSpPr>
        <p:spPr/>
        <p:txBody>
          <a:bodyPr/>
          <a:lstStyle/>
          <a:p>
            <a:pPr rtl="0"/>
            <a:fld id="{85E0D28E-6F2F-4715-A424-3B01AC64AD4B}" type="datetime1">
              <a:rPr lang="it-IT" smtClean="0"/>
              <a:t>17/05/2020</a:t>
            </a:fld>
            <a:endParaRPr lang="en-US"/>
          </a:p>
        </p:txBody>
      </p:sp>
      <p:sp>
        <p:nvSpPr>
          <p:cNvPr id="5" name="Ovale 4">
            <a:extLst>
              <a:ext uri="{FF2B5EF4-FFF2-40B4-BE49-F238E27FC236}">
                <a16:creationId xmlns:a16="http://schemas.microsoft.com/office/drawing/2014/main" id="{625AF904-7121-4F77-91C5-5C883849C830}"/>
              </a:ext>
            </a:extLst>
          </p:cNvPr>
          <p:cNvSpPr/>
          <p:nvPr/>
        </p:nvSpPr>
        <p:spPr>
          <a:xfrm>
            <a:off x="10010646" y="457200"/>
            <a:ext cx="1818562" cy="1818562"/>
          </a:xfrm>
          <a:prstGeom prst="ellipse">
            <a:avLst/>
          </a:prstGeom>
        </p:spPr>
        <p:style>
          <a:lnRef idx="0">
            <a:schemeClr val="lt1">
              <a:alpha val="0"/>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p:style>
      </p:sp>
      <p:sp>
        <p:nvSpPr>
          <p:cNvPr id="6" name="Rettangolo 5" descr="Testa con ingranaggi">
            <a:extLst>
              <a:ext uri="{FF2B5EF4-FFF2-40B4-BE49-F238E27FC236}">
                <a16:creationId xmlns:a16="http://schemas.microsoft.com/office/drawing/2014/main" id="{E1ED6708-85C5-4657-BD0D-18D328AEDBD8}"/>
              </a:ext>
            </a:extLst>
          </p:cNvPr>
          <p:cNvSpPr/>
          <p:nvPr/>
        </p:nvSpPr>
        <p:spPr>
          <a:xfrm>
            <a:off x="10398208" y="844762"/>
            <a:ext cx="1043437" cy="1043437"/>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pic>
        <p:nvPicPr>
          <p:cNvPr id="1026" name="Picture 2" descr="Un bilocale di 37 mq con colori soft (con immagini) | Planimetrie ...">
            <a:extLst>
              <a:ext uri="{FF2B5EF4-FFF2-40B4-BE49-F238E27FC236}">
                <a16:creationId xmlns:a16="http://schemas.microsoft.com/office/drawing/2014/main" id="{C189769F-9CE8-4415-AAE0-8CA254A6E97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65676" y="2295143"/>
            <a:ext cx="4075969" cy="3849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7345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88FC4A-B0A5-46C0-BFBC-BCFBA486B573}"/>
              </a:ext>
            </a:extLst>
          </p:cNvPr>
          <p:cNvSpPr>
            <a:spLocks noGrp="1"/>
          </p:cNvSpPr>
          <p:nvPr>
            <p:ph type="title"/>
          </p:nvPr>
        </p:nvSpPr>
        <p:spPr/>
        <p:txBody>
          <a:bodyPr/>
          <a:lstStyle/>
          <a:p>
            <a:r>
              <a:rPr lang="it-IT" dirty="0"/>
              <a:t>Progetto SLIDE 2</a:t>
            </a:r>
          </a:p>
        </p:txBody>
      </p:sp>
      <p:sp>
        <p:nvSpPr>
          <p:cNvPr id="3" name="Segnaposto contenuto 2">
            <a:extLst>
              <a:ext uri="{FF2B5EF4-FFF2-40B4-BE49-F238E27FC236}">
                <a16:creationId xmlns:a16="http://schemas.microsoft.com/office/drawing/2014/main" id="{D56F009F-C92A-4B44-820B-0684EC017863}"/>
              </a:ext>
            </a:extLst>
          </p:cNvPr>
          <p:cNvSpPr>
            <a:spLocks noGrp="1"/>
          </p:cNvSpPr>
          <p:nvPr>
            <p:ph idx="1"/>
          </p:nvPr>
        </p:nvSpPr>
        <p:spPr>
          <a:xfrm>
            <a:off x="1066800" y="2103120"/>
            <a:ext cx="6071118" cy="3849624"/>
          </a:xfrm>
        </p:spPr>
        <p:txBody>
          <a:bodyPr>
            <a:normAutofit fontScale="92500" lnSpcReduction="10000"/>
          </a:bodyPr>
          <a:lstStyle/>
          <a:p>
            <a:r>
              <a:rPr lang="it-IT" dirty="0"/>
              <a:t>Non avendo dettagli sulla tipologia dell’impianto e sugli utilizzatori ma conoscendo la dimensione dell’unità abitativa, è possibile procedere, per il calcolo della potenza installata presunta,  utilizzando il metodo della potenza specifica per unità di superficie.</a:t>
            </a:r>
          </a:p>
          <a:p>
            <a:r>
              <a:rPr lang="it-IT" dirty="0"/>
              <a:t>Si utilizzano dei valori di riferimento sulla potenza installata presunta in base alle tabelle A e B, per abitazione di tipo urbano, si hanno i seguenti valori:</a:t>
            </a:r>
          </a:p>
          <a:p>
            <a:r>
              <a:rPr lang="it-IT" dirty="0"/>
              <a:t>Potenza specifica per illuminazione: 10 W / m</a:t>
            </a:r>
            <a:r>
              <a:rPr lang="it-IT" baseline="30000" dirty="0"/>
              <a:t>2</a:t>
            </a:r>
            <a:r>
              <a:rPr lang="it-IT" dirty="0"/>
              <a:t>, con un minimo di 500 W.</a:t>
            </a:r>
          </a:p>
          <a:p>
            <a:r>
              <a:rPr lang="it-IT" dirty="0"/>
              <a:t>Potenza specifica per servizi vari: 40 W / m</a:t>
            </a:r>
            <a:r>
              <a:rPr lang="it-IT" baseline="30000" dirty="0"/>
              <a:t>2</a:t>
            </a:r>
            <a:r>
              <a:rPr lang="it-IT" dirty="0"/>
              <a:t>.</a:t>
            </a:r>
          </a:p>
          <a:p>
            <a:r>
              <a:rPr lang="it-IT" dirty="0"/>
              <a:t>Si suppone inoltre la presenza di uno scaldacqua, per il quale verrà computata una</a:t>
            </a:r>
          </a:p>
          <a:p>
            <a:r>
              <a:rPr lang="it-IT" dirty="0"/>
              <a:t>potenza di 1000 W (appartamenti fino a quattro locali).</a:t>
            </a:r>
          </a:p>
          <a:p>
            <a:pPr marL="0" indent="0">
              <a:buNone/>
            </a:pPr>
            <a:endParaRPr lang="it-IT" dirty="0"/>
          </a:p>
        </p:txBody>
      </p:sp>
      <p:sp>
        <p:nvSpPr>
          <p:cNvPr id="4" name="Segnaposto data 3">
            <a:extLst>
              <a:ext uri="{FF2B5EF4-FFF2-40B4-BE49-F238E27FC236}">
                <a16:creationId xmlns:a16="http://schemas.microsoft.com/office/drawing/2014/main" id="{9D8C2CCE-5728-4B2A-B23C-1E44108FEABC}"/>
              </a:ext>
            </a:extLst>
          </p:cNvPr>
          <p:cNvSpPr>
            <a:spLocks noGrp="1"/>
          </p:cNvSpPr>
          <p:nvPr>
            <p:ph type="dt" sz="half" idx="10"/>
          </p:nvPr>
        </p:nvSpPr>
        <p:spPr/>
        <p:txBody>
          <a:bodyPr/>
          <a:lstStyle/>
          <a:p>
            <a:pPr rtl="0"/>
            <a:fld id="{85E0D28E-6F2F-4715-A424-3B01AC64AD4B}" type="datetime1">
              <a:rPr lang="it-IT" smtClean="0"/>
              <a:t>17/05/2020</a:t>
            </a:fld>
            <a:endParaRPr lang="en-US"/>
          </a:p>
        </p:txBody>
      </p:sp>
      <p:graphicFrame>
        <p:nvGraphicFramePr>
          <p:cNvPr id="7" name="Tabella 6">
            <a:extLst>
              <a:ext uri="{FF2B5EF4-FFF2-40B4-BE49-F238E27FC236}">
                <a16:creationId xmlns:a16="http://schemas.microsoft.com/office/drawing/2014/main" id="{B44313A7-CB33-4DDD-BA29-F834F290C90F}"/>
              </a:ext>
            </a:extLst>
          </p:cNvPr>
          <p:cNvGraphicFramePr>
            <a:graphicFrameLocks noGrp="1"/>
          </p:cNvGraphicFramePr>
          <p:nvPr>
            <p:extLst>
              <p:ext uri="{D42A27DB-BD31-4B8C-83A1-F6EECF244321}">
                <p14:modId xmlns:p14="http://schemas.microsoft.com/office/powerpoint/2010/main" val="1082989646"/>
              </p:ext>
            </p:extLst>
          </p:nvPr>
        </p:nvGraphicFramePr>
        <p:xfrm>
          <a:off x="7683157" y="779754"/>
          <a:ext cx="3655695" cy="2468880"/>
        </p:xfrm>
        <a:graphic>
          <a:graphicData uri="http://schemas.openxmlformats.org/drawingml/2006/table">
            <a:tbl>
              <a:tblPr firstRow="1" firstCol="1" bandRow="1">
                <a:tableStyleId>{5C22544A-7EE6-4342-B048-85BDC9FD1C3A}</a:tableStyleId>
              </a:tblPr>
              <a:tblGrid>
                <a:gridCol w="1289685">
                  <a:extLst>
                    <a:ext uri="{9D8B030D-6E8A-4147-A177-3AD203B41FA5}">
                      <a16:colId xmlns:a16="http://schemas.microsoft.com/office/drawing/2014/main" val="1672414741"/>
                    </a:ext>
                  </a:extLst>
                </a:gridCol>
                <a:gridCol w="1289685">
                  <a:extLst>
                    <a:ext uri="{9D8B030D-6E8A-4147-A177-3AD203B41FA5}">
                      <a16:colId xmlns:a16="http://schemas.microsoft.com/office/drawing/2014/main" val="1309582970"/>
                    </a:ext>
                  </a:extLst>
                </a:gridCol>
                <a:gridCol w="1076325">
                  <a:extLst>
                    <a:ext uri="{9D8B030D-6E8A-4147-A177-3AD203B41FA5}">
                      <a16:colId xmlns:a16="http://schemas.microsoft.com/office/drawing/2014/main" val="3963470110"/>
                    </a:ext>
                  </a:extLst>
                </a:gridCol>
              </a:tblGrid>
              <a:tr h="0">
                <a:tc gridSpan="3">
                  <a:txBody>
                    <a:bodyPr/>
                    <a:lstStyle/>
                    <a:p>
                      <a:pPr algn="ctr">
                        <a:spcAft>
                          <a:spcPts val="0"/>
                        </a:spcAft>
                      </a:pPr>
                      <a:r>
                        <a:rPr lang="it-IT" sz="1200" dirty="0">
                          <a:effectLst/>
                        </a:rPr>
                        <a:t>Tabella A</a:t>
                      </a:r>
                      <a:endParaRPr lang="it-IT" sz="1200"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4282643254"/>
                  </a:ext>
                </a:extLst>
              </a:tr>
              <a:tr h="0">
                <a:tc gridSpan="2">
                  <a:txBody>
                    <a:bodyPr/>
                    <a:lstStyle/>
                    <a:p>
                      <a:pPr algn="ctr">
                        <a:spcAft>
                          <a:spcPts val="0"/>
                        </a:spcAft>
                      </a:pPr>
                      <a:r>
                        <a:rPr lang="it-IT" sz="1000">
                          <a:effectLst/>
                        </a:rPr>
                        <a:t>Tipo di attività</a:t>
                      </a:r>
                      <a:endParaRPr lang="it-IT" sz="12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it-IT"/>
                    </a:p>
                  </a:txBody>
                  <a:tcPr/>
                </a:tc>
                <a:tc>
                  <a:txBody>
                    <a:bodyPr/>
                    <a:lstStyle/>
                    <a:p>
                      <a:pPr algn="ctr">
                        <a:spcAft>
                          <a:spcPts val="0"/>
                        </a:spcAft>
                      </a:pPr>
                      <a:r>
                        <a:rPr lang="it-IT" sz="1000">
                          <a:effectLst/>
                        </a:rPr>
                        <a:t>Potenza specifica [W/m</a:t>
                      </a:r>
                      <a:r>
                        <a:rPr lang="it-IT" sz="1000" baseline="30000">
                          <a:effectLst/>
                        </a:rPr>
                        <a:t>2</a:t>
                      </a:r>
                      <a:r>
                        <a:rPr lang="it-IT" sz="1000">
                          <a:effectLst/>
                        </a:rPr>
                        <a:t> ]</a:t>
                      </a:r>
                      <a:endParaRPr lang="it-IT"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58596540"/>
                  </a:ext>
                </a:extLst>
              </a:tr>
              <a:tr h="0">
                <a:tc rowSpan="5">
                  <a:txBody>
                    <a:bodyPr/>
                    <a:lstStyle/>
                    <a:p>
                      <a:pPr algn="ctr">
                        <a:spcAft>
                          <a:spcPts val="0"/>
                        </a:spcAft>
                      </a:pPr>
                      <a:r>
                        <a:rPr lang="it-IT" sz="1000">
                          <a:effectLst/>
                        </a:rPr>
                        <a:t> </a:t>
                      </a:r>
                      <a:endParaRPr lang="it-IT" sz="1200">
                        <a:effectLst/>
                      </a:endParaRPr>
                    </a:p>
                    <a:p>
                      <a:pPr algn="ctr">
                        <a:spcAft>
                          <a:spcPts val="0"/>
                        </a:spcAft>
                      </a:pPr>
                      <a:r>
                        <a:rPr lang="it-IT" sz="1000">
                          <a:effectLst/>
                        </a:rPr>
                        <a:t>Utilizzazioni industriali</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it-IT" sz="1000">
                          <a:effectLst/>
                        </a:rPr>
                        <a:t>Cartiera</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000">
                          <a:effectLst/>
                        </a:rPr>
                        <a:t>12</a:t>
                      </a:r>
                      <a:endParaRPr lang="it-IT"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36016199"/>
                  </a:ext>
                </a:extLst>
              </a:tr>
              <a:tr h="0">
                <a:tc vMerge="1">
                  <a:txBody>
                    <a:bodyPr/>
                    <a:lstStyle/>
                    <a:p>
                      <a:endParaRPr lang="it-IT"/>
                    </a:p>
                  </a:txBody>
                  <a:tcPr/>
                </a:tc>
                <a:tc>
                  <a:txBody>
                    <a:bodyPr/>
                    <a:lstStyle/>
                    <a:p>
                      <a:pPr>
                        <a:spcAft>
                          <a:spcPts val="0"/>
                        </a:spcAft>
                      </a:pPr>
                      <a:r>
                        <a:rPr lang="it-IT" sz="1000">
                          <a:effectLst/>
                        </a:rPr>
                        <a:t>Industria tessile</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000">
                          <a:effectLst/>
                        </a:rPr>
                        <a:t>110</a:t>
                      </a:r>
                      <a:endParaRPr lang="it-IT"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644342522"/>
                  </a:ext>
                </a:extLst>
              </a:tr>
              <a:tr h="0">
                <a:tc vMerge="1">
                  <a:txBody>
                    <a:bodyPr/>
                    <a:lstStyle/>
                    <a:p>
                      <a:endParaRPr lang="it-IT"/>
                    </a:p>
                  </a:txBody>
                  <a:tcPr/>
                </a:tc>
                <a:tc>
                  <a:txBody>
                    <a:bodyPr/>
                    <a:lstStyle/>
                    <a:p>
                      <a:pPr>
                        <a:spcAft>
                          <a:spcPts val="0"/>
                        </a:spcAft>
                      </a:pPr>
                      <a:r>
                        <a:rPr lang="it-IT" sz="1000">
                          <a:effectLst/>
                        </a:rPr>
                        <a:t>Industria elettronica</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000">
                          <a:effectLst/>
                        </a:rPr>
                        <a:t>90</a:t>
                      </a:r>
                      <a:endParaRPr lang="it-IT"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48889845"/>
                  </a:ext>
                </a:extLst>
              </a:tr>
              <a:tr h="0">
                <a:tc vMerge="1">
                  <a:txBody>
                    <a:bodyPr/>
                    <a:lstStyle/>
                    <a:p>
                      <a:endParaRPr lang="it-IT"/>
                    </a:p>
                  </a:txBody>
                  <a:tcPr/>
                </a:tc>
                <a:tc>
                  <a:txBody>
                    <a:bodyPr/>
                    <a:lstStyle/>
                    <a:p>
                      <a:pPr>
                        <a:spcAft>
                          <a:spcPts val="0"/>
                        </a:spcAft>
                      </a:pPr>
                      <a:r>
                        <a:rPr lang="it-IT" sz="1000">
                          <a:effectLst/>
                        </a:rPr>
                        <a:t>Officina meccanica</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000">
                          <a:effectLst/>
                        </a:rPr>
                        <a:t>80</a:t>
                      </a:r>
                      <a:endParaRPr lang="it-IT"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57065947"/>
                  </a:ext>
                </a:extLst>
              </a:tr>
              <a:tr h="0">
                <a:tc vMerge="1">
                  <a:txBody>
                    <a:bodyPr/>
                    <a:lstStyle/>
                    <a:p>
                      <a:endParaRPr lang="it-IT"/>
                    </a:p>
                  </a:txBody>
                  <a:tcPr/>
                </a:tc>
                <a:tc>
                  <a:txBody>
                    <a:bodyPr/>
                    <a:lstStyle/>
                    <a:p>
                      <a:pPr>
                        <a:spcAft>
                          <a:spcPts val="0"/>
                        </a:spcAft>
                      </a:pPr>
                      <a:r>
                        <a:rPr lang="it-IT" sz="1000">
                          <a:effectLst/>
                        </a:rPr>
                        <a:t>Falegnameria</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000">
                          <a:effectLst/>
                        </a:rPr>
                        <a:t>70</a:t>
                      </a:r>
                      <a:endParaRPr lang="it-IT"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17335269"/>
                  </a:ext>
                </a:extLst>
              </a:tr>
              <a:tr h="0">
                <a:tc rowSpan="5">
                  <a:txBody>
                    <a:bodyPr/>
                    <a:lstStyle/>
                    <a:p>
                      <a:pPr>
                        <a:spcAft>
                          <a:spcPts val="0"/>
                        </a:spcAft>
                      </a:pPr>
                      <a:r>
                        <a:rPr lang="it-IT" sz="1000">
                          <a:effectLst/>
                        </a:rPr>
                        <a:t> </a:t>
                      </a:r>
                      <a:endParaRPr lang="it-IT" sz="1200">
                        <a:effectLst/>
                      </a:endParaRPr>
                    </a:p>
                    <a:p>
                      <a:pPr>
                        <a:spcAft>
                          <a:spcPts val="0"/>
                        </a:spcAft>
                      </a:pPr>
                      <a:r>
                        <a:rPr lang="it-IT" sz="1000">
                          <a:effectLst/>
                        </a:rPr>
                        <a:t>Utilizzazioni civili e del terziario</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it-IT" sz="1000">
                          <a:effectLst/>
                        </a:rPr>
                        <a:t>Uffici</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000">
                          <a:effectLst/>
                        </a:rPr>
                        <a:t>70</a:t>
                      </a:r>
                      <a:endParaRPr lang="it-IT"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867903556"/>
                  </a:ext>
                </a:extLst>
              </a:tr>
              <a:tr h="0">
                <a:tc vMerge="1">
                  <a:txBody>
                    <a:bodyPr/>
                    <a:lstStyle/>
                    <a:p>
                      <a:endParaRPr lang="it-IT"/>
                    </a:p>
                  </a:txBody>
                  <a:tcPr/>
                </a:tc>
                <a:tc>
                  <a:txBody>
                    <a:bodyPr/>
                    <a:lstStyle/>
                    <a:p>
                      <a:pPr>
                        <a:spcAft>
                          <a:spcPts val="0"/>
                        </a:spcAft>
                      </a:pPr>
                      <a:r>
                        <a:rPr lang="it-IT" sz="1000">
                          <a:effectLst/>
                        </a:rPr>
                        <a:t>Scuole</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000">
                          <a:effectLst/>
                        </a:rPr>
                        <a:t>50</a:t>
                      </a:r>
                      <a:endParaRPr lang="it-IT"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610095691"/>
                  </a:ext>
                </a:extLst>
              </a:tr>
              <a:tr h="0">
                <a:tc vMerge="1">
                  <a:txBody>
                    <a:bodyPr/>
                    <a:lstStyle/>
                    <a:p>
                      <a:endParaRPr lang="it-IT"/>
                    </a:p>
                  </a:txBody>
                  <a:tcPr/>
                </a:tc>
                <a:tc>
                  <a:txBody>
                    <a:bodyPr/>
                    <a:lstStyle/>
                    <a:p>
                      <a:pPr>
                        <a:spcAft>
                          <a:spcPts val="0"/>
                        </a:spcAft>
                      </a:pPr>
                      <a:r>
                        <a:rPr lang="it-IT" sz="1000">
                          <a:effectLst/>
                        </a:rPr>
                        <a:t>Ospedali</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000">
                          <a:effectLst/>
                        </a:rPr>
                        <a:t>60</a:t>
                      </a:r>
                      <a:endParaRPr lang="it-IT"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182205367"/>
                  </a:ext>
                </a:extLst>
              </a:tr>
              <a:tr h="0">
                <a:tc vMerge="1">
                  <a:txBody>
                    <a:bodyPr/>
                    <a:lstStyle/>
                    <a:p>
                      <a:endParaRPr lang="it-IT"/>
                    </a:p>
                  </a:txBody>
                  <a:tcPr/>
                </a:tc>
                <a:tc>
                  <a:txBody>
                    <a:bodyPr/>
                    <a:lstStyle/>
                    <a:p>
                      <a:pPr>
                        <a:spcAft>
                          <a:spcPts val="0"/>
                        </a:spcAft>
                      </a:pPr>
                      <a:r>
                        <a:rPr lang="it-IT" sz="1000">
                          <a:effectLst/>
                        </a:rPr>
                        <a:t>Alberghi</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000">
                          <a:effectLst/>
                        </a:rPr>
                        <a:t>80</a:t>
                      </a:r>
                      <a:endParaRPr lang="it-IT"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32943229"/>
                  </a:ext>
                </a:extLst>
              </a:tr>
              <a:tr h="0">
                <a:tc vMerge="1">
                  <a:txBody>
                    <a:bodyPr/>
                    <a:lstStyle/>
                    <a:p>
                      <a:endParaRPr lang="it-IT"/>
                    </a:p>
                  </a:txBody>
                  <a:tcPr/>
                </a:tc>
                <a:tc>
                  <a:txBody>
                    <a:bodyPr/>
                    <a:lstStyle/>
                    <a:p>
                      <a:pPr>
                        <a:spcAft>
                          <a:spcPts val="0"/>
                        </a:spcAft>
                      </a:pPr>
                      <a:r>
                        <a:rPr lang="it-IT" sz="1000">
                          <a:effectLst/>
                        </a:rPr>
                        <a:t>Abitazioni</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000" dirty="0">
                          <a:effectLst/>
                        </a:rPr>
                        <a:t>40</a:t>
                      </a:r>
                      <a:endParaRPr lang="it-IT"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804351194"/>
                  </a:ext>
                </a:extLst>
              </a:tr>
            </a:tbl>
          </a:graphicData>
        </a:graphic>
      </p:graphicFrame>
      <p:graphicFrame>
        <p:nvGraphicFramePr>
          <p:cNvPr id="8" name="Tabella 7">
            <a:extLst>
              <a:ext uri="{FF2B5EF4-FFF2-40B4-BE49-F238E27FC236}">
                <a16:creationId xmlns:a16="http://schemas.microsoft.com/office/drawing/2014/main" id="{2BFFF49E-1308-4498-847C-201F8C90FA9A}"/>
              </a:ext>
            </a:extLst>
          </p:cNvPr>
          <p:cNvGraphicFramePr>
            <a:graphicFrameLocks noGrp="1"/>
          </p:cNvGraphicFramePr>
          <p:nvPr>
            <p:extLst>
              <p:ext uri="{D42A27DB-BD31-4B8C-83A1-F6EECF244321}">
                <p14:modId xmlns:p14="http://schemas.microsoft.com/office/powerpoint/2010/main" val="975105195"/>
              </p:ext>
            </p:extLst>
          </p:nvPr>
        </p:nvGraphicFramePr>
        <p:xfrm>
          <a:off x="7976371" y="3429000"/>
          <a:ext cx="2901315" cy="2468880"/>
        </p:xfrm>
        <a:graphic>
          <a:graphicData uri="http://schemas.openxmlformats.org/drawingml/2006/table">
            <a:tbl>
              <a:tblPr firstRow="1" firstCol="1" bandRow="1">
                <a:tableStyleId>{5C22544A-7EE6-4342-B048-85BDC9FD1C3A}</a:tableStyleId>
              </a:tblPr>
              <a:tblGrid>
                <a:gridCol w="1076325">
                  <a:extLst>
                    <a:ext uri="{9D8B030D-6E8A-4147-A177-3AD203B41FA5}">
                      <a16:colId xmlns:a16="http://schemas.microsoft.com/office/drawing/2014/main" val="663998898"/>
                    </a:ext>
                  </a:extLst>
                </a:gridCol>
                <a:gridCol w="1076325">
                  <a:extLst>
                    <a:ext uri="{9D8B030D-6E8A-4147-A177-3AD203B41FA5}">
                      <a16:colId xmlns:a16="http://schemas.microsoft.com/office/drawing/2014/main" val="2945940379"/>
                    </a:ext>
                  </a:extLst>
                </a:gridCol>
                <a:gridCol w="748665">
                  <a:extLst>
                    <a:ext uri="{9D8B030D-6E8A-4147-A177-3AD203B41FA5}">
                      <a16:colId xmlns:a16="http://schemas.microsoft.com/office/drawing/2014/main" val="4207538693"/>
                    </a:ext>
                  </a:extLst>
                </a:gridCol>
              </a:tblGrid>
              <a:tr h="0">
                <a:tc gridSpan="3">
                  <a:txBody>
                    <a:bodyPr/>
                    <a:lstStyle/>
                    <a:p>
                      <a:pPr algn="ctr">
                        <a:spcAft>
                          <a:spcPts val="0"/>
                        </a:spcAft>
                      </a:pPr>
                      <a:r>
                        <a:rPr lang="it-IT" sz="1200">
                          <a:effectLst/>
                        </a:rPr>
                        <a:t>Tabella B</a:t>
                      </a:r>
                      <a:endParaRPr lang="it-IT" sz="12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3234196989"/>
                  </a:ext>
                </a:extLst>
              </a:tr>
              <a:tr h="0">
                <a:tc>
                  <a:txBody>
                    <a:bodyPr/>
                    <a:lstStyle/>
                    <a:p>
                      <a:pPr algn="r">
                        <a:spcAft>
                          <a:spcPts val="0"/>
                        </a:spcAft>
                      </a:pPr>
                      <a:r>
                        <a:rPr lang="it-IT" sz="1000">
                          <a:effectLst/>
                        </a:rPr>
                        <a:t>Destinazione d’uso</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spcAft>
                          <a:spcPts val="0"/>
                        </a:spcAft>
                      </a:pPr>
                      <a:r>
                        <a:rPr lang="it-IT" sz="1000">
                          <a:effectLst/>
                        </a:rPr>
                        <a:t>Potenza specifica [W/m2]</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000">
                          <a:effectLst/>
                        </a:rPr>
                        <a:t>Classe di qualità</a:t>
                      </a:r>
                      <a:endParaRPr lang="it-IT"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9480656"/>
                  </a:ext>
                </a:extLst>
              </a:tr>
              <a:tr h="0">
                <a:tc rowSpan="3">
                  <a:txBody>
                    <a:bodyPr/>
                    <a:lstStyle/>
                    <a:p>
                      <a:pPr algn="r">
                        <a:spcAft>
                          <a:spcPts val="0"/>
                        </a:spcAft>
                      </a:pPr>
                      <a:r>
                        <a:rPr lang="it-IT" sz="1000">
                          <a:effectLst/>
                        </a:rPr>
                        <a:t> </a:t>
                      </a:r>
                      <a:endParaRPr lang="it-IT" sz="1200">
                        <a:effectLst/>
                      </a:endParaRPr>
                    </a:p>
                    <a:p>
                      <a:pPr algn="r">
                        <a:spcAft>
                          <a:spcPts val="0"/>
                        </a:spcAft>
                      </a:pPr>
                      <a:r>
                        <a:rPr lang="it-IT" sz="1000">
                          <a:effectLst/>
                        </a:rPr>
                        <a:t>Scuole</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000">
                          <a:effectLst/>
                        </a:rPr>
                        <a:t>15</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000">
                          <a:effectLst/>
                        </a:rPr>
                        <a:t>*</a:t>
                      </a:r>
                      <a:endParaRPr lang="it-IT"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48911812"/>
                  </a:ext>
                </a:extLst>
              </a:tr>
              <a:tr h="0">
                <a:tc vMerge="1">
                  <a:txBody>
                    <a:bodyPr/>
                    <a:lstStyle/>
                    <a:p>
                      <a:endParaRPr lang="it-IT"/>
                    </a:p>
                  </a:txBody>
                  <a:tcPr/>
                </a:tc>
                <a:tc>
                  <a:txBody>
                    <a:bodyPr/>
                    <a:lstStyle/>
                    <a:p>
                      <a:pPr algn="ctr">
                        <a:spcAft>
                          <a:spcPts val="0"/>
                        </a:spcAft>
                      </a:pPr>
                      <a:r>
                        <a:rPr lang="it-IT" sz="1000">
                          <a:effectLst/>
                        </a:rPr>
                        <a:t>20</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000">
                          <a:effectLst/>
                        </a:rPr>
                        <a:t>**</a:t>
                      </a:r>
                      <a:endParaRPr lang="it-IT"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93808954"/>
                  </a:ext>
                </a:extLst>
              </a:tr>
              <a:tr h="0">
                <a:tc vMerge="1">
                  <a:txBody>
                    <a:bodyPr/>
                    <a:lstStyle/>
                    <a:p>
                      <a:endParaRPr lang="it-IT"/>
                    </a:p>
                  </a:txBody>
                  <a:tcPr/>
                </a:tc>
                <a:tc>
                  <a:txBody>
                    <a:bodyPr/>
                    <a:lstStyle/>
                    <a:p>
                      <a:pPr algn="ctr">
                        <a:spcAft>
                          <a:spcPts val="0"/>
                        </a:spcAft>
                      </a:pPr>
                      <a:r>
                        <a:rPr lang="it-IT" sz="1000">
                          <a:effectLst/>
                        </a:rPr>
                        <a:t>25</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000">
                          <a:effectLst/>
                        </a:rPr>
                        <a:t>***</a:t>
                      </a:r>
                      <a:endParaRPr lang="it-IT"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2641761"/>
                  </a:ext>
                </a:extLst>
              </a:tr>
              <a:tr h="0">
                <a:tc rowSpan="3">
                  <a:txBody>
                    <a:bodyPr/>
                    <a:lstStyle/>
                    <a:p>
                      <a:pPr algn="r">
                        <a:spcAft>
                          <a:spcPts val="0"/>
                        </a:spcAft>
                      </a:pPr>
                      <a:r>
                        <a:rPr lang="it-IT" sz="1000">
                          <a:effectLst/>
                        </a:rPr>
                        <a:t>Abitazioni</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000">
                          <a:effectLst/>
                        </a:rPr>
                        <a:t>10</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000">
                          <a:effectLst/>
                        </a:rPr>
                        <a:t>*</a:t>
                      </a:r>
                      <a:endParaRPr lang="it-IT"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375188302"/>
                  </a:ext>
                </a:extLst>
              </a:tr>
              <a:tr h="0">
                <a:tc vMerge="1">
                  <a:txBody>
                    <a:bodyPr/>
                    <a:lstStyle/>
                    <a:p>
                      <a:endParaRPr lang="it-IT"/>
                    </a:p>
                  </a:txBody>
                  <a:tcPr/>
                </a:tc>
                <a:tc>
                  <a:txBody>
                    <a:bodyPr/>
                    <a:lstStyle/>
                    <a:p>
                      <a:pPr algn="ctr">
                        <a:spcAft>
                          <a:spcPts val="0"/>
                        </a:spcAft>
                      </a:pPr>
                      <a:r>
                        <a:rPr lang="it-IT" sz="1000">
                          <a:effectLst/>
                        </a:rPr>
                        <a:t>15</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000">
                          <a:effectLst/>
                        </a:rPr>
                        <a:t>**</a:t>
                      </a:r>
                      <a:endParaRPr lang="it-IT"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02831720"/>
                  </a:ext>
                </a:extLst>
              </a:tr>
              <a:tr h="0">
                <a:tc vMerge="1">
                  <a:txBody>
                    <a:bodyPr/>
                    <a:lstStyle/>
                    <a:p>
                      <a:endParaRPr lang="it-IT"/>
                    </a:p>
                  </a:txBody>
                  <a:tcPr/>
                </a:tc>
                <a:tc>
                  <a:txBody>
                    <a:bodyPr/>
                    <a:lstStyle/>
                    <a:p>
                      <a:pPr algn="ctr">
                        <a:spcAft>
                          <a:spcPts val="0"/>
                        </a:spcAft>
                      </a:pPr>
                      <a:r>
                        <a:rPr lang="it-IT" sz="1000">
                          <a:effectLst/>
                        </a:rPr>
                        <a:t>20</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000">
                          <a:effectLst/>
                        </a:rPr>
                        <a:t>***</a:t>
                      </a:r>
                      <a:endParaRPr lang="it-IT"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30677738"/>
                  </a:ext>
                </a:extLst>
              </a:tr>
              <a:tr h="0">
                <a:tc rowSpan="3">
                  <a:txBody>
                    <a:bodyPr/>
                    <a:lstStyle/>
                    <a:p>
                      <a:pPr algn="r">
                        <a:spcAft>
                          <a:spcPts val="0"/>
                        </a:spcAft>
                      </a:pPr>
                      <a:r>
                        <a:rPr lang="it-IT" sz="1000">
                          <a:effectLst/>
                        </a:rPr>
                        <a:t> </a:t>
                      </a:r>
                      <a:endParaRPr lang="it-IT" sz="1200">
                        <a:effectLst/>
                      </a:endParaRPr>
                    </a:p>
                    <a:p>
                      <a:pPr algn="r">
                        <a:spcAft>
                          <a:spcPts val="0"/>
                        </a:spcAft>
                      </a:pPr>
                      <a:r>
                        <a:rPr lang="it-IT" sz="1000">
                          <a:effectLst/>
                        </a:rPr>
                        <a:t>Uffici</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000">
                          <a:effectLst/>
                        </a:rPr>
                        <a:t>15</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000">
                          <a:effectLst/>
                        </a:rPr>
                        <a:t>*</a:t>
                      </a:r>
                      <a:endParaRPr lang="it-IT"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65353898"/>
                  </a:ext>
                </a:extLst>
              </a:tr>
              <a:tr h="0">
                <a:tc vMerge="1">
                  <a:txBody>
                    <a:bodyPr/>
                    <a:lstStyle/>
                    <a:p>
                      <a:endParaRPr lang="it-IT"/>
                    </a:p>
                  </a:txBody>
                  <a:tcPr/>
                </a:tc>
                <a:tc>
                  <a:txBody>
                    <a:bodyPr/>
                    <a:lstStyle/>
                    <a:p>
                      <a:pPr algn="ctr">
                        <a:spcAft>
                          <a:spcPts val="0"/>
                        </a:spcAft>
                      </a:pPr>
                      <a:r>
                        <a:rPr lang="it-IT" sz="1000">
                          <a:effectLst/>
                        </a:rPr>
                        <a:t>20</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000">
                          <a:effectLst/>
                        </a:rPr>
                        <a:t>**</a:t>
                      </a:r>
                      <a:endParaRPr lang="it-IT"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15027619"/>
                  </a:ext>
                </a:extLst>
              </a:tr>
              <a:tr h="0">
                <a:tc vMerge="1">
                  <a:txBody>
                    <a:bodyPr/>
                    <a:lstStyle/>
                    <a:p>
                      <a:endParaRPr lang="it-IT"/>
                    </a:p>
                  </a:txBody>
                  <a:tcPr/>
                </a:tc>
                <a:tc>
                  <a:txBody>
                    <a:bodyPr/>
                    <a:lstStyle/>
                    <a:p>
                      <a:pPr algn="ctr">
                        <a:spcAft>
                          <a:spcPts val="0"/>
                        </a:spcAft>
                      </a:pPr>
                      <a:r>
                        <a:rPr lang="it-IT" sz="1000">
                          <a:effectLst/>
                        </a:rPr>
                        <a:t>25</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000">
                          <a:effectLst/>
                        </a:rPr>
                        <a:t>***</a:t>
                      </a:r>
                      <a:endParaRPr lang="it-IT"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82595736"/>
                  </a:ext>
                </a:extLst>
              </a:tr>
              <a:tr h="0">
                <a:tc rowSpan="3">
                  <a:txBody>
                    <a:bodyPr/>
                    <a:lstStyle/>
                    <a:p>
                      <a:pPr algn="r">
                        <a:spcAft>
                          <a:spcPts val="0"/>
                        </a:spcAft>
                      </a:pPr>
                      <a:r>
                        <a:rPr lang="it-IT" sz="1000">
                          <a:effectLst/>
                        </a:rPr>
                        <a:t> </a:t>
                      </a:r>
                      <a:endParaRPr lang="it-IT" sz="1200">
                        <a:effectLst/>
                      </a:endParaRPr>
                    </a:p>
                    <a:p>
                      <a:pPr algn="r">
                        <a:spcAft>
                          <a:spcPts val="0"/>
                        </a:spcAft>
                      </a:pPr>
                      <a:r>
                        <a:rPr lang="it-IT" sz="1000">
                          <a:effectLst/>
                        </a:rPr>
                        <a:t>Ospedali</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000">
                          <a:effectLst/>
                        </a:rPr>
                        <a:t>15</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000">
                          <a:effectLst/>
                        </a:rPr>
                        <a:t>*</a:t>
                      </a:r>
                      <a:endParaRPr lang="it-IT"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18751217"/>
                  </a:ext>
                </a:extLst>
              </a:tr>
              <a:tr h="0">
                <a:tc vMerge="1">
                  <a:txBody>
                    <a:bodyPr/>
                    <a:lstStyle/>
                    <a:p>
                      <a:endParaRPr lang="it-IT"/>
                    </a:p>
                  </a:txBody>
                  <a:tcPr/>
                </a:tc>
                <a:tc>
                  <a:txBody>
                    <a:bodyPr/>
                    <a:lstStyle/>
                    <a:p>
                      <a:pPr algn="ctr">
                        <a:spcAft>
                          <a:spcPts val="0"/>
                        </a:spcAft>
                      </a:pPr>
                      <a:r>
                        <a:rPr lang="it-IT" sz="1000">
                          <a:effectLst/>
                        </a:rPr>
                        <a:t>25</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000">
                          <a:effectLst/>
                        </a:rPr>
                        <a:t>**</a:t>
                      </a:r>
                      <a:endParaRPr lang="it-IT"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49630264"/>
                  </a:ext>
                </a:extLst>
              </a:tr>
              <a:tr h="0">
                <a:tc vMerge="1">
                  <a:txBody>
                    <a:bodyPr/>
                    <a:lstStyle/>
                    <a:p>
                      <a:endParaRPr lang="it-IT"/>
                    </a:p>
                  </a:txBody>
                  <a:tcPr/>
                </a:tc>
                <a:tc>
                  <a:txBody>
                    <a:bodyPr/>
                    <a:lstStyle/>
                    <a:p>
                      <a:pPr algn="ctr">
                        <a:spcAft>
                          <a:spcPts val="0"/>
                        </a:spcAft>
                      </a:pPr>
                      <a:r>
                        <a:rPr lang="it-IT" sz="1000">
                          <a:effectLst/>
                        </a:rPr>
                        <a:t>35</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000" dirty="0">
                          <a:effectLst/>
                        </a:rPr>
                        <a:t>***</a:t>
                      </a:r>
                      <a:endParaRPr lang="it-IT"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577883112"/>
                  </a:ext>
                </a:extLst>
              </a:tr>
            </a:tbl>
          </a:graphicData>
        </a:graphic>
      </p:graphicFrame>
      <p:sp>
        <p:nvSpPr>
          <p:cNvPr id="9" name="Ovale 8">
            <a:extLst>
              <a:ext uri="{FF2B5EF4-FFF2-40B4-BE49-F238E27FC236}">
                <a16:creationId xmlns:a16="http://schemas.microsoft.com/office/drawing/2014/main" id="{EB9D6BF8-2EDD-448D-98FB-97410BBFF063}"/>
              </a:ext>
            </a:extLst>
          </p:cNvPr>
          <p:cNvSpPr/>
          <p:nvPr/>
        </p:nvSpPr>
        <p:spPr>
          <a:xfrm>
            <a:off x="8934663" y="2910075"/>
            <a:ext cx="984729" cy="677117"/>
          </a:xfrm>
          <a:prstGeom prst="ellipse">
            <a:avLst/>
          </a:prstGeom>
          <a:no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Ovale 10">
            <a:extLst>
              <a:ext uri="{FF2B5EF4-FFF2-40B4-BE49-F238E27FC236}">
                <a16:creationId xmlns:a16="http://schemas.microsoft.com/office/drawing/2014/main" id="{55D0886E-9198-4ED5-9DF2-859FAEB8328E}"/>
              </a:ext>
            </a:extLst>
          </p:cNvPr>
          <p:cNvSpPr/>
          <p:nvPr/>
        </p:nvSpPr>
        <p:spPr>
          <a:xfrm>
            <a:off x="8210951" y="4303278"/>
            <a:ext cx="984729" cy="677117"/>
          </a:xfrm>
          <a:prstGeom prst="ellipse">
            <a:avLst/>
          </a:prstGeom>
          <a:no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Ovale 11">
            <a:extLst>
              <a:ext uri="{FF2B5EF4-FFF2-40B4-BE49-F238E27FC236}">
                <a16:creationId xmlns:a16="http://schemas.microsoft.com/office/drawing/2014/main" id="{0C84C543-74B4-4AFF-8CCE-D7CF6093E6C5}"/>
              </a:ext>
            </a:extLst>
          </p:cNvPr>
          <p:cNvSpPr/>
          <p:nvPr/>
        </p:nvSpPr>
        <p:spPr>
          <a:xfrm>
            <a:off x="5773588" y="642594"/>
            <a:ext cx="1091300" cy="1086374"/>
          </a:xfrm>
          <a:prstGeom prst="ellipse">
            <a:avLst/>
          </a:prstGeom>
        </p:spPr>
        <p:style>
          <a:lnRef idx="0">
            <a:schemeClr val="lt1">
              <a:alpha val="0"/>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p:style>
      </p:sp>
      <p:sp>
        <p:nvSpPr>
          <p:cNvPr id="13" name="Rettangolo 12" descr="Testa con ingranaggi">
            <a:extLst>
              <a:ext uri="{FF2B5EF4-FFF2-40B4-BE49-F238E27FC236}">
                <a16:creationId xmlns:a16="http://schemas.microsoft.com/office/drawing/2014/main" id="{7ECDB59B-27BB-4933-8E38-6FF979D67A8C}"/>
              </a:ext>
            </a:extLst>
          </p:cNvPr>
          <p:cNvSpPr/>
          <p:nvPr/>
        </p:nvSpPr>
        <p:spPr>
          <a:xfrm>
            <a:off x="6027338" y="921099"/>
            <a:ext cx="626156" cy="623329"/>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2491171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88FC4A-B0A5-46C0-BFBC-BCFBA486B573}"/>
              </a:ext>
            </a:extLst>
          </p:cNvPr>
          <p:cNvSpPr>
            <a:spLocks noGrp="1"/>
          </p:cNvSpPr>
          <p:nvPr>
            <p:ph type="title"/>
          </p:nvPr>
        </p:nvSpPr>
        <p:spPr>
          <a:xfrm>
            <a:off x="833534" y="457200"/>
            <a:ext cx="10058400" cy="675370"/>
          </a:xfrm>
        </p:spPr>
        <p:txBody>
          <a:bodyPr/>
          <a:lstStyle/>
          <a:p>
            <a:r>
              <a:rPr lang="it-IT" dirty="0"/>
              <a:t>Progetto SLIDE 3</a:t>
            </a:r>
          </a:p>
        </p:txBody>
      </p:sp>
      <p:sp>
        <p:nvSpPr>
          <p:cNvPr id="3" name="Segnaposto contenuto 2">
            <a:extLst>
              <a:ext uri="{FF2B5EF4-FFF2-40B4-BE49-F238E27FC236}">
                <a16:creationId xmlns:a16="http://schemas.microsoft.com/office/drawing/2014/main" id="{D56F009F-C92A-4B44-820B-0684EC017863}"/>
              </a:ext>
            </a:extLst>
          </p:cNvPr>
          <p:cNvSpPr>
            <a:spLocks noGrp="1"/>
          </p:cNvSpPr>
          <p:nvPr>
            <p:ph idx="1"/>
          </p:nvPr>
        </p:nvSpPr>
        <p:spPr>
          <a:xfrm>
            <a:off x="1001485" y="1152487"/>
            <a:ext cx="10559143" cy="5117684"/>
          </a:xfrm>
        </p:spPr>
        <p:txBody>
          <a:bodyPr>
            <a:normAutofit fontScale="92500" lnSpcReduction="10000"/>
          </a:bodyPr>
          <a:lstStyle/>
          <a:p>
            <a:r>
              <a:rPr lang="it-IT" dirty="0"/>
              <a:t>La potenza installata presunta sarà:</a:t>
            </a:r>
          </a:p>
          <a:p>
            <a:r>
              <a:rPr lang="it-IT" dirty="0"/>
              <a:t>Illuminazione: 10 × 37 = 370 W, pertanto si considererà il minimo di 500 W;</a:t>
            </a:r>
          </a:p>
          <a:p>
            <a:r>
              <a:rPr lang="it-IT" dirty="0"/>
              <a:t>Servizi vari: 40 × 37 = 1480 W;</a:t>
            </a:r>
          </a:p>
          <a:p>
            <a:r>
              <a:rPr lang="it-IT" dirty="0"/>
              <a:t>Scaldacqua: 1000 W;</a:t>
            </a:r>
          </a:p>
          <a:p>
            <a:r>
              <a:rPr lang="it-IT" dirty="0"/>
              <a:t>Cucina: 1000 W.</a:t>
            </a:r>
          </a:p>
          <a:p>
            <a:r>
              <a:rPr lang="it-IT" dirty="0"/>
              <a:t>Potenza presunta: </a:t>
            </a:r>
            <a:r>
              <a:rPr lang="it-IT" i="1" dirty="0" err="1"/>
              <a:t>Pill</a:t>
            </a:r>
            <a:r>
              <a:rPr lang="it-IT" i="1" dirty="0"/>
              <a:t> + </a:t>
            </a:r>
            <a:r>
              <a:rPr lang="it-IT" i="1" dirty="0" err="1"/>
              <a:t>Pservizi</a:t>
            </a:r>
            <a:r>
              <a:rPr lang="it-IT" i="1" dirty="0"/>
              <a:t> + </a:t>
            </a:r>
            <a:r>
              <a:rPr lang="it-IT" i="1" dirty="0" err="1"/>
              <a:t>Pscaldacqua</a:t>
            </a:r>
            <a:r>
              <a:rPr lang="it-IT" i="1" dirty="0"/>
              <a:t> + </a:t>
            </a:r>
            <a:r>
              <a:rPr lang="it-IT" i="1" dirty="0" err="1"/>
              <a:t>Pcucina</a:t>
            </a:r>
            <a:r>
              <a:rPr lang="it-IT" i="1" dirty="0"/>
              <a:t> </a:t>
            </a:r>
            <a:r>
              <a:rPr lang="it-IT" dirty="0"/>
              <a:t>= 500 + 1480 + 1000 + 1000 = 3980 W</a:t>
            </a:r>
          </a:p>
          <a:p>
            <a:r>
              <a:rPr lang="it-IT" dirty="0"/>
              <a:t>Per calcolare la potenza convenzionale, in base alla quale scegliere la potenza contrattuale, è necessario utilizzare i coefficienti di contemporaneità per edificio civile, uso abitazione:</a:t>
            </a:r>
          </a:p>
          <a:p>
            <a:endParaRPr lang="it-IT" dirty="0"/>
          </a:p>
          <a:p>
            <a:endParaRPr lang="it-IT" dirty="0"/>
          </a:p>
          <a:p>
            <a:endParaRPr lang="it-IT" dirty="0"/>
          </a:p>
          <a:p>
            <a:r>
              <a:rPr lang="it-IT" dirty="0"/>
              <a:t>Potenza convenzionale illuminazione: P1C = </a:t>
            </a:r>
            <a:r>
              <a:rPr lang="it-IT" dirty="0" err="1"/>
              <a:t>Pill</a:t>
            </a:r>
            <a:r>
              <a:rPr lang="it-IT" dirty="0"/>
              <a:t> × KC1 = 500 × 0.65 = 325 W</a:t>
            </a:r>
          </a:p>
          <a:p>
            <a:r>
              <a:rPr lang="it-IT" dirty="0"/>
              <a:t>Potenza convenzionale servizi: P2C = </a:t>
            </a:r>
            <a:r>
              <a:rPr lang="it-IT" dirty="0" err="1"/>
              <a:t>Pservizi</a:t>
            </a:r>
            <a:r>
              <a:rPr lang="it-IT" dirty="0"/>
              <a:t> × KC2 = 1480 × 0.25 = 370 W</a:t>
            </a:r>
          </a:p>
          <a:p>
            <a:r>
              <a:rPr lang="it-IT" dirty="0"/>
              <a:t>Potenza convenzionale scaldacqua P3C = </a:t>
            </a:r>
            <a:r>
              <a:rPr lang="it-IT" dirty="0" err="1"/>
              <a:t>Pscaldacqua</a:t>
            </a:r>
            <a:r>
              <a:rPr lang="it-IT" dirty="0"/>
              <a:t> × KC3 = 1000 × 1 = 1000 W</a:t>
            </a:r>
          </a:p>
          <a:p>
            <a:r>
              <a:rPr lang="it-IT" dirty="0"/>
              <a:t>Potenza convenzionale cucina P4C = </a:t>
            </a:r>
            <a:r>
              <a:rPr lang="it-IT" dirty="0" err="1"/>
              <a:t>Pcucina</a:t>
            </a:r>
            <a:r>
              <a:rPr lang="it-IT" dirty="0"/>
              <a:t> × KC4 = 1000 × 1 = 1000 W</a:t>
            </a:r>
          </a:p>
          <a:p>
            <a:r>
              <a:rPr lang="it-IT" dirty="0"/>
              <a:t>Potenza convenzionale totale</a:t>
            </a:r>
            <a:r>
              <a:rPr lang="it-IT" b="1" dirty="0"/>
              <a:t> </a:t>
            </a:r>
            <a:r>
              <a:rPr lang="it-IT" dirty="0"/>
              <a:t>= PC1 + PC2 + PC3 = 325 + 370 + 1000 + 1000 = 2695 W</a:t>
            </a:r>
          </a:p>
          <a:p>
            <a:endParaRPr lang="it-IT" dirty="0"/>
          </a:p>
          <a:p>
            <a:endParaRPr lang="it-IT" dirty="0"/>
          </a:p>
          <a:p>
            <a:endParaRPr lang="it-IT" dirty="0"/>
          </a:p>
          <a:p>
            <a:endParaRPr lang="it-IT" dirty="0"/>
          </a:p>
          <a:p>
            <a:endParaRPr lang="it-IT" dirty="0"/>
          </a:p>
          <a:p>
            <a:endParaRPr lang="it-IT" dirty="0"/>
          </a:p>
          <a:p>
            <a:pPr marL="0" indent="0">
              <a:buNone/>
            </a:pPr>
            <a:endParaRPr lang="it-IT" dirty="0"/>
          </a:p>
        </p:txBody>
      </p:sp>
      <p:sp>
        <p:nvSpPr>
          <p:cNvPr id="4" name="Segnaposto data 3">
            <a:extLst>
              <a:ext uri="{FF2B5EF4-FFF2-40B4-BE49-F238E27FC236}">
                <a16:creationId xmlns:a16="http://schemas.microsoft.com/office/drawing/2014/main" id="{9D8C2CCE-5728-4B2A-B23C-1E44108FEABC}"/>
              </a:ext>
            </a:extLst>
          </p:cNvPr>
          <p:cNvSpPr>
            <a:spLocks noGrp="1"/>
          </p:cNvSpPr>
          <p:nvPr>
            <p:ph type="dt" sz="half" idx="10"/>
          </p:nvPr>
        </p:nvSpPr>
        <p:spPr/>
        <p:txBody>
          <a:bodyPr/>
          <a:lstStyle/>
          <a:p>
            <a:pPr rtl="0"/>
            <a:fld id="{85E0D28E-6F2F-4715-A424-3B01AC64AD4B}" type="datetime1">
              <a:rPr lang="it-IT" smtClean="0"/>
              <a:t>17/05/2020</a:t>
            </a:fld>
            <a:endParaRPr lang="en-US"/>
          </a:p>
        </p:txBody>
      </p:sp>
      <p:graphicFrame>
        <p:nvGraphicFramePr>
          <p:cNvPr id="5" name="Tabella 4">
            <a:extLst>
              <a:ext uri="{FF2B5EF4-FFF2-40B4-BE49-F238E27FC236}">
                <a16:creationId xmlns:a16="http://schemas.microsoft.com/office/drawing/2014/main" id="{10763AAC-4F52-4C89-884D-FD727B281AAD}"/>
              </a:ext>
            </a:extLst>
          </p:cNvPr>
          <p:cNvGraphicFramePr>
            <a:graphicFrameLocks noGrp="1"/>
          </p:cNvGraphicFramePr>
          <p:nvPr>
            <p:extLst>
              <p:ext uri="{D42A27DB-BD31-4B8C-83A1-F6EECF244321}">
                <p14:modId xmlns:p14="http://schemas.microsoft.com/office/powerpoint/2010/main" val="1276503577"/>
              </p:ext>
            </p:extLst>
          </p:nvPr>
        </p:nvGraphicFramePr>
        <p:xfrm>
          <a:off x="1264525" y="3711329"/>
          <a:ext cx="6378575" cy="548640"/>
        </p:xfrm>
        <a:graphic>
          <a:graphicData uri="http://schemas.openxmlformats.org/drawingml/2006/table">
            <a:tbl>
              <a:tblPr firstRow="1" firstCol="1" bandRow="1">
                <a:tableStyleId>{5C22544A-7EE6-4342-B048-85BDC9FD1C3A}</a:tableStyleId>
              </a:tblPr>
              <a:tblGrid>
                <a:gridCol w="1527175">
                  <a:extLst>
                    <a:ext uri="{9D8B030D-6E8A-4147-A177-3AD203B41FA5}">
                      <a16:colId xmlns:a16="http://schemas.microsoft.com/office/drawing/2014/main" val="2023521989"/>
                    </a:ext>
                  </a:extLst>
                </a:gridCol>
                <a:gridCol w="1209040">
                  <a:extLst>
                    <a:ext uri="{9D8B030D-6E8A-4147-A177-3AD203B41FA5}">
                      <a16:colId xmlns:a16="http://schemas.microsoft.com/office/drawing/2014/main" val="2691000469"/>
                    </a:ext>
                  </a:extLst>
                </a:gridCol>
                <a:gridCol w="1216660">
                  <a:extLst>
                    <a:ext uri="{9D8B030D-6E8A-4147-A177-3AD203B41FA5}">
                      <a16:colId xmlns:a16="http://schemas.microsoft.com/office/drawing/2014/main" val="2430341320"/>
                    </a:ext>
                  </a:extLst>
                </a:gridCol>
                <a:gridCol w="1216660">
                  <a:extLst>
                    <a:ext uri="{9D8B030D-6E8A-4147-A177-3AD203B41FA5}">
                      <a16:colId xmlns:a16="http://schemas.microsoft.com/office/drawing/2014/main" val="199749817"/>
                    </a:ext>
                  </a:extLst>
                </a:gridCol>
                <a:gridCol w="1209040">
                  <a:extLst>
                    <a:ext uri="{9D8B030D-6E8A-4147-A177-3AD203B41FA5}">
                      <a16:colId xmlns:a16="http://schemas.microsoft.com/office/drawing/2014/main" val="2713956464"/>
                    </a:ext>
                  </a:extLst>
                </a:gridCol>
              </a:tblGrid>
              <a:tr h="0">
                <a:tc rowSpan="2">
                  <a:txBody>
                    <a:bodyPr/>
                    <a:lstStyle/>
                    <a:p>
                      <a:pPr>
                        <a:spcAft>
                          <a:spcPts val="0"/>
                        </a:spcAft>
                      </a:pPr>
                      <a:r>
                        <a:rPr lang="it-IT" sz="1200" dirty="0">
                          <a:effectLst/>
                        </a:rPr>
                        <a:t>Fattore di contemporaneità K</a:t>
                      </a:r>
                      <a:r>
                        <a:rPr lang="it-IT" sz="1200" baseline="-25000" dirty="0">
                          <a:effectLst/>
                        </a:rPr>
                        <a:t>c</a:t>
                      </a:r>
                      <a:endParaRPr lang="it-IT"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200">
                          <a:effectLst/>
                        </a:rPr>
                        <a:t>Punti luce</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200">
                          <a:effectLst/>
                        </a:rPr>
                        <a:t>Servizi vari</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200">
                          <a:effectLst/>
                        </a:rPr>
                        <a:t>Scaldacqua</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200">
                          <a:effectLst/>
                        </a:rPr>
                        <a:t>cucina</a:t>
                      </a:r>
                      <a:endParaRPr lang="it-IT"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9987680"/>
                  </a:ext>
                </a:extLst>
              </a:tr>
              <a:tr h="0">
                <a:tc vMerge="1">
                  <a:txBody>
                    <a:bodyPr/>
                    <a:lstStyle/>
                    <a:p>
                      <a:endParaRPr lang="it-IT"/>
                    </a:p>
                  </a:txBody>
                  <a:tcPr/>
                </a:tc>
                <a:tc>
                  <a:txBody>
                    <a:bodyPr/>
                    <a:lstStyle/>
                    <a:p>
                      <a:pPr algn="ctr">
                        <a:spcAft>
                          <a:spcPts val="0"/>
                        </a:spcAft>
                      </a:pPr>
                      <a:r>
                        <a:rPr lang="it-IT" sz="1200">
                          <a:effectLst/>
                        </a:rPr>
                        <a:t>K</a:t>
                      </a:r>
                      <a:r>
                        <a:rPr lang="it-IT" sz="1200" baseline="-25000">
                          <a:effectLst/>
                        </a:rPr>
                        <a:t>c1</a:t>
                      </a:r>
                      <a:r>
                        <a:rPr lang="it-IT" sz="1200">
                          <a:effectLst/>
                        </a:rPr>
                        <a:t>=0.65</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200">
                          <a:effectLst/>
                        </a:rPr>
                        <a:t>K</a:t>
                      </a:r>
                      <a:r>
                        <a:rPr lang="it-IT" sz="1200" baseline="-25000">
                          <a:effectLst/>
                        </a:rPr>
                        <a:t>c2</a:t>
                      </a:r>
                      <a:r>
                        <a:rPr lang="it-IT" sz="1200">
                          <a:effectLst/>
                        </a:rPr>
                        <a:t> = 0.25</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200">
                          <a:effectLst/>
                        </a:rPr>
                        <a:t>K</a:t>
                      </a:r>
                      <a:r>
                        <a:rPr lang="it-IT" sz="1200" baseline="-25000">
                          <a:effectLst/>
                        </a:rPr>
                        <a:t>c3 </a:t>
                      </a:r>
                      <a:r>
                        <a:rPr lang="it-IT" sz="1200">
                          <a:effectLst/>
                        </a:rPr>
                        <a:t>=1.00</a:t>
                      </a:r>
                      <a:endParaRPr lang="it-IT"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it-IT" sz="1200" dirty="0">
                          <a:effectLst/>
                        </a:rPr>
                        <a:t>K</a:t>
                      </a:r>
                      <a:r>
                        <a:rPr lang="it-IT" sz="1200" baseline="-25000" dirty="0">
                          <a:effectLst/>
                        </a:rPr>
                        <a:t>c4 </a:t>
                      </a:r>
                      <a:r>
                        <a:rPr lang="it-IT" sz="1200" dirty="0">
                          <a:effectLst/>
                        </a:rPr>
                        <a:t>=1.00</a:t>
                      </a:r>
                      <a:endParaRPr lang="it-IT"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42570057"/>
                  </a:ext>
                </a:extLst>
              </a:tr>
            </a:tbl>
          </a:graphicData>
        </a:graphic>
      </p:graphicFrame>
      <p:sp>
        <p:nvSpPr>
          <p:cNvPr id="10" name="Ovale 9">
            <a:extLst>
              <a:ext uri="{FF2B5EF4-FFF2-40B4-BE49-F238E27FC236}">
                <a16:creationId xmlns:a16="http://schemas.microsoft.com/office/drawing/2014/main" id="{B295A053-9113-400D-A733-555F05D1F01B}"/>
              </a:ext>
            </a:extLst>
          </p:cNvPr>
          <p:cNvSpPr/>
          <p:nvPr/>
        </p:nvSpPr>
        <p:spPr>
          <a:xfrm>
            <a:off x="10010646" y="457200"/>
            <a:ext cx="1818562" cy="1818562"/>
          </a:xfrm>
          <a:prstGeom prst="ellipse">
            <a:avLst/>
          </a:prstGeom>
        </p:spPr>
        <p:style>
          <a:lnRef idx="0">
            <a:schemeClr val="lt1">
              <a:alpha val="0"/>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p:style>
      </p:sp>
      <p:sp>
        <p:nvSpPr>
          <p:cNvPr id="12" name="Rettangolo 11" descr="Testa con ingranaggi">
            <a:extLst>
              <a:ext uri="{FF2B5EF4-FFF2-40B4-BE49-F238E27FC236}">
                <a16:creationId xmlns:a16="http://schemas.microsoft.com/office/drawing/2014/main" id="{B98FA720-F445-45D1-BE9D-5A417F168BC7}"/>
              </a:ext>
            </a:extLst>
          </p:cNvPr>
          <p:cNvSpPr/>
          <p:nvPr/>
        </p:nvSpPr>
        <p:spPr>
          <a:xfrm>
            <a:off x="10398208" y="844762"/>
            <a:ext cx="1043437" cy="1043437"/>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2832099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88FC4A-B0A5-46C0-BFBC-BCFBA486B573}"/>
              </a:ext>
            </a:extLst>
          </p:cNvPr>
          <p:cNvSpPr>
            <a:spLocks noGrp="1"/>
          </p:cNvSpPr>
          <p:nvPr>
            <p:ph type="title"/>
          </p:nvPr>
        </p:nvSpPr>
        <p:spPr>
          <a:xfrm>
            <a:off x="833534" y="457200"/>
            <a:ext cx="10058400" cy="675370"/>
          </a:xfrm>
        </p:spPr>
        <p:txBody>
          <a:bodyPr/>
          <a:lstStyle/>
          <a:p>
            <a:r>
              <a:rPr lang="it-IT" dirty="0"/>
              <a:t>Progetto SLIDE 4</a:t>
            </a:r>
          </a:p>
        </p:txBody>
      </p:sp>
      <p:sp>
        <p:nvSpPr>
          <p:cNvPr id="3" name="Segnaposto contenuto 2">
            <a:extLst>
              <a:ext uri="{FF2B5EF4-FFF2-40B4-BE49-F238E27FC236}">
                <a16:creationId xmlns:a16="http://schemas.microsoft.com/office/drawing/2014/main" id="{D56F009F-C92A-4B44-820B-0684EC017863}"/>
              </a:ext>
            </a:extLst>
          </p:cNvPr>
          <p:cNvSpPr>
            <a:spLocks noGrp="1"/>
          </p:cNvSpPr>
          <p:nvPr>
            <p:ph idx="1"/>
          </p:nvPr>
        </p:nvSpPr>
        <p:spPr>
          <a:xfrm>
            <a:off x="1001485" y="1152487"/>
            <a:ext cx="10559143" cy="5117684"/>
          </a:xfrm>
        </p:spPr>
        <p:txBody>
          <a:bodyPr>
            <a:normAutofit/>
          </a:bodyPr>
          <a:lstStyle/>
          <a:p>
            <a:pPr marL="0" indent="0">
              <a:buNone/>
            </a:pPr>
            <a:r>
              <a:rPr lang="it-IT" dirty="0"/>
              <a:t>Da tale valore è possibile dedurre la potenza contrattuale da richiedere all’ente fornitore: </a:t>
            </a:r>
            <a:r>
              <a:rPr lang="it-IT" i="1" dirty="0" err="1"/>
              <a:t>Pcontr</a:t>
            </a:r>
            <a:r>
              <a:rPr lang="it-IT" i="1" dirty="0"/>
              <a:t> </a:t>
            </a:r>
            <a:r>
              <a:rPr lang="it-IT" dirty="0"/>
              <a:t>= 3000 W (essendo il valore contrattuale successivo pari a 4500 W e quindi troppo al di sopra del reale fabbisogno, in assenza di altre esigenze specifiche). </a:t>
            </a:r>
          </a:p>
          <a:p>
            <a:r>
              <a:rPr lang="it-IT" dirty="0"/>
              <a:t>Si sceglie di realizzare una distribuzione su due circuiti e precisamente:</a:t>
            </a:r>
          </a:p>
          <a:p>
            <a:pPr lvl="0"/>
            <a:r>
              <a:rPr lang="it-IT" dirty="0"/>
              <a:t>Un circuito per l’illuminazione (o comunque per prese bipasso 10/16 A di cui si preveda l’utilizzo come 10 A);</a:t>
            </a:r>
          </a:p>
          <a:p>
            <a:pPr lvl="0"/>
            <a:r>
              <a:rPr lang="it-IT" dirty="0"/>
              <a:t>Un circuito per le prese da 16 A (o comunque per prese bipasso 10/16 A di cui si preveda l’utilizzo come 16 A, come ad esempio per gli elettrodomestici fissi).</a:t>
            </a:r>
          </a:p>
          <a:p>
            <a:pPr marL="0" indent="0">
              <a:buNone/>
            </a:pPr>
            <a:r>
              <a:rPr lang="it-IT" dirty="0"/>
              <a:t>A tali circuiti è da aggiungere un circuito a bassissima tensione (ronzatore, suoneria, ecc.).</a:t>
            </a:r>
          </a:p>
          <a:p>
            <a:pPr marL="0" indent="0">
              <a:buNone/>
            </a:pPr>
            <a:r>
              <a:rPr lang="it-IT" dirty="0"/>
              <a:t>I valori delle correnti di impiego </a:t>
            </a:r>
            <a:r>
              <a:rPr lang="it-IT" i="1" dirty="0"/>
              <a:t>IB </a:t>
            </a:r>
            <a:r>
              <a:rPr lang="it-IT" dirty="0"/>
              <a:t>che interessano i singoli circuiti, supponendo un valore del fattore di potenza unitario (ipotesi abbastanza realistica per la tipologia di impianto considerato, essendo i carichi considerati prevalentemente di tipo ohmico), saranno:</a:t>
            </a:r>
          </a:p>
          <a:p>
            <a:pPr lvl="0"/>
            <a:r>
              <a:rPr lang="it-IT" dirty="0"/>
              <a:t>per l’illuminazione + prese da 10 A (2P + T, 230 V ~): </a:t>
            </a:r>
            <a:r>
              <a:rPr lang="it-IT" i="1" dirty="0"/>
              <a:t>IB1 </a:t>
            </a:r>
            <a:r>
              <a:rPr lang="it-IT" dirty="0"/>
              <a:t>= 10 A</a:t>
            </a:r>
          </a:p>
          <a:p>
            <a:pPr lvl="0"/>
            <a:r>
              <a:rPr lang="it-IT" dirty="0"/>
              <a:t>per le prese da 16 A (2P + T, 230 V ~): </a:t>
            </a:r>
            <a:r>
              <a:rPr lang="it-IT" i="1" dirty="0"/>
              <a:t>IB2 </a:t>
            </a:r>
            <a:r>
              <a:rPr lang="it-IT" dirty="0"/>
              <a:t>= 16 A</a:t>
            </a:r>
          </a:p>
          <a:p>
            <a:pPr marL="0" indent="0">
              <a:buNone/>
            </a:pPr>
            <a:endParaRPr lang="it-IT" dirty="0"/>
          </a:p>
          <a:p>
            <a:endParaRPr lang="it-IT" dirty="0"/>
          </a:p>
          <a:p>
            <a:endParaRPr lang="it-IT" dirty="0"/>
          </a:p>
          <a:p>
            <a:endParaRPr lang="it-IT" dirty="0"/>
          </a:p>
          <a:p>
            <a:endParaRPr lang="it-IT" dirty="0"/>
          </a:p>
          <a:p>
            <a:endParaRPr lang="it-IT" dirty="0"/>
          </a:p>
          <a:p>
            <a:pPr marL="0" indent="0">
              <a:buNone/>
            </a:pPr>
            <a:endParaRPr lang="it-IT" dirty="0"/>
          </a:p>
        </p:txBody>
      </p:sp>
      <p:sp>
        <p:nvSpPr>
          <p:cNvPr id="4" name="Segnaposto data 3">
            <a:extLst>
              <a:ext uri="{FF2B5EF4-FFF2-40B4-BE49-F238E27FC236}">
                <a16:creationId xmlns:a16="http://schemas.microsoft.com/office/drawing/2014/main" id="{9D8C2CCE-5728-4B2A-B23C-1E44108FEABC}"/>
              </a:ext>
            </a:extLst>
          </p:cNvPr>
          <p:cNvSpPr>
            <a:spLocks noGrp="1"/>
          </p:cNvSpPr>
          <p:nvPr>
            <p:ph type="dt" sz="half" idx="10"/>
          </p:nvPr>
        </p:nvSpPr>
        <p:spPr/>
        <p:txBody>
          <a:bodyPr/>
          <a:lstStyle/>
          <a:p>
            <a:pPr rtl="0"/>
            <a:fld id="{85E0D28E-6F2F-4715-A424-3B01AC64AD4B}" type="datetime1">
              <a:rPr lang="it-IT" smtClean="0"/>
              <a:t>17/05/2020</a:t>
            </a:fld>
            <a:endParaRPr lang="en-US"/>
          </a:p>
        </p:txBody>
      </p:sp>
      <p:sp>
        <p:nvSpPr>
          <p:cNvPr id="6" name="Freccia in su 5">
            <a:extLst>
              <a:ext uri="{FF2B5EF4-FFF2-40B4-BE49-F238E27FC236}">
                <a16:creationId xmlns:a16="http://schemas.microsoft.com/office/drawing/2014/main" id="{C3C1D582-5055-42A3-8686-2AA52AB5F5CD}"/>
              </a:ext>
            </a:extLst>
          </p:cNvPr>
          <p:cNvSpPr/>
          <p:nvPr/>
        </p:nvSpPr>
        <p:spPr>
          <a:xfrm rot="12457738">
            <a:off x="8089639" y="1068890"/>
            <a:ext cx="475862" cy="111034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CasellaDiTesto 6">
            <a:extLst>
              <a:ext uri="{FF2B5EF4-FFF2-40B4-BE49-F238E27FC236}">
                <a16:creationId xmlns:a16="http://schemas.microsoft.com/office/drawing/2014/main" id="{57CEA2F8-1811-4B16-AE43-4455E2E1B448}"/>
              </a:ext>
            </a:extLst>
          </p:cNvPr>
          <p:cNvSpPr txBox="1"/>
          <p:nvPr/>
        </p:nvSpPr>
        <p:spPr>
          <a:xfrm>
            <a:off x="8703316" y="419975"/>
            <a:ext cx="3228391" cy="923330"/>
          </a:xfrm>
          <a:prstGeom prst="rect">
            <a:avLst/>
          </a:prstGeom>
          <a:noFill/>
          <a:ln w="28575">
            <a:solidFill>
              <a:schemeClr val="accent1"/>
            </a:solidFill>
          </a:ln>
        </p:spPr>
        <p:txBody>
          <a:bodyPr wrap="square" rtlCol="0">
            <a:spAutoFit/>
          </a:bodyPr>
          <a:lstStyle/>
          <a:p>
            <a:r>
              <a:rPr lang="it-IT" dirty="0"/>
              <a:t>Scelta soggettiva per migliorare il servizio e la razionalizzazione impianto</a:t>
            </a:r>
          </a:p>
        </p:txBody>
      </p:sp>
      <p:sp>
        <p:nvSpPr>
          <p:cNvPr id="8" name="Ovale 7">
            <a:extLst>
              <a:ext uri="{FF2B5EF4-FFF2-40B4-BE49-F238E27FC236}">
                <a16:creationId xmlns:a16="http://schemas.microsoft.com/office/drawing/2014/main" id="{418488AB-2715-4FEE-AC4F-E9ECA08BAA07}"/>
              </a:ext>
            </a:extLst>
          </p:cNvPr>
          <p:cNvSpPr/>
          <p:nvPr/>
        </p:nvSpPr>
        <p:spPr>
          <a:xfrm>
            <a:off x="9927606" y="4582238"/>
            <a:ext cx="1818562" cy="1818562"/>
          </a:xfrm>
          <a:prstGeom prst="ellipse">
            <a:avLst/>
          </a:prstGeom>
        </p:spPr>
        <p:style>
          <a:lnRef idx="0">
            <a:schemeClr val="lt1">
              <a:alpha val="0"/>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p:style>
      </p:sp>
      <p:sp>
        <p:nvSpPr>
          <p:cNvPr id="9" name="Rettangolo 8" descr="Testa con ingranaggi">
            <a:extLst>
              <a:ext uri="{FF2B5EF4-FFF2-40B4-BE49-F238E27FC236}">
                <a16:creationId xmlns:a16="http://schemas.microsoft.com/office/drawing/2014/main" id="{2BF0401D-FF43-426F-BD4C-1232A348130F}"/>
              </a:ext>
            </a:extLst>
          </p:cNvPr>
          <p:cNvSpPr/>
          <p:nvPr/>
        </p:nvSpPr>
        <p:spPr>
          <a:xfrm>
            <a:off x="10315168" y="4969800"/>
            <a:ext cx="1043437" cy="1043437"/>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347991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88FC4A-B0A5-46C0-BFBC-BCFBA486B573}"/>
              </a:ext>
            </a:extLst>
          </p:cNvPr>
          <p:cNvSpPr>
            <a:spLocks noGrp="1"/>
          </p:cNvSpPr>
          <p:nvPr>
            <p:ph type="title"/>
          </p:nvPr>
        </p:nvSpPr>
        <p:spPr>
          <a:xfrm>
            <a:off x="833534" y="457200"/>
            <a:ext cx="10058400" cy="675370"/>
          </a:xfrm>
        </p:spPr>
        <p:txBody>
          <a:bodyPr/>
          <a:lstStyle/>
          <a:p>
            <a:r>
              <a:rPr lang="it-IT" dirty="0"/>
              <a:t>Progetto SLIDE 5</a:t>
            </a:r>
          </a:p>
        </p:txBody>
      </p:sp>
      <p:sp>
        <p:nvSpPr>
          <p:cNvPr id="3" name="Segnaposto contenuto 2">
            <a:extLst>
              <a:ext uri="{FF2B5EF4-FFF2-40B4-BE49-F238E27FC236}">
                <a16:creationId xmlns:a16="http://schemas.microsoft.com/office/drawing/2014/main" id="{D56F009F-C92A-4B44-820B-0684EC017863}"/>
              </a:ext>
            </a:extLst>
          </p:cNvPr>
          <p:cNvSpPr>
            <a:spLocks noGrp="1"/>
          </p:cNvSpPr>
          <p:nvPr>
            <p:ph idx="1"/>
          </p:nvPr>
        </p:nvSpPr>
        <p:spPr>
          <a:xfrm>
            <a:off x="1001486" y="1152487"/>
            <a:ext cx="7899234" cy="5117684"/>
          </a:xfrm>
        </p:spPr>
        <p:txBody>
          <a:bodyPr>
            <a:normAutofit fontScale="92500" lnSpcReduction="20000"/>
          </a:bodyPr>
          <a:lstStyle/>
          <a:p>
            <a:pPr marL="0" indent="0">
              <a:buNone/>
            </a:pPr>
            <a:r>
              <a:rPr lang="it-IT" dirty="0"/>
              <a:t>Supponendo di utilizzare cavi unipolari senza guaina, isolati in PVC, infilati per un numero massimo di  quattro attivi in tubi, incassati nell’armatura, dalla tabella D si scelgono le sezioni dei conduttori:</a:t>
            </a:r>
          </a:p>
          <a:p>
            <a:pPr lvl="0"/>
            <a:r>
              <a:rPr lang="it-IT" dirty="0"/>
              <a:t>Per l’illuminazione e le prese 10 A: </a:t>
            </a:r>
            <a:r>
              <a:rPr lang="it-IT" i="1" dirty="0"/>
              <a:t>IZ1 </a:t>
            </a:r>
            <a:r>
              <a:rPr lang="it-IT" dirty="0"/>
              <a:t>= 14 A, </a:t>
            </a:r>
            <a:r>
              <a:rPr lang="it-IT" i="1" dirty="0"/>
              <a:t>S1 </a:t>
            </a:r>
            <a:r>
              <a:rPr lang="it-IT" dirty="0"/>
              <a:t>= 1.5 mm</a:t>
            </a:r>
            <a:r>
              <a:rPr lang="it-IT" baseline="30000" dirty="0"/>
              <a:t>2</a:t>
            </a:r>
            <a:r>
              <a:rPr lang="it-IT" dirty="0"/>
              <a:t> (valore minimo di sezione suggerito dalla Norma per questa tipologia di circuiti, per linee alle singole prese o utilizzatori);</a:t>
            </a:r>
          </a:p>
          <a:p>
            <a:pPr lvl="0"/>
            <a:r>
              <a:rPr lang="it-IT" dirty="0"/>
              <a:t>Per le prese da 16 A: </a:t>
            </a:r>
            <a:r>
              <a:rPr lang="it-IT" i="1" dirty="0"/>
              <a:t>IZ2 </a:t>
            </a:r>
            <a:r>
              <a:rPr lang="it-IT" dirty="0"/>
              <a:t>= 19 A, </a:t>
            </a:r>
            <a:r>
              <a:rPr lang="it-IT" i="1" dirty="0"/>
              <a:t>S2 </a:t>
            </a:r>
            <a:r>
              <a:rPr lang="it-IT" dirty="0"/>
              <a:t>= 2.5 mm2 (per linee alle singole prese);</a:t>
            </a:r>
          </a:p>
          <a:p>
            <a:r>
              <a:rPr lang="it-IT" dirty="0"/>
              <a:t>Per la dorsale del circuito prese 10 A + illuminazione verrà considerata una sezione </a:t>
            </a:r>
            <a:r>
              <a:rPr lang="it-IT" i="1" dirty="0"/>
              <a:t>S </a:t>
            </a:r>
            <a:r>
              <a:rPr lang="it-IT" dirty="0"/>
              <a:t>= 2.5 mm</a:t>
            </a:r>
            <a:r>
              <a:rPr lang="it-IT" baseline="30000" dirty="0"/>
              <a:t>2</a:t>
            </a:r>
            <a:r>
              <a:rPr lang="it-IT" dirty="0"/>
              <a:t>.</a:t>
            </a:r>
          </a:p>
          <a:p>
            <a:r>
              <a:rPr lang="it-IT" dirty="0"/>
              <a:t>Per la dorsale del circuito prese 16 A verrà considerata una sezione </a:t>
            </a:r>
            <a:r>
              <a:rPr lang="it-IT" i="1" dirty="0"/>
              <a:t>S </a:t>
            </a:r>
            <a:r>
              <a:rPr lang="it-IT" dirty="0"/>
              <a:t>= 4 mm</a:t>
            </a:r>
            <a:r>
              <a:rPr lang="it-IT" baseline="30000" dirty="0"/>
              <a:t>2</a:t>
            </a:r>
            <a:r>
              <a:rPr lang="it-IT" dirty="0"/>
              <a:t>.</a:t>
            </a:r>
          </a:p>
          <a:p>
            <a:r>
              <a:rPr lang="it-IT" dirty="0"/>
              <a:t>Relativamente alla portata e sezione della linea dorsale del centralino di distribuzione (protetta dall’interruttore generale di quadro), essa può essere dimensionata tenendo conto della potenza contrattuale (per fattore di potenza ipotizzato unitario). L’ipotesi di quattro conduttori caricati è giustificata dal fatto che dopo la prima cassetta di derivazione posta generalmente subito a valle del quadro generale di distribuzione, è possibile che più conduttori alimentanti utilizzatori diversi (es. presa o punto luce), siano posti vicino e viaggino parallelamente, influenzandosi termicamente e provocando una riduzione della portata dei singoli circuiti elementari. La corrente di impiego sarà pari a: </a:t>
            </a:r>
            <a:r>
              <a:rPr lang="it-IT" i="1" dirty="0"/>
              <a:t>IB </a:t>
            </a:r>
            <a:r>
              <a:rPr lang="it-IT" dirty="0"/>
              <a:t>= </a:t>
            </a:r>
            <a:r>
              <a:rPr lang="it-IT" i="1" dirty="0" err="1"/>
              <a:t>Pcontrat</a:t>
            </a:r>
            <a:r>
              <a:rPr lang="it-IT" i="1" dirty="0"/>
              <a:t> </a:t>
            </a:r>
            <a:r>
              <a:rPr lang="it-IT" dirty="0"/>
              <a:t>/ (</a:t>
            </a:r>
            <a:r>
              <a:rPr lang="it-IT" i="1" dirty="0" err="1"/>
              <a:t>Vn</a:t>
            </a:r>
            <a:r>
              <a:rPr lang="it-IT" i="1" dirty="0"/>
              <a:t> </a:t>
            </a:r>
            <a:r>
              <a:rPr lang="it-IT" dirty="0"/>
              <a:t>× </a:t>
            </a:r>
            <a:r>
              <a:rPr lang="it-IT" dirty="0" err="1"/>
              <a:t>cosj</a:t>
            </a:r>
            <a:r>
              <a:rPr lang="it-IT" dirty="0"/>
              <a:t>) = 3000 / (230 × 1.0) = 13.04 A.</a:t>
            </a:r>
          </a:p>
          <a:p>
            <a:pPr marL="0" indent="0">
              <a:buNone/>
            </a:pPr>
            <a:r>
              <a:rPr lang="it-IT" dirty="0"/>
              <a:t>Si sceglieranno i seguenti valori di portata e sezione (per due conduttori caricati):</a:t>
            </a:r>
          </a:p>
          <a:p>
            <a:r>
              <a:rPr lang="it-IT" i="1" dirty="0"/>
              <a:t>IZ </a:t>
            </a:r>
            <a:r>
              <a:rPr lang="it-IT" dirty="0"/>
              <a:t>= 41 A, </a:t>
            </a:r>
            <a:r>
              <a:rPr lang="it-IT" i="1" dirty="0"/>
              <a:t>S1 </a:t>
            </a:r>
            <a:r>
              <a:rPr lang="it-IT" dirty="0"/>
              <a:t>= 6 mm</a:t>
            </a:r>
            <a:r>
              <a:rPr lang="it-IT" baseline="30000" dirty="0"/>
              <a:t>2</a:t>
            </a:r>
            <a:r>
              <a:rPr lang="it-IT" dirty="0"/>
              <a:t> (pur essendo sufficiente un valore minore di sezione, per la dorsale principale di impianto è consigliabile prevedere una sezione di almeno 6 mm</a:t>
            </a:r>
            <a:r>
              <a:rPr lang="it-IT" baseline="30000" dirty="0"/>
              <a:t>2</a:t>
            </a:r>
            <a:r>
              <a:rPr lang="it-IT" dirty="0"/>
              <a:t>.</a:t>
            </a:r>
          </a:p>
          <a:p>
            <a:pPr marL="0" indent="0">
              <a:buNone/>
            </a:pPr>
            <a:endParaRPr lang="it-IT" dirty="0"/>
          </a:p>
          <a:p>
            <a:pPr marL="0" indent="0">
              <a:buNone/>
            </a:pPr>
            <a:endParaRPr lang="it-IT" dirty="0"/>
          </a:p>
          <a:p>
            <a:pPr marL="0" indent="0">
              <a:buNone/>
            </a:pPr>
            <a:endParaRPr lang="it-IT" dirty="0"/>
          </a:p>
          <a:p>
            <a:endParaRPr lang="it-IT" dirty="0"/>
          </a:p>
          <a:p>
            <a:endParaRPr lang="it-IT" dirty="0"/>
          </a:p>
          <a:p>
            <a:endParaRPr lang="it-IT" dirty="0"/>
          </a:p>
          <a:p>
            <a:endParaRPr lang="it-IT" dirty="0"/>
          </a:p>
          <a:p>
            <a:endParaRPr lang="it-IT" dirty="0"/>
          </a:p>
          <a:p>
            <a:pPr marL="0" indent="0">
              <a:buNone/>
            </a:pPr>
            <a:endParaRPr lang="it-IT" dirty="0"/>
          </a:p>
        </p:txBody>
      </p:sp>
      <p:sp>
        <p:nvSpPr>
          <p:cNvPr id="4" name="Segnaposto data 3">
            <a:extLst>
              <a:ext uri="{FF2B5EF4-FFF2-40B4-BE49-F238E27FC236}">
                <a16:creationId xmlns:a16="http://schemas.microsoft.com/office/drawing/2014/main" id="{9D8C2CCE-5728-4B2A-B23C-1E44108FEABC}"/>
              </a:ext>
            </a:extLst>
          </p:cNvPr>
          <p:cNvSpPr>
            <a:spLocks noGrp="1"/>
          </p:cNvSpPr>
          <p:nvPr>
            <p:ph type="dt" sz="half" idx="10"/>
          </p:nvPr>
        </p:nvSpPr>
        <p:spPr/>
        <p:txBody>
          <a:bodyPr/>
          <a:lstStyle/>
          <a:p>
            <a:pPr rtl="0"/>
            <a:fld id="{85E0D28E-6F2F-4715-A424-3B01AC64AD4B}" type="datetime1">
              <a:rPr lang="it-IT" smtClean="0"/>
              <a:t>17/05/2020</a:t>
            </a:fld>
            <a:endParaRPr lang="en-US"/>
          </a:p>
        </p:txBody>
      </p:sp>
      <p:graphicFrame>
        <p:nvGraphicFramePr>
          <p:cNvPr id="5" name="Tabella 4">
            <a:extLst>
              <a:ext uri="{FF2B5EF4-FFF2-40B4-BE49-F238E27FC236}">
                <a16:creationId xmlns:a16="http://schemas.microsoft.com/office/drawing/2014/main" id="{0FC7FDE3-D8B4-4F7C-93B6-BC07D1D42BEB}"/>
              </a:ext>
            </a:extLst>
          </p:cNvPr>
          <p:cNvGraphicFramePr>
            <a:graphicFrameLocks noGrp="1"/>
          </p:cNvGraphicFramePr>
          <p:nvPr>
            <p:extLst>
              <p:ext uri="{D42A27DB-BD31-4B8C-83A1-F6EECF244321}">
                <p14:modId xmlns:p14="http://schemas.microsoft.com/office/powerpoint/2010/main" val="2998148286"/>
              </p:ext>
            </p:extLst>
          </p:nvPr>
        </p:nvGraphicFramePr>
        <p:xfrm>
          <a:off x="8830828" y="1355629"/>
          <a:ext cx="3081977" cy="4264187"/>
        </p:xfrm>
        <a:graphic>
          <a:graphicData uri="http://schemas.openxmlformats.org/drawingml/2006/table">
            <a:tbl>
              <a:tblPr>
                <a:tableStyleId>{5C22544A-7EE6-4342-B048-85BDC9FD1C3A}</a:tableStyleId>
              </a:tblPr>
              <a:tblGrid>
                <a:gridCol w="802701">
                  <a:extLst>
                    <a:ext uri="{9D8B030D-6E8A-4147-A177-3AD203B41FA5}">
                      <a16:colId xmlns:a16="http://schemas.microsoft.com/office/drawing/2014/main" val="4143022288"/>
                    </a:ext>
                  </a:extLst>
                </a:gridCol>
                <a:gridCol w="647954">
                  <a:extLst>
                    <a:ext uri="{9D8B030D-6E8A-4147-A177-3AD203B41FA5}">
                      <a16:colId xmlns:a16="http://schemas.microsoft.com/office/drawing/2014/main" val="3596834023"/>
                    </a:ext>
                  </a:extLst>
                </a:gridCol>
                <a:gridCol w="181258">
                  <a:extLst>
                    <a:ext uri="{9D8B030D-6E8A-4147-A177-3AD203B41FA5}">
                      <a16:colId xmlns:a16="http://schemas.microsoft.com/office/drawing/2014/main" val="1894249494"/>
                    </a:ext>
                  </a:extLst>
                </a:gridCol>
                <a:gridCol w="181258">
                  <a:extLst>
                    <a:ext uri="{9D8B030D-6E8A-4147-A177-3AD203B41FA5}">
                      <a16:colId xmlns:a16="http://schemas.microsoft.com/office/drawing/2014/main" val="4230157303"/>
                    </a:ext>
                  </a:extLst>
                </a:gridCol>
                <a:gridCol w="181258">
                  <a:extLst>
                    <a:ext uri="{9D8B030D-6E8A-4147-A177-3AD203B41FA5}">
                      <a16:colId xmlns:a16="http://schemas.microsoft.com/office/drawing/2014/main" val="310548124"/>
                    </a:ext>
                  </a:extLst>
                </a:gridCol>
                <a:gridCol w="181258">
                  <a:extLst>
                    <a:ext uri="{9D8B030D-6E8A-4147-A177-3AD203B41FA5}">
                      <a16:colId xmlns:a16="http://schemas.microsoft.com/office/drawing/2014/main" val="419729487"/>
                    </a:ext>
                  </a:extLst>
                </a:gridCol>
                <a:gridCol w="181258">
                  <a:extLst>
                    <a:ext uri="{9D8B030D-6E8A-4147-A177-3AD203B41FA5}">
                      <a16:colId xmlns:a16="http://schemas.microsoft.com/office/drawing/2014/main" val="2028116661"/>
                    </a:ext>
                  </a:extLst>
                </a:gridCol>
                <a:gridCol w="181258">
                  <a:extLst>
                    <a:ext uri="{9D8B030D-6E8A-4147-A177-3AD203B41FA5}">
                      <a16:colId xmlns:a16="http://schemas.microsoft.com/office/drawing/2014/main" val="2046618595"/>
                    </a:ext>
                  </a:extLst>
                </a:gridCol>
                <a:gridCol w="181258">
                  <a:extLst>
                    <a:ext uri="{9D8B030D-6E8A-4147-A177-3AD203B41FA5}">
                      <a16:colId xmlns:a16="http://schemas.microsoft.com/office/drawing/2014/main" val="4291409147"/>
                    </a:ext>
                  </a:extLst>
                </a:gridCol>
                <a:gridCol w="181258">
                  <a:extLst>
                    <a:ext uri="{9D8B030D-6E8A-4147-A177-3AD203B41FA5}">
                      <a16:colId xmlns:a16="http://schemas.microsoft.com/office/drawing/2014/main" val="840001912"/>
                    </a:ext>
                  </a:extLst>
                </a:gridCol>
                <a:gridCol w="181258">
                  <a:extLst>
                    <a:ext uri="{9D8B030D-6E8A-4147-A177-3AD203B41FA5}">
                      <a16:colId xmlns:a16="http://schemas.microsoft.com/office/drawing/2014/main" val="2521495140"/>
                    </a:ext>
                  </a:extLst>
                </a:gridCol>
              </a:tblGrid>
              <a:tr h="102910">
                <a:tc gridSpan="11">
                  <a:txBody>
                    <a:bodyPr/>
                    <a:lstStyle/>
                    <a:p>
                      <a:pPr algn="ctr">
                        <a:lnSpc>
                          <a:spcPct val="107000"/>
                        </a:lnSpc>
                        <a:spcAft>
                          <a:spcPts val="0"/>
                        </a:spcAft>
                      </a:pPr>
                      <a:r>
                        <a:rPr lang="it-IT" sz="600">
                          <a:effectLst/>
                        </a:rPr>
                        <a:t>Tabella D: Portata dei cavi in regime permanente</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878707561"/>
                  </a:ext>
                </a:extLst>
              </a:tr>
              <a:tr h="155814">
                <a:tc>
                  <a:txBody>
                    <a:bodyPr/>
                    <a:lstStyle/>
                    <a:p>
                      <a:pPr algn="ctr">
                        <a:lnSpc>
                          <a:spcPct val="107000"/>
                        </a:lnSpc>
                        <a:spcAft>
                          <a:spcPts val="0"/>
                        </a:spcAft>
                      </a:pPr>
                      <a:r>
                        <a:rPr lang="it-IT" sz="500">
                          <a:effectLst/>
                        </a:rPr>
                        <a:t>Tipo di posa</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Tipo di cavo</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Isolante</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gridSpan="8">
                  <a:txBody>
                    <a:bodyPr/>
                    <a:lstStyle/>
                    <a:p>
                      <a:pPr marR="249555" algn="ctr">
                        <a:lnSpc>
                          <a:spcPct val="107000"/>
                        </a:lnSpc>
                        <a:spcAft>
                          <a:spcPts val="0"/>
                        </a:spcAft>
                      </a:pPr>
                      <a:r>
                        <a:rPr lang="it-IT" sz="500">
                          <a:effectLst/>
                        </a:rPr>
                        <a:t>Numero dei conduttori</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598768475"/>
                  </a:ext>
                </a:extLst>
              </a:tr>
              <a:tr h="390678">
                <a:tc>
                  <a:txBody>
                    <a:bodyPr/>
                    <a:lstStyle/>
                    <a:p>
                      <a:pPr>
                        <a:lnSpc>
                          <a:spcPct val="107000"/>
                        </a:lnSpc>
                        <a:spcAft>
                          <a:spcPts val="0"/>
                        </a:spcAft>
                      </a:pPr>
                      <a:r>
                        <a:rPr lang="it-IT" sz="500">
                          <a:effectLst/>
                        </a:rPr>
                        <a:t>Cavi, unipolari o multipolari</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tc rowSpan="2">
                  <a:txBody>
                    <a:bodyPr/>
                    <a:lstStyle/>
                    <a:p>
                      <a:pPr>
                        <a:lnSpc>
                          <a:spcPct val="107000"/>
                        </a:lnSpc>
                        <a:spcAft>
                          <a:spcPts val="0"/>
                        </a:spcAft>
                      </a:pPr>
                      <a:r>
                        <a:rPr lang="it-IT" sz="500">
                          <a:effectLst/>
                        </a:rPr>
                        <a:t>Unipolari senza guaina</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tc>
                  <a:txBody>
                    <a:bodyPr/>
                    <a:lstStyle/>
                    <a:p>
                      <a:pPr>
                        <a:lnSpc>
                          <a:spcPct val="107000"/>
                        </a:lnSpc>
                        <a:spcAft>
                          <a:spcPts val="0"/>
                        </a:spcAft>
                      </a:pPr>
                      <a:r>
                        <a:rPr lang="it-IT" sz="500">
                          <a:effectLst/>
                        </a:rPr>
                        <a:t>PVC R o Rf; gomma G*</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4</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tc>
                  <a:txBody>
                    <a:bodyPr/>
                    <a:lstStyle/>
                    <a:p>
                      <a:pPr algn="ctr">
                        <a:lnSpc>
                          <a:spcPct val="107000"/>
                        </a:lnSpc>
                        <a:spcAft>
                          <a:spcPts val="0"/>
                        </a:spcAft>
                      </a:pPr>
                      <a:r>
                        <a:rPr lang="it-IT" sz="500">
                          <a:effectLst/>
                        </a:rPr>
                        <a:t>3</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tc>
                  <a:txBody>
                    <a:bodyPr/>
                    <a:lstStyle/>
                    <a:p>
                      <a:pPr algn="ctr">
                        <a:lnSpc>
                          <a:spcPct val="107000"/>
                        </a:lnSpc>
                        <a:spcAft>
                          <a:spcPts val="0"/>
                        </a:spcAft>
                      </a:pPr>
                      <a:r>
                        <a:rPr lang="it-IT" sz="500">
                          <a:effectLst/>
                        </a:rPr>
                        <a:t>2</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tc>
                  <a:txBody>
                    <a:bodyPr/>
                    <a:lstStyle/>
                    <a:p>
                      <a:pPr algn="ct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tc>
                  <a:txBody>
                    <a:bodyPr/>
                    <a:lstStyle/>
                    <a:p>
                      <a:pPr algn="ct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tc>
                  <a:txBody>
                    <a:bodyPr/>
                    <a:lstStyle/>
                    <a:p>
                      <a:pPr algn="ct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tc>
                  <a:txBody>
                    <a:bodyPr/>
                    <a:lstStyle/>
                    <a:p>
                      <a:pPr algn="ct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tc>
                  <a:txBody>
                    <a:bodyPr/>
                    <a:lstStyle/>
                    <a:p>
                      <a:pPr algn="ct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extLst>
                  <a:ext uri="{0D108BD9-81ED-4DB2-BD59-A6C34878D82A}">
                    <a16:rowId xmlns:a16="http://schemas.microsoft.com/office/drawing/2014/main" val="3819755581"/>
                  </a:ext>
                </a:extLst>
              </a:tr>
              <a:tr h="234102">
                <a:tc>
                  <a:txBody>
                    <a:bodyPr/>
                    <a:lstStyle/>
                    <a:p>
                      <a:pPr>
                        <a:lnSpc>
                          <a:spcPct val="107000"/>
                        </a:lnSpc>
                        <a:spcAft>
                          <a:spcPts val="0"/>
                        </a:spcAft>
                      </a:pPr>
                      <a:r>
                        <a:rPr lang="it-IT" sz="500">
                          <a:effectLst/>
                        </a:rPr>
                        <a:t>-Entro tubi</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tc>
                <a:tc vMerge="1">
                  <a:txBody>
                    <a:bodyPr/>
                    <a:lstStyle/>
                    <a:p>
                      <a:endParaRPr lang="it-IT"/>
                    </a:p>
                  </a:txBody>
                  <a:tcPr/>
                </a:tc>
                <a:tc>
                  <a:txBody>
                    <a:bodyPr/>
                    <a:lstStyle/>
                    <a:p>
                      <a:pPr>
                        <a:lnSpc>
                          <a:spcPct val="107000"/>
                        </a:lnSpc>
                        <a:spcAft>
                          <a:spcPts val="0"/>
                        </a:spcAft>
                      </a:pPr>
                      <a:r>
                        <a:rPr lang="it-IT" sz="500">
                          <a:effectLst/>
                        </a:rPr>
                        <a:t>Gomma G2*</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tc>
                  <a:txBody>
                    <a:bodyPr/>
                    <a:lstStyle/>
                    <a:p>
                      <a:pPr algn="ct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tc>
                  <a:txBody>
                    <a:bodyPr/>
                    <a:lstStyle/>
                    <a:p>
                      <a:pPr algn="ctr">
                        <a:lnSpc>
                          <a:spcPct val="107000"/>
                        </a:lnSpc>
                        <a:spcAft>
                          <a:spcPts val="0"/>
                        </a:spcAft>
                      </a:pPr>
                      <a:r>
                        <a:rPr lang="it-IT" sz="500">
                          <a:effectLst/>
                        </a:rPr>
                        <a:t>4</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tc>
                  <a:txBody>
                    <a:bodyPr/>
                    <a:lstStyle/>
                    <a:p>
                      <a:pPr algn="ctr">
                        <a:lnSpc>
                          <a:spcPct val="107000"/>
                        </a:lnSpc>
                        <a:spcAft>
                          <a:spcPts val="0"/>
                        </a:spcAft>
                      </a:pPr>
                      <a:r>
                        <a:rPr lang="it-IT" sz="500">
                          <a:effectLst/>
                        </a:rPr>
                        <a:t>3</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tc>
                  <a:txBody>
                    <a:bodyPr/>
                    <a:lstStyle/>
                    <a:p>
                      <a:pPr algn="ctr">
                        <a:lnSpc>
                          <a:spcPct val="107000"/>
                        </a:lnSpc>
                        <a:spcAft>
                          <a:spcPts val="0"/>
                        </a:spcAft>
                      </a:pPr>
                      <a:r>
                        <a:rPr lang="it-IT" sz="500">
                          <a:effectLst/>
                        </a:rPr>
                        <a:t>2</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tc>
                  <a:txBody>
                    <a:bodyPr/>
                    <a:lstStyle/>
                    <a:p>
                      <a:pPr algn="ct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tc>
                  <a:txBody>
                    <a:bodyPr/>
                    <a:lstStyle/>
                    <a:p>
                      <a:pPr algn="ct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tc>
                  <a:txBody>
                    <a:bodyPr/>
                    <a:lstStyle/>
                    <a:p>
                      <a:pPr algn="ct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extLst>
                  <a:ext uri="{0D108BD9-81ED-4DB2-BD59-A6C34878D82A}">
                    <a16:rowId xmlns:a16="http://schemas.microsoft.com/office/drawing/2014/main" val="1150648564"/>
                  </a:ext>
                </a:extLst>
              </a:tr>
              <a:tr h="312390">
                <a:tc>
                  <a:txBody>
                    <a:bodyPr/>
                    <a:lstStyle/>
                    <a:p>
                      <a:pPr>
                        <a:lnSpc>
                          <a:spcPct val="107000"/>
                        </a:lnSpc>
                        <a:spcAft>
                          <a:spcPts val="0"/>
                        </a:spcAft>
                      </a:pPr>
                      <a:r>
                        <a:rPr lang="it-IT" sz="500">
                          <a:effectLst/>
                        </a:rPr>
                        <a:t>-Sotto modanature</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tc>
                <a:tc>
                  <a:txBody>
                    <a:bodyPr/>
                    <a:lstStyle/>
                    <a:p>
                      <a:pPr>
                        <a:lnSpc>
                          <a:spcPct val="107000"/>
                        </a:lnSpc>
                        <a:spcAft>
                          <a:spcPts val="0"/>
                        </a:spcAft>
                      </a:pPr>
                      <a:r>
                        <a:rPr lang="it-IT" sz="500">
                          <a:effectLst/>
                        </a:rPr>
                        <a:t>Multipolari ed unipolari</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tc>
                  <a:txBody>
                    <a:bodyPr/>
                    <a:lstStyle/>
                    <a:p>
                      <a:pPr>
                        <a:lnSpc>
                          <a:spcPct val="107000"/>
                        </a:lnSpc>
                        <a:spcAft>
                          <a:spcPts val="0"/>
                        </a:spcAft>
                      </a:pPr>
                      <a:r>
                        <a:rPr lang="it-IT" sz="500">
                          <a:effectLst/>
                        </a:rPr>
                        <a:t>PVC o Rf; gomma G*</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4</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tc>
                  <a:txBody>
                    <a:bodyPr/>
                    <a:lstStyle/>
                    <a:p>
                      <a:pPr algn="ctr">
                        <a:lnSpc>
                          <a:spcPct val="107000"/>
                        </a:lnSpc>
                        <a:spcAft>
                          <a:spcPts val="0"/>
                        </a:spcAft>
                      </a:pPr>
                      <a:r>
                        <a:rPr lang="it-IT" sz="500">
                          <a:effectLst/>
                        </a:rPr>
                        <a:t>3</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tc>
                  <a:txBody>
                    <a:bodyPr/>
                    <a:lstStyle/>
                    <a:p>
                      <a:pPr algn="ctr">
                        <a:lnSpc>
                          <a:spcPct val="107000"/>
                        </a:lnSpc>
                        <a:spcAft>
                          <a:spcPts val="0"/>
                        </a:spcAft>
                      </a:pPr>
                      <a:r>
                        <a:rPr lang="it-IT" sz="500">
                          <a:effectLst/>
                        </a:rPr>
                        <a:t>2</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tc>
                  <a:txBody>
                    <a:bodyPr/>
                    <a:lstStyle/>
                    <a:p>
                      <a:pPr algn="ctr">
                        <a:lnSpc>
                          <a:spcPct val="107000"/>
                        </a:lnSpc>
                        <a:spcAft>
                          <a:spcPts val="0"/>
                        </a:spcAft>
                      </a:pPr>
                      <a:r>
                        <a:rPr lang="it-IT" sz="500" dirty="0">
                          <a:effectLst/>
                        </a:rPr>
                        <a:t> </a:t>
                      </a:r>
                      <a:endParaRPr lang="it-IT" sz="7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tc>
                  <a:txBody>
                    <a:bodyPr/>
                    <a:lstStyle/>
                    <a:p>
                      <a:pPr algn="ct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tc>
                  <a:txBody>
                    <a:bodyPr/>
                    <a:lstStyle/>
                    <a:p>
                      <a:pPr algn="ct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tc>
                  <a:txBody>
                    <a:bodyPr/>
                    <a:lstStyle/>
                    <a:p>
                      <a:pPr algn="ct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tc>
                  <a:txBody>
                    <a:bodyPr/>
                    <a:lstStyle/>
                    <a:p>
                      <a:pPr algn="ct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extLst>
                  <a:ext uri="{0D108BD9-81ED-4DB2-BD59-A6C34878D82A}">
                    <a16:rowId xmlns:a16="http://schemas.microsoft.com/office/drawing/2014/main" val="2936797745"/>
                  </a:ext>
                </a:extLst>
              </a:tr>
              <a:tr h="234102">
                <a:tc>
                  <a:txBody>
                    <a:bodyPr/>
                    <a:lstStyle/>
                    <a:p>
                      <a:pP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nSpc>
                          <a:spcPct val="107000"/>
                        </a:lnSpc>
                        <a:spcAft>
                          <a:spcPts val="0"/>
                        </a:spcAft>
                      </a:pPr>
                      <a:r>
                        <a:rPr lang="it-IT" sz="500">
                          <a:effectLst/>
                        </a:rPr>
                        <a:t>con guaina</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tc>
                  <a:txBody>
                    <a:bodyPr/>
                    <a:lstStyle/>
                    <a:p>
                      <a:pPr>
                        <a:lnSpc>
                          <a:spcPct val="107000"/>
                        </a:lnSpc>
                        <a:spcAft>
                          <a:spcPts val="0"/>
                        </a:spcAft>
                      </a:pPr>
                      <a:r>
                        <a:rPr lang="it-IT" sz="500">
                          <a:effectLst/>
                        </a:rPr>
                        <a:t>Gomma G2*</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tc>
                  <a:txBody>
                    <a:bodyPr/>
                    <a:lstStyle/>
                    <a:p>
                      <a:pPr algn="ct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tc>
                  <a:txBody>
                    <a:bodyPr/>
                    <a:lstStyle/>
                    <a:p>
                      <a:pPr algn="ctr">
                        <a:lnSpc>
                          <a:spcPct val="107000"/>
                        </a:lnSpc>
                        <a:spcAft>
                          <a:spcPts val="0"/>
                        </a:spcAft>
                      </a:pPr>
                      <a:r>
                        <a:rPr lang="it-IT" sz="500">
                          <a:effectLst/>
                        </a:rPr>
                        <a:t>4</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tc>
                  <a:txBody>
                    <a:bodyPr/>
                    <a:lstStyle/>
                    <a:p>
                      <a:pPr algn="ctr">
                        <a:lnSpc>
                          <a:spcPct val="107000"/>
                        </a:lnSpc>
                        <a:spcAft>
                          <a:spcPts val="0"/>
                        </a:spcAft>
                      </a:pPr>
                      <a:r>
                        <a:rPr lang="it-IT" sz="500">
                          <a:effectLst/>
                        </a:rPr>
                        <a:t>3</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tc>
                  <a:txBody>
                    <a:bodyPr/>
                    <a:lstStyle/>
                    <a:p>
                      <a:pPr algn="ctr">
                        <a:lnSpc>
                          <a:spcPct val="107000"/>
                        </a:lnSpc>
                        <a:spcAft>
                          <a:spcPts val="0"/>
                        </a:spcAft>
                      </a:pPr>
                      <a:r>
                        <a:rPr lang="it-IT" sz="500">
                          <a:effectLst/>
                        </a:rPr>
                        <a:t>2</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tc>
                  <a:txBody>
                    <a:bodyPr/>
                    <a:lstStyle/>
                    <a:p>
                      <a:pPr algn="ct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tc>
                  <a:txBody>
                    <a:bodyPr/>
                    <a:lstStyle/>
                    <a:p>
                      <a:pPr algn="ct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tc>
                  <a:txBody>
                    <a:bodyPr/>
                    <a:lstStyle/>
                    <a:p>
                      <a:pPr algn="ct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ctr"/>
                </a:tc>
                <a:extLst>
                  <a:ext uri="{0D108BD9-81ED-4DB2-BD59-A6C34878D82A}">
                    <a16:rowId xmlns:a16="http://schemas.microsoft.com/office/drawing/2014/main" val="3364169744"/>
                  </a:ext>
                </a:extLst>
              </a:tr>
              <a:tr h="312390">
                <a:tc>
                  <a:txBody>
                    <a:bodyPr/>
                    <a:lstStyle/>
                    <a:p>
                      <a:pPr>
                        <a:lnSpc>
                          <a:spcPct val="107000"/>
                        </a:lnSpc>
                        <a:spcAft>
                          <a:spcPts val="0"/>
                        </a:spcAft>
                      </a:pPr>
                      <a:r>
                        <a:rPr lang="it-IT" sz="500">
                          <a:effectLst/>
                        </a:rPr>
                        <a:t>   analoghi</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nSpc>
                          <a:spcPct val="107000"/>
                        </a:lnSpc>
                        <a:spcAft>
                          <a:spcPts val="0"/>
                        </a:spcAft>
                      </a:pPr>
                      <a:r>
                        <a:rPr lang="it-IT" sz="500">
                          <a:effectLst/>
                        </a:rPr>
                        <a:t>Polietilene reticolato</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nSpc>
                          <a:spcPct val="107000"/>
                        </a:lnSpc>
                        <a:spcAft>
                          <a:spcPts val="0"/>
                        </a:spcAft>
                      </a:pPr>
                      <a:r>
                        <a:rPr lang="it-IT" sz="500" dirty="0">
                          <a:effectLst/>
                        </a:rPr>
                        <a:t> </a:t>
                      </a:r>
                      <a:endParaRPr lang="it-IT" sz="7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495940663"/>
                  </a:ext>
                </a:extLst>
              </a:tr>
              <a:tr h="312390">
                <a:tc gridSpan="2">
                  <a:txBody>
                    <a:bodyPr/>
                    <a:lstStyle/>
                    <a:p>
                      <a:pPr>
                        <a:lnSpc>
                          <a:spcPct val="107000"/>
                        </a:lnSpc>
                        <a:spcAft>
                          <a:spcPts val="0"/>
                        </a:spcAft>
                      </a:pPr>
                      <a:r>
                        <a:rPr lang="it-IT" sz="500">
                          <a:effectLst/>
                        </a:rPr>
                        <a:t>n - numero qualsiasi di cavi</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hMerge="1">
                  <a:txBody>
                    <a:bodyPr/>
                    <a:lstStyle/>
                    <a:p>
                      <a:endParaRPr lang="it-IT"/>
                    </a:p>
                  </a:txBody>
                  <a:tcPr/>
                </a:tc>
                <a:tc>
                  <a:txBody>
                    <a:bodyPr/>
                    <a:lstStyle/>
                    <a:p>
                      <a:pPr algn="ctr">
                        <a:lnSpc>
                          <a:spcPct val="107000"/>
                        </a:lnSpc>
                        <a:spcAft>
                          <a:spcPts val="0"/>
                        </a:spcAft>
                      </a:pPr>
                      <a:r>
                        <a:rPr lang="it-IT" sz="500">
                          <a:effectLst/>
                        </a:rPr>
                        <a:t>Sezione Nominale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gridSpan="8">
                  <a:txBody>
                    <a:bodyPr/>
                    <a:lstStyle/>
                    <a:p>
                      <a:pPr algn="ctr">
                        <a:lnSpc>
                          <a:spcPct val="107000"/>
                        </a:lnSpc>
                        <a:spcAft>
                          <a:spcPts val="0"/>
                        </a:spcAft>
                      </a:pPr>
                      <a:r>
                        <a:rPr lang="it-IT" sz="500">
                          <a:effectLst/>
                        </a:rPr>
                        <a:t>Portate in regime</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3956426576"/>
                  </a:ext>
                </a:extLst>
              </a:tr>
              <a:tr h="234102">
                <a:tc gridSpan="2">
                  <a:txBody>
                    <a:bodyPr/>
                    <a:lstStyle/>
                    <a:p>
                      <a:pPr>
                        <a:lnSpc>
                          <a:spcPct val="107000"/>
                        </a:lnSpc>
                        <a:spcAft>
                          <a:spcPts val="0"/>
                        </a:spcAft>
                      </a:pPr>
                      <a:r>
                        <a:rPr lang="it-IT" sz="500">
                          <a:effectLst/>
                        </a:rPr>
                        <a:t>* - I valori di portata valgono solo per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hMerge="1">
                  <a:txBody>
                    <a:bodyPr/>
                    <a:lstStyle/>
                    <a:p>
                      <a:endParaRPr lang="it-IT"/>
                    </a:p>
                  </a:txBody>
                  <a:tcPr/>
                </a:tc>
                <a:tc>
                  <a:txBody>
                    <a:bodyPr/>
                    <a:lstStyle/>
                    <a:p>
                      <a:pPr algn="ctr">
                        <a:lnSpc>
                          <a:spcPct val="107000"/>
                        </a:lnSpc>
                        <a:spcAft>
                          <a:spcPts val="0"/>
                        </a:spcAft>
                      </a:pPr>
                      <a:r>
                        <a:rPr lang="it-IT" sz="500">
                          <a:effectLst/>
                        </a:rPr>
                        <a:t>Conduttori (mm²)</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gridSpan="8">
                  <a:txBody>
                    <a:bodyPr/>
                    <a:lstStyle/>
                    <a:p>
                      <a:pPr algn="ctr">
                        <a:lnSpc>
                          <a:spcPct val="107000"/>
                        </a:lnSpc>
                        <a:spcAft>
                          <a:spcPts val="0"/>
                        </a:spcAft>
                      </a:pPr>
                      <a:r>
                        <a:rPr lang="it-IT" sz="500">
                          <a:effectLst/>
                        </a:rPr>
                        <a:t>Permanente (A)</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3617422465"/>
                  </a:ext>
                </a:extLst>
              </a:tr>
              <a:tr h="97193">
                <a:tc>
                  <a:txBody>
                    <a:bodyPr/>
                    <a:lstStyle/>
                    <a:p>
                      <a:pPr>
                        <a:lnSpc>
                          <a:spcPct val="107000"/>
                        </a:lnSpc>
                        <a:spcAft>
                          <a:spcPts val="0"/>
                        </a:spcAft>
                      </a:pPr>
                      <a:r>
                        <a:rPr lang="it-IT" sz="500">
                          <a:effectLst/>
                        </a:rPr>
                        <a:t>    sezioni =&lt; 35 mm²</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10,5</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12</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13,5</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15</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17</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19</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21</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23</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extLst>
                  <a:ext uri="{0D108BD9-81ED-4DB2-BD59-A6C34878D82A}">
                    <a16:rowId xmlns:a16="http://schemas.microsoft.com/office/drawing/2014/main" val="2380097443"/>
                  </a:ext>
                </a:extLst>
              </a:tr>
              <a:tr h="97193">
                <a:tc>
                  <a:txBody>
                    <a:bodyPr/>
                    <a:lstStyle/>
                    <a:p>
                      <a:pP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1,5</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14</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15,5</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17,5</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19,5</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22</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24</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27</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29</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extLst>
                  <a:ext uri="{0D108BD9-81ED-4DB2-BD59-A6C34878D82A}">
                    <a16:rowId xmlns:a16="http://schemas.microsoft.com/office/drawing/2014/main" val="2418581032"/>
                  </a:ext>
                </a:extLst>
              </a:tr>
              <a:tr h="97193">
                <a:tc gridSpan="2">
                  <a:txBody>
                    <a:bodyPr/>
                    <a:lstStyle/>
                    <a:p>
                      <a:pPr>
                        <a:lnSpc>
                          <a:spcPct val="107000"/>
                        </a:lnSpc>
                        <a:spcAft>
                          <a:spcPts val="0"/>
                        </a:spcAft>
                      </a:pPr>
                      <a:r>
                        <a:rPr lang="it-IT" sz="500">
                          <a:effectLst/>
                        </a:rPr>
                        <a:t>Nota - La gomma di qualità G2 non è più</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hMerge="1">
                  <a:txBody>
                    <a:bodyPr/>
                    <a:lstStyle/>
                    <a:p>
                      <a:endParaRPr lang="it-IT"/>
                    </a:p>
                  </a:txBody>
                  <a:tcPr/>
                </a:tc>
                <a:tc>
                  <a:txBody>
                    <a:bodyPr/>
                    <a:lstStyle/>
                    <a:p>
                      <a:pPr algn="ctr">
                        <a:lnSpc>
                          <a:spcPct val="107000"/>
                        </a:lnSpc>
                        <a:spcAft>
                          <a:spcPts val="0"/>
                        </a:spcAft>
                      </a:pPr>
                      <a:r>
                        <a:rPr lang="it-IT" sz="500">
                          <a:effectLst/>
                        </a:rPr>
                        <a:t>2,5</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19</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21</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24</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26</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30</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33</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37</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40</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extLst>
                  <a:ext uri="{0D108BD9-81ED-4DB2-BD59-A6C34878D82A}">
                    <a16:rowId xmlns:a16="http://schemas.microsoft.com/office/drawing/2014/main" val="2878644006"/>
                  </a:ext>
                </a:extLst>
              </a:tr>
              <a:tr h="97193">
                <a:tc gridSpan="2">
                  <a:txBody>
                    <a:bodyPr/>
                    <a:lstStyle/>
                    <a:p>
                      <a:pPr>
                        <a:lnSpc>
                          <a:spcPct val="107000"/>
                        </a:lnSpc>
                        <a:spcAft>
                          <a:spcPts val="0"/>
                        </a:spcAft>
                      </a:pPr>
                      <a:r>
                        <a:rPr lang="it-IT" sz="500">
                          <a:effectLst/>
                        </a:rPr>
                        <a:t>descritta nella nuova edizione della Norma</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hMerge="1">
                  <a:txBody>
                    <a:bodyPr/>
                    <a:lstStyle/>
                    <a:p>
                      <a:endParaRPr lang="it-IT"/>
                    </a:p>
                  </a:txBody>
                  <a:tcPr/>
                </a:tc>
                <a:tc>
                  <a:txBody>
                    <a:bodyPr/>
                    <a:lstStyle/>
                    <a:p>
                      <a:pPr algn="ctr">
                        <a:lnSpc>
                          <a:spcPct val="107000"/>
                        </a:lnSpc>
                        <a:spcAft>
                          <a:spcPts val="0"/>
                        </a:spcAft>
                      </a:pPr>
                      <a:r>
                        <a:rPr lang="it-IT" sz="500">
                          <a:effectLst/>
                        </a:rPr>
                        <a:t>4</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25</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28</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32</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35</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40</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45</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50</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55</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extLst>
                  <a:ext uri="{0D108BD9-81ED-4DB2-BD59-A6C34878D82A}">
                    <a16:rowId xmlns:a16="http://schemas.microsoft.com/office/drawing/2014/main" val="30274703"/>
                  </a:ext>
                </a:extLst>
              </a:tr>
              <a:tr h="97193">
                <a:tc gridSpan="2">
                  <a:txBody>
                    <a:bodyPr/>
                    <a:lstStyle/>
                    <a:p>
                      <a:pPr>
                        <a:lnSpc>
                          <a:spcPct val="107000"/>
                        </a:lnSpc>
                        <a:spcAft>
                          <a:spcPts val="0"/>
                        </a:spcAft>
                      </a:pPr>
                      <a:r>
                        <a:rPr lang="it-IT" sz="500">
                          <a:effectLst/>
                        </a:rPr>
                        <a:t>20-11; si può fare riferimento, per analogia</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hMerge="1">
                  <a:txBody>
                    <a:bodyPr/>
                    <a:lstStyle/>
                    <a:p>
                      <a:endParaRPr lang="it-IT"/>
                    </a:p>
                  </a:txBody>
                  <a:tcPr/>
                </a:tc>
                <a:tc>
                  <a:txBody>
                    <a:bodyPr/>
                    <a:lstStyle/>
                    <a:p>
                      <a:pPr algn="ctr">
                        <a:lnSpc>
                          <a:spcPct val="107000"/>
                        </a:lnSpc>
                        <a:spcAft>
                          <a:spcPts val="0"/>
                        </a:spcAft>
                      </a:pPr>
                      <a:r>
                        <a:rPr lang="it-IT" sz="500">
                          <a:effectLst/>
                        </a:rPr>
                        <a:t>6</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32</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36</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41</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46</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52</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58</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64</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70</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extLst>
                  <a:ext uri="{0D108BD9-81ED-4DB2-BD59-A6C34878D82A}">
                    <a16:rowId xmlns:a16="http://schemas.microsoft.com/office/drawing/2014/main" val="4191465885"/>
                  </a:ext>
                </a:extLst>
              </a:tr>
              <a:tr h="97193">
                <a:tc gridSpan="2">
                  <a:txBody>
                    <a:bodyPr/>
                    <a:lstStyle/>
                    <a:p>
                      <a:pPr>
                        <a:lnSpc>
                          <a:spcPct val="107000"/>
                        </a:lnSpc>
                        <a:spcAft>
                          <a:spcPts val="0"/>
                        </a:spcAft>
                      </a:pPr>
                      <a:r>
                        <a:rPr lang="it-IT" sz="500">
                          <a:effectLst/>
                        </a:rPr>
                        <a:t>di caratteristiche, all' isolamento G6I.</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hMerge="1">
                  <a:txBody>
                    <a:bodyPr/>
                    <a:lstStyle/>
                    <a:p>
                      <a:endParaRPr lang="it-IT"/>
                    </a:p>
                  </a:txBody>
                  <a:tcPr/>
                </a:tc>
                <a:tc>
                  <a:txBody>
                    <a:bodyPr/>
                    <a:lstStyle/>
                    <a:p>
                      <a:pPr algn="ctr">
                        <a:lnSpc>
                          <a:spcPct val="107000"/>
                        </a:lnSpc>
                        <a:spcAft>
                          <a:spcPts val="0"/>
                        </a:spcAft>
                      </a:pPr>
                      <a:r>
                        <a:rPr lang="it-IT" sz="500">
                          <a:effectLst/>
                        </a:rPr>
                        <a:t>10</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44</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50</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57</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63</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71</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80</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88</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97</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extLst>
                  <a:ext uri="{0D108BD9-81ED-4DB2-BD59-A6C34878D82A}">
                    <a16:rowId xmlns:a16="http://schemas.microsoft.com/office/drawing/2014/main" val="3673704364"/>
                  </a:ext>
                </a:extLst>
              </a:tr>
              <a:tr h="97193">
                <a:tc>
                  <a:txBody>
                    <a:bodyPr/>
                    <a:lstStyle/>
                    <a:p>
                      <a:pP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16</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59</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68</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76</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85</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96</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107</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119</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130</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extLst>
                  <a:ext uri="{0D108BD9-81ED-4DB2-BD59-A6C34878D82A}">
                    <a16:rowId xmlns:a16="http://schemas.microsoft.com/office/drawing/2014/main" val="1211350131"/>
                  </a:ext>
                </a:extLst>
              </a:tr>
              <a:tr h="97193">
                <a:tc gridSpan="2">
                  <a:txBody>
                    <a:bodyPr/>
                    <a:lstStyle/>
                    <a:p>
                      <a:pPr>
                        <a:lnSpc>
                          <a:spcPct val="107000"/>
                        </a:lnSpc>
                        <a:spcAft>
                          <a:spcPts val="0"/>
                        </a:spcAft>
                      </a:pPr>
                      <a:r>
                        <a:rPr lang="it-IT" sz="500">
                          <a:effectLst/>
                        </a:rPr>
                        <a:t>La temperatura si riferisce a 30° C</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hMerge="1">
                  <a:txBody>
                    <a:bodyPr/>
                    <a:lstStyle/>
                    <a:p>
                      <a:endParaRPr lang="it-IT"/>
                    </a:p>
                  </a:txBody>
                  <a:tcPr/>
                </a:tc>
                <a:tc>
                  <a:txBody>
                    <a:bodyPr/>
                    <a:lstStyle/>
                    <a:p>
                      <a:pPr algn="ctr">
                        <a:lnSpc>
                          <a:spcPct val="107000"/>
                        </a:lnSpc>
                        <a:spcAft>
                          <a:spcPts val="0"/>
                        </a:spcAft>
                      </a:pPr>
                      <a:r>
                        <a:rPr lang="it-IT" sz="500">
                          <a:effectLst/>
                        </a:rPr>
                        <a:t>25</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75</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89</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101</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112</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127</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142</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157</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172</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extLst>
                  <a:ext uri="{0D108BD9-81ED-4DB2-BD59-A6C34878D82A}">
                    <a16:rowId xmlns:a16="http://schemas.microsoft.com/office/drawing/2014/main" val="4060170709"/>
                  </a:ext>
                </a:extLst>
              </a:tr>
              <a:tr h="97193">
                <a:tc>
                  <a:txBody>
                    <a:bodyPr/>
                    <a:lstStyle/>
                    <a:p>
                      <a:pP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35</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97</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111</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125</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138</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157</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175</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194</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213</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extLst>
                  <a:ext uri="{0D108BD9-81ED-4DB2-BD59-A6C34878D82A}">
                    <a16:rowId xmlns:a16="http://schemas.microsoft.com/office/drawing/2014/main" val="3120102246"/>
                  </a:ext>
                </a:extLst>
              </a:tr>
              <a:tr h="97193">
                <a:tc>
                  <a:txBody>
                    <a:bodyPr/>
                    <a:lstStyle/>
                    <a:p>
                      <a:pP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50</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134</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151</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168</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190</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212</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235</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257</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extLst>
                  <a:ext uri="{0D108BD9-81ED-4DB2-BD59-A6C34878D82A}">
                    <a16:rowId xmlns:a16="http://schemas.microsoft.com/office/drawing/2014/main" val="3695566433"/>
                  </a:ext>
                </a:extLst>
              </a:tr>
              <a:tr h="97193">
                <a:tc>
                  <a:txBody>
                    <a:bodyPr/>
                    <a:lstStyle/>
                    <a:p>
                      <a:pP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70</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171</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192</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213</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242</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270</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299</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327</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extLst>
                  <a:ext uri="{0D108BD9-81ED-4DB2-BD59-A6C34878D82A}">
                    <a16:rowId xmlns:a16="http://schemas.microsoft.com/office/drawing/2014/main" val="2786766835"/>
                  </a:ext>
                </a:extLst>
              </a:tr>
              <a:tr h="97193">
                <a:tc>
                  <a:txBody>
                    <a:bodyPr/>
                    <a:lstStyle/>
                    <a:p>
                      <a:pP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95</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207</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232</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258</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293</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327</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362</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396</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extLst>
                  <a:ext uri="{0D108BD9-81ED-4DB2-BD59-A6C34878D82A}">
                    <a16:rowId xmlns:a16="http://schemas.microsoft.com/office/drawing/2014/main" val="3771305810"/>
                  </a:ext>
                </a:extLst>
              </a:tr>
              <a:tr h="97193">
                <a:tc>
                  <a:txBody>
                    <a:bodyPr/>
                    <a:lstStyle/>
                    <a:p>
                      <a:pP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120</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239</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269</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299</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339</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379</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419</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458</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extLst>
                  <a:ext uri="{0D108BD9-81ED-4DB2-BD59-A6C34878D82A}">
                    <a16:rowId xmlns:a16="http://schemas.microsoft.com/office/drawing/2014/main" val="2454305130"/>
                  </a:ext>
                </a:extLst>
              </a:tr>
              <a:tr h="97193">
                <a:tc>
                  <a:txBody>
                    <a:bodyPr/>
                    <a:lstStyle/>
                    <a:p>
                      <a:pP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150</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275</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309</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344</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390</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435</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481</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527</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extLst>
                  <a:ext uri="{0D108BD9-81ED-4DB2-BD59-A6C34878D82A}">
                    <a16:rowId xmlns:a16="http://schemas.microsoft.com/office/drawing/2014/main" val="161762875"/>
                  </a:ext>
                </a:extLst>
              </a:tr>
              <a:tr h="97193">
                <a:tc>
                  <a:txBody>
                    <a:bodyPr/>
                    <a:lstStyle/>
                    <a:p>
                      <a:pP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185</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314</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353</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392</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444</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496</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549</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602</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extLst>
                  <a:ext uri="{0D108BD9-81ED-4DB2-BD59-A6C34878D82A}">
                    <a16:rowId xmlns:a16="http://schemas.microsoft.com/office/drawing/2014/main" val="727909377"/>
                  </a:ext>
                </a:extLst>
              </a:tr>
              <a:tr h="102910">
                <a:tc>
                  <a:txBody>
                    <a:bodyPr/>
                    <a:lstStyle/>
                    <a:p>
                      <a:pP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nSpc>
                          <a:spcPct val="107000"/>
                        </a:lnSpc>
                        <a:spcAft>
                          <a:spcPts val="0"/>
                        </a:spcAft>
                      </a:pPr>
                      <a:r>
                        <a:rPr lang="it-IT" sz="500">
                          <a:effectLst/>
                        </a:rPr>
                        <a:t> </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240</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369</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415</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461</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522</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584</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a:effectLst/>
                        </a:rPr>
                        <a:t>645</a:t>
                      </a:r>
                      <a:endParaRPr lang="it-IT" sz="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tc>
                  <a:txBody>
                    <a:bodyPr/>
                    <a:lstStyle/>
                    <a:p>
                      <a:pPr algn="ctr">
                        <a:lnSpc>
                          <a:spcPct val="107000"/>
                        </a:lnSpc>
                        <a:spcAft>
                          <a:spcPts val="0"/>
                        </a:spcAft>
                      </a:pPr>
                      <a:r>
                        <a:rPr lang="it-IT" sz="500" dirty="0">
                          <a:effectLst/>
                        </a:rPr>
                        <a:t>707</a:t>
                      </a:r>
                      <a:endParaRPr lang="it-IT" sz="7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4" marR="4574" marT="4574" marB="0" anchor="b"/>
                </a:tc>
                <a:extLst>
                  <a:ext uri="{0D108BD9-81ED-4DB2-BD59-A6C34878D82A}">
                    <a16:rowId xmlns:a16="http://schemas.microsoft.com/office/drawing/2014/main" val="2577417337"/>
                  </a:ext>
                </a:extLst>
              </a:tr>
            </a:tbl>
          </a:graphicData>
        </a:graphic>
      </p:graphicFrame>
      <p:sp>
        <p:nvSpPr>
          <p:cNvPr id="8" name="Ovale 7">
            <a:extLst>
              <a:ext uri="{FF2B5EF4-FFF2-40B4-BE49-F238E27FC236}">
                <a16:creationId xmlns:a16="http://schemas.microsoft.com/office/drawing/2014/main" id="{35D52F4D-4CF1-461A-8450-7FB11CDF9D22}"/>
              </a:ext>
            </a:extLst>
          </p:cNvPr>
          <p:cNvSpPr/>
          <p:nvPr/>
        </p:nvSpPr>
        <p:spPr>
          <a:xfrm>
            <a:off x="10709768" y="4311037"/>
            <a:ext cx="397887" cy="403576"/>
          </a:xfrm>
          <a:prstGeom prst="ellipse">
            <a:avLst/>
          </a:prstGeom>
          <a:no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Ovale 8">
            <a:extLst>
              <a:ext uri="{FF2B5EF4-FFF2-40B4-BE49-F238E27FC236}">
                <a16:creationId xmlns:a16="http://schemas.microsoft.com/office/drawing/2014/main" id="{E26C15D2-F7C7-4FB4-BBB9-68FBA23845BC}"/>
              </a:ext>
            </a:extLst>
          </p:cNvPr>
          <p:cNvSpPr/>
          <p:nvPr/>
        </p:nvSpPr>
        <p:spPr>
          <a:xfrm>
            <a:off x="10743096" y="476053"/>
            <a:ext cx="856408" cy="737394"/>
          </a:xfrm>
          <a:prstGeom prst="ellipse">
            <a:avLst/>
          </a:prstGeom>
        </p:spPr>
        <p:style>
          <a:lnRef idx="0">
            <a:schemeClr val="lt1">
              <a:alpha val="0"/>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p:style>
      </p:sp>
      <p:sp>
        <p:nvSpPr>
          <p:cNvPr id="10" name="Rettangolo 9" descr="Testa con ingranaggi">
            <a:extLst>
              <a:ext uri="{FF2B5EF4-FFF2-40B4-BE49-F238E27FC236}">
                <a16:creationId xmlns:a16="http://schemas.microsoft.com/office/drawing/2014/main" id="{DF914A6E-14B8-4908-9D11-729426372651}"/>
              </a:ext>
            </a:extLst>
          </p:cNvPr>
          <p:cNvSpPr/>
          <p:nvPr/>
        </p:nvSpPr>
        <p:spPr>
          <a:xfrm>
            <a:off x="10925839" y="648723"/>
            <a:ext cx="490922" cy="423877"/>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15165864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ffice_41798854_TF78438558" id="{03469F01-97D1-4A1E-853B-6A26B56D87BB}" vid="{335298E4-38AB-4269-9352-375A27B5961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{82D9B1B7-7F53-4FC0-9B7B-32D3F197D46B}tf78438558</Template>
  <TotalTime>0</TotalTime>
  <Words>2049</Words>
  <Application>Microsoft Office PowerPoint</Application>
  <PresentationFormat>Widescreen</PresentationFormat>
  <Paragraphs>419</Paragraphs>
  <Slides>11</Slides>
  <Notes>0</Notes>
  <HiddenSlides>0</HiddenSlides>
  <MMClips>0</MMClips>
  <ScaleCrop>false</ScaleCrop>
  <HeadingPairs>
    <vt:vector size="8" baseType="variant">
      <vt:variant>
        <vt:lpstr>Caratteri utilizzati</vt:lpstr>
      </vt:variant>
      <vt:variant>
        <vt:i4>5</vt:i4>
      </vt:variant>
      <vt:variant>
        <vt:lpstr>Tema</vt:lpstr>
      </vt:variant>
      <vt:variant>
        <vt:i4>1</vt:i4>
      </vt:variant>
      <vt:variant>
        <vt:lpstr>Server OLE incorporati</vt:lpstr>
      </vt:variant>
      <vt:variant>
        <vt:i4>1</vt:i4>
      </vt:variant>
      <vt:variant>
        <vt:lpstr>Titoli diapositive</vt:lpstr>
      </vt:variant>
      <vt:variant>
        <vt:i4>11</vt:i4>
      </vt:variant>
    </vt:vector>
  </HeadingPairs>
  <TitlesOfParts>
    <vt:vector size="18" baseType="lpstr">
      <vt:lpstr>Arial</vt:lpstr>
      <vt:lpstr>Calibri</vt:lpstr>
      <vt:lpstr>Century Gothic</vt:lpstr>
      <vt:lpstr>Garamond</vt:lpstr>
      <vt:lpstr>Times New Roman</vt:lpstr>
      <vt:lpstr>SavonVTI</vt:lpstr>
      <vt:lpstr>Disegno di Microsoft Office Visio</vt:lpstr>
      <vt:lpstr>Relazione finale</vt:lpstr>
      <vt:lpstr>Schema per realizzare le relazioni finali</vt:lpstr>
      <vt:lpstr>La scelta del progetto di un impianto elettrico</vt:lpstr>
      <vt:lpstr>Relazione sulle fasi della progettazione</vt:lpstr>
      <vt:lpstr>Progetto SLIDE 1</vt:lpstr>
      <vt:lpstr>Progetto SLIDE 2</vt:lpstr>
      <vt:lpstr>Progetto SLIDE 3</vt:lpstr>
      <vt:lpstr>Progetto SLIDE 4</vt:lpstr>
      <vt:lpstr>Progetto SLIDE 5</vt:lpstr>
      <vt:lpstr>Progetto SLIDE 6</vt:lpstr>
      <vt:lpstr>Dono della sintesi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2020-05-17T06:28:36Z</dcterms:created>
  <dcterms:modified xsi:type="dcterms:W3CDTF">2020-05-17T09:07:37Z</dcterms:modified>
</cp:coreProperties>
</file>