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9" r:id="rId2"/>
    <p:sldId id="272" r:id="rId3"/>
    <p:sldId id="360" r:id="rId4"/>
    <p:sldId id="362" r:id="rId5"/>
    <p:sldId id="275" r:id="rId6"/>
    <p:sldId id="276" r:id="rId7"/>
    <p:sldId id="309" r:id="rId8"/>
    <p:sldId id="310" r:id="rId9"/>
    <p:sldId id="358" r:id="rId10"/>
    <p:sldId id="345" r:id="rId11"/>
    <p:sldId id="354" r:id="rId12"/>
    <p:sldId id="355" r:id="rId13"/>
    <p:sldId id="313" r:id="rId14"/>
    <p:sldId id="356" r:id="rId15"/>
    <p:sldId id="315" r:id="rId16"/>
    <p:sldId id="317" r:id="rId17"/>
    <p:sldId id="318" r:id="rId18"/>
    <p:sldId id="319" r:id="rId19"/>
    <p:sldId id="320" r:id="rId20"/>
    <p:sldId id="321" r:id="rId21"/>
    <p:sldId id="322" r:id="rId22"/>
    <p:sldId id="363" r:id="rId23"/>
    <p:sldId id="323" r:id="rId24"/>
    <p:sldId id="324" r:id="rId25"/>
    <p:sldId id="325" r:id="rId26"/>
    <p:sldId id="364" r:id="rId27"/>
    <p:sldId id="326" r:id="rId28"/>
    <p:sldId id="327" r:id="rId29"/>
    <p:sldId id="328" r:id="rId30"/>
    <p:sldId id="365" r:id="rId31"/>
    <p:sldId id="349" r:id="rId32"/>
    <p:sldId id="366" r:id="rId33"/>
    <p:sldId id="367" r:id="rId34"/>
    <p:sldId id="368" r:id="rId35"/>
    <p:sldId id="369" r:id="rId36"/>
    <p:sldId id="370" r:id="rId37"/>
    <p:sldId id="371" r:id="rId38"/>
    <p:sldId id="372" r:id="rId39"/>
    <p:sldId id="373" r:id="rId40"/>
    <p:sldId id="374" r:id="rId41"/>
    <p:sldId id="375" r:id="rId42"/>
    <p:sldId id="353" r:id="rId43"/>
    <p:sldId id="304" r:id="rId44"/>
    <p:sldId id="302"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632" autoAdjust="0"/>
  </p:normalViewPr>
  <p:slideViewPr>
    <p:cSldViewPr>
      <p:cViewPr varScale="1">
        <p:scale>
          <a:sx n="104" d="100"/>
          <a:sy n="104" d="100"/>
        </p:scale>
        <p:origin x="61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1944" y="4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81FA646-1A60-4C1B-A021-74D1AC3909EC}" type="datetimeFigureOut">
              <a:rPr lang="en-US"/>
              <a:pPr>
                <a:defRPr/>
              </a:pPr>
              <a:t>12/11/2014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00DE637-A209-4957-A3AE-6E708CA08095}" type="slidenum">
              <a:rPr lang="en-US"/>
              <a:pPr>
                <a:defRPr/>
              </a:pPr>
              <a:t>‹#›</a:t>
            </a:fld>
            <a:endParaRPr lang="en-US"/>
          </a:p>
        </p:txBody>
      </p:sp>
    </p:spTree>
    <p:extLst>
      <p:ext uri="{BB962C8B-B14F-4D97-AF65-F5344CB8AC3E}">
        <p14:creationId xmlns:p14="http://schemas.microsoft.com/office/powerpoint/2010/main" val="18007571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C0C938F-2BA0-4328-BCAC-71ED7C8B1E84}" type="datetimeFigureOut">
              <a:rPr lang="en-GB"/>
              <a:pPr>
                <a:defRPr/>
              </a:pPr>
              <a:t>11/12/2014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45C5ADD-3894-4266-B4A5-224D5628A380}" type="slidenum">
              <a:rPr lang="en-GB"/>
              <a:pPr>
                <a:defRPr/>
              </a:pPr>
              <a:t>‹#›</a:t>
            </a:fld>
            <a:endParaRPr lang="en-GB"/>
          </a:p>
        </p:txBody>
      </p:sp>
    </p:spTree>
    <p:extLst>
      <p:ext uri="{BB962C8B-B14F-4D97-AF65-F5344CB8AC3E}">
        <p14:creationId xmlns:p14="http://schemas.microsoft.com/office/powerpoint/2010/main" val="11466472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a:p>
            <a:pPr eaLnBrk="1" hangingPunct="1">
              <a:spcBef>
                <a:spcPct val="0"/>
              </a:spcBef>
            </a:pPr>
            <a:r>
              <a:rPr lang="en-US" smtClean="0">
                <a:ea typeface="ＭＳ Ｐゴシック" charset="-128"/>
                <a:cs typeface="ＭＳ Ｐゴシック" charset="-128"/>
              </a:rPr>
              <a:t> </a:t>
            </a:r>
          </a:p>
          <a:p>
            <a:pPr eaLnBrk="1" hangingPunct="1">
              <a:spcBef>
                <a:spcPct val="0"/>
              </a:spcBef>
            </a:pPr>
            <a:r>
              <a:rPr lang="en-US" smtClean="0">
                <a:ea typeface="ＭＳ Ｐゴシック" charset="-128"/>
                <a:cs typeface="ＭＳ Ｐゴシック" charset="-128"/>
              </a:rPr>
              <a:t>.</a:t>
            </a: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206411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386B644-C5A0-4AA5-AA05-8C5C5A9D255D}" type="slidenum">
              <a:rPr lang="en-US" sz="1200">
                <a:ea typeface="Arial" charset="0"/>
                <a:cs typeface="Arial" charset="0"/>
              </a:rPr>
              <a:pPr algn="r"/>
              <a:t>11</a:t>
            </a:fld>
            <a:endParaRPr lang="en-US" sz="1200">
              <a:ea typeface="Arial" charset="0"/>
              <a:cs typeface="Arial" charset="0"/>
            </a:endParaRPr>
          </a:p>
        </p:txBody>
      </p:sp>
    </p:spTree>
    <p:extLst>
      <p:ext uri="{BB962C8B-B14F-4D97-AF65-F5344CB8AC3E}">
        <p14:creationId xmlns:p14="http://schemas.microsoft.com/office/powerpoint/2010/main" val="149690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67F1FA2-A0D4-46B8-B593-A9F6DF9E87F2}" type="slidenum">
              <a:rPr lang="en-US" sz="1200">
                <a:ea typeface="Arial" charset="0"/>
                <a:cs typeface="Arial" charset="0"/>
              </a:rPr>
              <a:pPr algn="r"/>
              <a:t>12</a:t>
            </a:fld>
            <a:endParaRPr lang="en-US" sz="1200">
              <a:ea typeface="Arial" charset="0"/>
              <a:cs typeface="Arial" charset="0"/>
            </a:endParaRPr>
          </a:p>
        </p:txBody>
      </p:sp>
    </p:spTree>
    <p:extLst>
      <p:ext uri="{BB962C8B-B14F-4D97-AF65-F5344CB8AC3E}">
        <p14:creationId xmlns:p14="http://schemas.microsoft.com/office/powerpoint/2010/main" val="424849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p:cNvSpPr>
          <p:nvPr>
            <p:ph type="sldImg"/>
          </p:nvPr>
        </p:nvSpPr>
        <p:spPr bwMode="auto">
          <a:noFill/>
          <a:ln>
            <a:solidFill>
              <a:srgbClr val="000000"/>
            </a:solidFill>
            <a:miter lim="800000"/>
            <a:headEnd/>
            <a:tailEnd/>
          </a:ln>
        </p:spPr>
      </p:sp>
      <p:sp>
        <p:nvSpPr>
          <p:cNvPr id="409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charset="-128"/>
              <a:cs typeface="ＭＳ Ｐゴシック" charset="-128"/>
            </a:endParaRPr>
          </a:p>
        </p:txBody>
      </p:sp>
    </p:spTree>
    <p:extLst>
      <p:ext uri="{BB962C8B-B14F-4D97-AF65-F5344CB8AC3E}">
        <p14:creationId xmlns:p14="http://schemas.microsoft.com/office/powerpoint/2010/main" val="282889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130966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94044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immagine diapositiva 1"/>
          <p:cNvSpPr>
            <a:spLocks noGrp="1" noRot="1" noChangeAspect="1"/>
          </p:cNvSpPr>
          <p:nvPr>
            <p:ph type="sldImg"/>
          </p:nvPr>
        </p:nvSpPr>
        <p:spPr bwMode="auto">
          <a:noFill/>
          <a:ln>
            <a:solidFill>
              <a:srgbClr val="000000"/>
            </a:solidFill>
            <a:miter lim="800000"/>
            <a:headEnd/>
            <a:tailEnd/>
          </a:ln>
        </p:spPr>
      </p:sp>
      <p:sp>
        <p:nvSpPr>
          <p:cNvPr id="4710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charset="-128"/>
              <a:cs typeface="ＭＳ Ｐゴシック" charset="-128"/>
            </a:endParaRPr>
          </a:p>
        </p:txBody>
      </p:sp>
    </p:spTree>
    <p:extLst>
      <p:ext uri="{BB962C8B-B14F-4D97-AF65-F5344CB8AC3E}">
        <p14:creationId xmlns:p14="http://schemas.microsoft.com/office/powerpoint/2010/main" val="280376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immagine diapositiva 1"/>
          <p:cNvSpPr>
            <a:spLocks noGrp="1" noRot="1" noChangeAspect="1"/>
          </p:cNvSpPr>
          <p:nvPr>
            <p:ph type="sldImg"/>
          </p:nvPr>
        </p:nvSpPr>
        <p:spPr bwMode="auto">
          <a:noFill/>
          <a:ln>
            <a:solidFill>
              <a:srgbClr val="000000"/>
            </a:solidFill>
            <a:miter lim="800000"/>
            <a:headEnd/>
            <a:tailEnd/>
          </a:ln>
        </p:spPr>
      </p:sp>
      <p:sp>
        <p:nvSpPr>
          <p:cNvPr id="4915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charset="-128"/>
              <a:cs typeface="ＭＳ Ｐゴシック" charset="-128"/>
            </a:endParaRPr>
          </a:p>
        </p:txBody>
      </p:sp>
    </p:spTree>
    <p:extLst>
      <p:ext uri="{BB962C8B-B14F-4D97-AF65-F5344CB8AC3E}">
        <p14:creationId xmlns:p14="http://schemas.microsoft.com/office/powerpoint/2010/main" val="359721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p:spPr>
      </p:sp>
      <p:sp>
        <p:nvSpPr>
          <p:cNvPr id="5120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charset="-128"/>
              <a:cs typeface="ＭＳ Ｐゴシック" charset="-128"/>
            </a:endParaRPr>
          </a:p>
        </p:txBody>
      </p:sp>
    </p:spTree>
    <p:extLst>
      <p:ext uri="{BB962C8B-B14F-4D97-AF65-F5344CB8AC3E}">
        <p14:creationId xmlns:p14="http://schemas.microsoft.com/office/powerpoint/2010/main" val="210620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immagine diapositiva 1"/>
          <p:cNvSpPr>
            <a:spLocks noGrp="1" noRot="1" noChangeAspect="1"/>
          </p:cNvSpPr>
          <p:nvPr>
            <p:ph type="sldImg"/>
          </p:nvPr>
        </p:nvSpPr>
        <p:spPr bwMode="auto">
          <a:noFill/>
          <a:ln>
            <a:solidFill>
              <a:srgbClr val="000000"/>
            </a:solidFill>
            <a:miter lim="800000"/>
            <a:headEnd/>
            <a:tailEnd/>
          </a:ln>
        </p:spPr>
      </p:sp>
      <p:sp>
        <p:nvSpPr>
          <p:cNvPr id="532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charset="-128"/>
              <a:cs typeface="ＭＳ Ｐゴシック" charset="-128"/>
            </a:endParaRPr>
          </a:p>
        </p:txBody>
      </p:sp>
    </p:spTree>
    <p:extLst>
      <p:ext uri="{BB962C8B-B14F-4D97-AF65-F5344CB8AC3E}">
        <p14:creationId xmlns:p14="http://schemas.microsoft.com/office/powerpoint/2010/main" val="336847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2"/>
          <p:cNvSpPr>
            <a:spLocks noGrp="1" noRot="1" noChangeAspect="1"/>
          </p:cNvSpPr>
          <p:nvPr>
            <p:ph type="sldImg"/>
          </p:nvPr>
        </p:nvSpPr>
        <p:spPr bwMode="auto">
          <a:noFill/>
          <a:ln>
            <a:solidFill>
              <a:srgbClr val="000000"/>
            </a:solidFill>
            <a:miter lim="800000"/>
            <a:headEnd/>
            <a:tailEnd/>
          </a:ln>
        </p:spPr>
      </p:sp>
      <p:sp>
        <p:nvSpPr>
          <p:cNvPr id="55298"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cs typeface="ＭＳ Ｐゴシック" charset="-128"/>
            </a:endParaRPr>
          </a:p>
        </p:txBody>
      </p:sp>
    </p:spTree>
    <p:extLst>
      <p:ext uri="{BB962C8B-B14F-4D97-AF65-F5344CB8AC3E}">
        <p14:creationId xmlns:p14="http://schemas.microsoft.com/office/powerpoint/2010/main" val="328710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Programma Fulbright</a:t>
            </a:r>
          </a:p>
        </p:txBody>
      </p:sp>
      <p:sp>
        <p:nvSpPr>
          <p:cNvPr id="2048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Go Beyond: Vetrina delle Università americane, 26 maggio 2007</a:t>
            </a:r>
          </a:p>
        </p:txBody>
      </p:sp>
      <p:sp>
        <p:nvSpPr>
          <p:cNvPr id="20483"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ea typeface="ＭＳ Ｐゴシック" charset="-128"/>
                <a:cs typeface="ＭＳ Ｐゴシック" charset="-128"/>
              </a:rPr>
              <a:t>un ente binazionale che gestisce il </a:t>
            </a:r>
            <a:r>
              <a:rPr lang="it-IT" smtClean="0">
                <a:ea typeface="ＭＳ Ｐゴシック" charset="-128"/>
                <a:cs typeface="ＭＳ Ｐゴシック" charset="-128"/>
                <a:hlinkClick r:id="" tooltip="Il Programma Fulbright"/>
              </a:rPr>
              <a:t>Programma Fulbright</a:t>
            </a:r>
            <a:r>
              <a:rPr lang="it-IT" smtClean="0">
                <a:ea typeface="ＭＳ Ｐゴシック" charset="-128"/>
                <a:cs typeface="ＭＳ Ｐゴシック" charset="-128"/>
              </a:rPr>
              <a:t> in Italia dal 1948;</a:t>
            </a:r>
          </a:p>
          <a:p>
            <a:pPr eaLnBrk="1" hangingPunct="1">
              <a:spcBef>
                <a:spcPct val="0"/>
              </a:spcBef>
            </a:pPr>
            <a:r>
              <a:rPr lang="it-IT" smtClean="0">
                <a:ea typeface="ＭＳ Ｐゴシック" charset="-128"/>
                <a:cs typeface="ＭＳ Ｐゴシック" charset="-128"/>
              </a:rPr>
              <a:t>ha come Presidenti Onorari il Ministro degli Affari Esteri e l'Ambasciatore degli Stati Uniti d'America;</a:t>
            </a:r>
          </a:p>
          <a:p>
            <a:pPr eaLnBrk="1" hangingPunct="1">
              <a:spcBef>
                <a:spcPct val="0"/>
              </a:spcBef>
            </a:pPr>
            <a:r>
              <a:rPr lang="it-IT" smtClean="0">
                <a:ea typeface="ＭＳ Ｐゴシック" charset="-128"/>
                <a:cs typeface="ＭＳ Ｐゴシック" charset="-128"/>
              </a:rPr>
              <a:t>è retta da un </a:t>
            </a:r>
            <a:r>
              <a:rPr lang="it-IT" smtClean="0">
                <a:ea typeface="ＭＳ Ｐゴシック" charset="-128"/>
                <a:cs typeface="ＭＳ Ｐゴシック" charset="-128"/>
                <a:hlinkClick r:id="" tooltip="Comitato Direttivo della Commissione Fulbright - 2011"/>
              </a:rPr>
              <a:t>Consiglio Direttivo</a:t>
            </a:r>
            <a:r>
              <a:rPr lang="it-IT" smtClean="0">
                <a:ea typeface="ＭＳ Ｐゴシック" charset="-128"/>
                <a:cs typeface="ＭＳ Ｐゴシック" charset="-128"/>
              </a:rPr>
              <a:t> costituito da dodici membri: sei americani nominati dall'Ambasciatore degli Stati Uniti d'America e sei italiani nominati dal Ministro degli Affari Esteri. </a:t>
            </a:r>
          </a:p>
          <a:p>
            <a:pPr eaLnBrk="1" hangingPunct="1">
              <a:spcBef>
                <a:spcPct val="0"/>
              </a:spcBef>
            </a:pPr>
            <a:r>
              <a:rPr lang="it-IT" smtClean="0">
                <a:ea typeface="ＭＳ Ｐゴシック" charset="-128"/>
                <a:cs typeface="ＭＳ Ｐゴシック" charset="-128"/>
              </a:rPr>
              <a:t>promuove opportunità di studio, ricerca ed insegnamento in Italia e negli Stati Uniti attraverso le borse di studio Fulbright per cittadini </a:t>
            </a:r>
            <a:r>
              <a:rPr lang="it-IT" smtClean="0">
                <a:ea typeface="ＭＳ Ｐゴシック" charset="-128"/>
                <a:cs typeface="ＭＳ Ｐゴシック" charset="-128"/>
                <a:hlinkClick r:id="" tooltip="Italiani"/>
              </a:rPr>
              <a:t>italiani</a:t>
            </a:r>
            <a:r>
              <a:rPr lang="it-IT" smtClean="0">
                <a:ea typeface="ＭＳ Ｐゴシック" charset="-128"/>
                <a:cs typeface="ＭＳ Ｐゴシック" charset="-128"/>
              </a:rPr>
              <a:t> e </a:t>
            </a:r>
            <a:r>
              <a:rPr lang="it-IT" smtClean="0">
                <a:ea typeface="ＭＳ Ｐゴシック" charset="-128"/>
                <a:cs typeface="ＭＳ Ｐゴシック" charset="-128"/>
                <a:hlinkClick r:id="" tooltip="Statunitensi"/>
              </a:rPr>
              <a:t>statunitensi</a:t>
            </a:r>
            <a:r>
              <a:rPr lang="it-IT" smtClean="0">
                <a:ea typeface="ＭＳ Ｐゴシック" charset="-128"/>
                <a:cs typeface="ＭＳ Ｐゴシック" charset="-128"/>
              </a:rPr>
              <a:t> (130-140 borse ogni anno); e offre un servizio info ad ampio spettro su tutte le oppor.</a:t>
            </a:r>
          </a:p>
        </p:txBody>
      </p:sp>
    </p:spTree>
    <p:extLst>
      <p:ext uri="{BB962C8B-B14F-4D97-AF65-F5344CB8AC3E}">
        <p14:creationId xmlns:p14="http://schemas.microsoft.com/office/powerpoint/2010/main" val="217658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89730" tIns="44865" rIns="89730" bIns="44865">
            <a:prstTxWarp prst="textNoShape">
              <a:avLst/>
            </a:prstTxWarp>
          </a:bodyPr>
          <a:lstStyle/>
          <a:p>
            <a:r>
              <a:rPr lang="en-US" sz="1200">
                <a:latin typeface="Calibri" charset="0"/>
              </a:rPr>
              <a:t>Programma Fulbright</a:t>
            </a:r>
          </a:p>
        </p:txBody>
      </p:sp>
      <p:sp>
        <p:nvSpPr>
          <p:cNvPr id="57346" name="Rectangle 3"/>
          <p:cNvSpPr txBox="1">
            <a:spLocks noGrp="1" noChangeArrowheads="1"/>
          </p:cNvSpPr>
          <p:nvPr/>
        </p:nvSpPr>
        <p:spPr bwMode="auto">
          <a:xfrm>
            <a:off x="3886200" y="0"/>
            <a:ext cx="2970213" cy="457200"/>
          </a:xfrm>
          <a:prstGeom prst="rect">
            <a:avLst/>
          </a:prstGeom>
          <a:noFill/>
          <a:ln w="9525">
            <a:noFill/>
            <a:miter lim="800000"/>
            <a:headEnd/>
            <a:tailEnd/>
          </a:ln>
        </p:spPr>
        <p:txBody>
          <a:bodyPr lIns="89730" tIns="44865" rIns="89730" bIns="44865">
            <a:prstTxWarp prst="textNoShape">
              <a:avLst/>
            </a:prstTxWarp>
          </a:bodyPr>
          <a:lstStyle/>
          <a:p>
            <a:pPr algn="r"/>
            <a:fld id="{646F6A6C-3C04-470B-A32E-7BC3A3A168FB}" type="datetime1">
              <a:rPr lang="en-US" sz="1200">
                <a:latin typeface="Calibri" charset="0"/>
              </a:rPr>
              <a:pPr algn="r"/>
              <a:t>12/11/2014</a:t>
            </a:fld>
            <a:endParaRPr lang="en-US" sz="1200">
              <a:latin typeface="Calibri" charset="0"/>
            </a:endParaRPr>
          </a:p>
        </p:txBody>
      </p:sp>
      <p:sp>
        <p:nvSpPr>
          <p:cNvPr id="57347" name="Rectangle 6"/>
          <p:cNvSpPr txBox="1">
            <a:spLocks noGrp="1" noChangeArrowheads="1"/>
          </p:cNvSpPr>
          <p:nvPr/>
        </p:nvSpPr>
        <p:spPr bwMode="auto">
          <a:xfrm>
            <a:off x="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r>
              <a:rPr lang="en-US" sz="1200">
                <a:latin typeface="Calibri" charset="0"/>
              </a:rPr>
              <a:t>Go Beyond: Vetrina delle Università americane, 26 maggio 2007</a:t>
            </a:r>
          </a:p>
        </p:txBody>
      </p:sp>
      <p:sp>
        <p:nvSpPr>
          <p:cNvPr id="57348"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pPr algn="r"/>
            <a:fld id="{1B065A02-213D-4753-9015-47DE61AC9166}" type="slidenum">
              <a:rPr lang="en-US" sz="1200">
                <a:latin typeface="Calibri" charset="0"/>
              </a:rPr>
              <a:pPr algn="r"/>
              <a:t>21</a:t>
            </a:fld>
            <a:endParaRPr lang="en-US" sz="1200">
              <a:latin typeface="Calibri" charset="0"/>
            </a:endParaRPr>
          </a:p>
        </p:txBody>
      </p:sp>
      <p:sp>
        <p:nvSpPr>
          <p:cNvPr id="57349"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1586972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Programma Fulbright</a:t>
            </a:r>
          </a:p>
        </p:txBody>
      </p:sp>
      <p:sp>
        <p:nvSpPr>
          <p:cNvPr id="20484" name="Rectangle 6"/>
          <p:cNvSpPr>
            <a:spLocks noGrp="1" noChangeArrowheads="1"/>
          </p:cNvSpPr>
          <p:nvPr>
            <p:ph type="ftr" sz="quarter" idx="4"/>
          </p:nvPr>
        </p:nvSpPr>
        <p:spPr>
          <a:noFill/>
        </p:spPr>
        <p:txBody>
          <a:bodyPr/>
          <a:lstStyle/>
          <a:p>
            <a:r>
              <a:rPr lang="en-US" smtClean="0"/>
              <a:t>Go Beyond: Vetrina delle Università americane, 26 maggio 2007</a:t>
            </a:r>
          </a:p>
        </p:txBody>
      </p:sp>
      <p:sp>
        <p:nvSpPr>
          <p:cNvPr id="20486" name="Rectangle 5"/>
          <p:cNvSpPr>
            <a:spLocks noGrp="1" noRot="1" noChangeAspect="1" noChangeArrowheads="1" noTextEdit="1"/>
          </p:cNvSpPr>
          <p:nvPr>
            <p:ph type="sldImg"/>
          </p:nvPr>
        </p:nvSpPr>
        <p:spPr>
          <a:ln/>
        </p:spPr>
      </p:sp>
      <p:sp>
        <p:nvSpPr>
          <p:cNvPr id="20487" name="Rectangle 6"/>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2002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Programma Fulbright</a:t>
            </a:r>
          </a:p>
        </p:txBody>
      </p:sp>
      <p:sp>
        <p:nvSpPr>
          <p:cNvPr id="58370"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45CAD23-723A-44BA-B4E7-DDC242CB0EE2}" type="datetime1">
              <a:rPr lang="en-US">
                <a:ea typeface="ＭＳ Ｐゴシック" pitchFamily="84" charset="-128"/>
                <a:cs typeface="ＭＳ Ｐゴシック" pitchFamily="84" charset="-128"/>
              </a:rPr>
              <a:pPr fontAlgn="base">
                <a:spcBef>
                  <a:spcPct val="0"/>
                </a:spcBef>
                <a:spcAft>
                  <a:spcPct val="0"/>
                </a:spcAft>
                <a:defRPr/>
              </a:pPr>
              <a:t>12/11/2014</a:t>
            </a:fld>
            <a:endParaRPr lang="en-US">
              <a:ea typeface="ＭＳ Ｐゴシック" pitchFamily="84" charset="-128"/>
              <a:cs typeface="ＭＳ Ｐゴシック" pitchFamily="84" charset="-128"/>
            </a:endParaRPr>
          </a:p>
        </p:txBody>
      </p:sp>
      <p:sp>
        <p:nvSpPr>
          <p:cNvPr id="58371"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Go Beyond: Vetrina delle Università americane, 26 maggio 2007</a:t>
            </a:r>
          </a:p>
        </p:txBody>
      </p:sp>
      <p:sp>
        <p:nvSpPr>
          <p:cNvPr id="5837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3C6DE-E890-4E44-964F-D77D8DD75523}" type="slidenum">
              <a:rPr lang="en-US">
                <a:ea typeface="ＭＳ Ｐゴシック" pitchFamily="84" charset="-128"/>
                <a:cs typeface="ＭＳ Ｐゴシック" pitchFamily="84" charset="-128"/>
              </a:rPr>
              <a:pPr fontAlgn="base">
                <a:spcBef>
                  <a:spcPct val="0"/>
                </a:spcBef>
                <a:spcAft>
                  <a:spcPct val="0"/>
                </a:spcAft>
                <a:defRPr/>
              </a:pPr>
              <a:t>23</a:t>
            </a:fld>
            <a:endParaRPr lang="en-US">
              <a:ea typeface="ＭＳ Ｐゴシック" pitchFamily="84" charset="-128"/>
              <a:cs typeface="ＭＳ Ｐゴシック" pitchFamily="84" charset="-128"/>
            </a:endParaRPr>
          </a:p>
        </p:txBody>
      </p:sp>
      <p:sp>
        <p:nvSpPr>
          <p:cNvPr id="59397"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59398" name="Rectangle 6"/>
          <p:cNvSpPr>
            <a:spLocks noGrp="1" noChangeArrowheads="1"/>
          </p:cNvSpPr>
          <p:nvPr>
            <p:ph type="body" idx="1"/>
          </p:nvPr>
        </p:nvSpPr>
        <p:spPr bwMode="auto">
          <a:xfrm>
            <a:off x="1065213" y="4341813"/>
            <a:ext cx="5486400" cy="4116387"/>
          </a:xfrm>
          <a:noFill/>
        </p:spPr>
        <p:txBody>
          <a:bodyPr wrap="square" numCol="1" anchor="t" anchorCtr="0" compatLnSpc="1">
            <a:prstTxWarp prst="textNoShape">
              <a:avLst/>
            </a:prstTxWarp>
          </a:bodyPr>
          <a:lstStyle/>
          <a:p>
            <a:pPr eaLnBrk="1" hangingPunct="1">
              <a:spcBef>
                <a:spcPct val="0"/>
              </a:spcBef>
            </a:pPr>
            <a:r>
              <a:rPr lang="it-IT" smtClean="0">
                <a:ea typeface="ＭＳ Ｐゴシック" charset="-128"/>
                <a:cs typeface="ＭＳ Ｐゴシック" charset="-128"/>
              </a:rPr>
              <a:t> Commissione Fulbright : </a:t>
            </a:r>
            <a:r>
              <a:rPr lang="en-GB" smtClean="0">
                <a:ea typeface="ＭＳ Ｐゴシック" charset="-128"/>
                <a:cs typeface="ＭＳ Ｐゴシック" charset="-128"/>
              </a:rPr>
              <a:t>Ente binazionale senza scopo di lucro, amministra il programma di borse di studio Fulbright dal 1948, data dell’accordo siglato tra il Governo Americano e il Governo Italiano. Il </a:t>
            </a:r>
            <a:r>
              <a:rPr lang="en-US" u="sng" smtClean="0">
                <a:solidFill>
                  <a:srgbClr val="CC0000"/>
                </a:solidFill>
                <a:ea typeface="ＭＳ Ｐゴシック" charset="-128"/>
                <a:cs typeface="ＭＳ Ｐゴシック" charset="-128"/>
              </a:rPr>
              <a:t>programma Fulbright</a:t>
            </a:r>
            <a:r>
              <a:rPr lang="en-US" smtClean="0">
                <a:ea typeface="ＭＳ Ｐゴシック" charset="-128"/>
                <a:cs typeface="ＭＳ Ｐゴシック" charset="-128"/>
              </a:rPr>
              <a:t>  è nato dal disegno di legge sponsorizzato dal senatore democratico dello Stato dell’Arkansas William J. Fulbright  nel 1946. </a:t>
            </a: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3764337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Programma Fulbright</a:t>
            </a:r>
          </a:p>
        </p:txBody>
      </p:sp>
      <p:sp>
        <p:nvSpPr>
          <p:cNvPr id="6041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F48C47-8AFD-4B06-8C4E-455D6AA1C944}" type="datetime1">
              <a:rPr lang="en-US">
                <a:ea typeface="ＭＳ Ｐゴシック" pitchFamily="84" charset="-128"/>
                <a:cs typeface="ＭＳ Ｐゴシック" pitchFamily="84" charset="-128"/>
              </a:rPr>
              <a:pPr fontAlgn="base">
                <a:spcBef>
                  <a:spcPct val="0"/>
                </a:spcBef>
                <a:spcAft>
                  <a:spcPct val="0"/>
                </a:spcAft>
                <a:defRPr/>
              </a:pPr>
              <a:t>12/11/2014</a:t>
            </a:fld>
            <a:endParaRPr lang="en-US">
              <a:ea typeface="ＭＳ Ｐゴシック" pitchFamily="84" charset="-128"/>
              <a:cs typeface="ＭＳ Ｐゴシック" pitchFamily="84" charset="-128"/>
            </a:endParaRPr>
          </a:p>
        </p:txBody>
      </p:sp>
      <p:sp>
        <p:nvSpPr>
          <p:cNvPr id="6041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ea typeface="ＭＳ Ｐゴシック" pitchFamily="84" charset="-128"/>
                <a:cs typeface="ＭＳ Ｐゴシック" pitchFamily="84" charset="-128"/>
              </a:rPr>
              <a:t>Go Beyond: Vetrina delle Università americane, 26 maggio 2007</a:t>
            </a:r>
          </a:p>
        </p:txBody>
      </p:sp>
      <p:sp>
        <p:nvSpPr>
          <p:cNvPr id="6042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CBB640-860E-4F49-A42B-505EAB851D02}" type="slidenum">
              <a:rPr lang="en-US">
                <a:ea typeface="ＭＳ Ｐゴシック" pitchFamily="84" charset="-128"/>
                <a:cs typeface="ＭＳ Ｐゴシック" pitchFamily="84" charset="-128"/>
              </a:rPr>
              <a:pPr fontAlgn="base">
                <a:spcBef>
                  <a:spcPct val="0"/>
                </a:spcBef>
                <a:spcAft>
                  <a:spcPct val="0"/>
                </a:spcAft>
                <a:defRPr/>
              </a:pPr>
              <a:t>24</a:t>
            </a:fld>
            <a:endParaRPr lang="en-US">
              <a:ea typeface="ＭＳ Ｐゴシック" pitchFamily="84" charset="-128"/>
              <a:cs typeface="ＭＳ Ｐゴシック" pitchFamily="84" charset="-128"/>
            </a:endParaRPr>
          </a:p>
        </p:txBody>
      </p:sp>
      <p:sp>
        <p:nvSpPr>
          <p:cNvPr id="61445"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61446"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76339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933130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altLang="it-IT" smtClean="0"/>
              <a:t>Programma Fulbright</a:t>
            </a:r>
          </a:p>
        </p:txBody>
      </p:sp>
      <p:sp>
        <p:nvSpPr>
          <p:cNvPr id="22531" name="Rectangle 3"/>
          <p:cNvSpPr>
            <a:spLocks noGrp="1" noChangeArrowheads="1"/>
          </p:cNvSpPr>
          <p:nvPr>
            <p:ph type="dt" sz="quarter" idx="1"/>
          </p:nvPr>
        </p:nvSpPr>
        <p:spPr>
          <a:noFill/>
        </p:spPr>
        <p:txBody>
          <a:bodyPr/>
          <a:lstStyle/>
          <a:p>
            <a:fld id="{25C00175-93DC-4694-A0CF-D99EC4AC2616}" type="datetime1">
              <a:rPr lang="en-US" altLang="it-IT" smtClean="0"/>
              <a:pPr/>
              <a:t>12/11/2014</a:t>
            </a:fld>
            <a:endParaRPr lang="en-US" altLang="it-IT" smtClean="0"/>
          </a:p>
        </p:txBody>
      </p:sp>
      <p:sp>
        <p:nvSpPr>
          <p:cNvPr id="22532" name="Rectangle 6"/>
          <p:cNvSpPr>
            <a:spLocks noGrp="1" noChangeArrowheads="1"/>
          </p:cNvSpPr>
          <p:nvPr>
            <p:ph type="ftr" sz="quarter" idx="4"/>
          </p:nvPr>
        </p:nvSpPr>
        <p:spPr>
          <a:noFill/>
        </p:spPr>
        <p:txBody>
          <a:bodyPr/>
          <a:lstStyle/>
          <a:p>
            <a:r>
              <a:rPr lang="en-US" altLang="it-IT" smtClean="0"/>
              <a:t>www.fulbright.it</a:t>
            </a:r>
          </a:p>
        </p:txBody>
      </p:sp>
      <p:sp>
        <p:nvSpPr>
          <p:cNvPr id="22533" name="Rectangle 7"/>
          <p:cNvSpPr>
            <a:spLocks noGrp="1" noChangeArrowheads="1"/>
          </p:cNvSpPr>
          <p:nvPr>
            <p:ph type="sldNum" sz="quarter" idx="5"/>
          </p:nvPr>
        </p:nvSpPr>
        <p:spPr>
          <a:noFill/>
        </p:spPr>
        <p:txBody>
          <a:bodyPr/>
          <a:lstStyle/>
          <a:p>
            <a:fld id="{3ED9CE91-C118-49D6-AA3D-92DF46848894}" type="slidenum">
              <a:rPr lang="en-US" altLang="it-IT" smtClean="0"/>
              <a:pPr/>
              <a:t>26</a:t>
            </a:fld>
            <a:endParaRPr lang="en-US" altLang="it-IT" smtClean="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xfrm>
            <a:off x="1065213" y="4341778"/>
            <a:ext cx="5487987" cy="4117094"/>
          </a:xfrm>
          <a:noFill/>
          <a:ln/>
        </p:spPr>
        <p:txBody>
          <a:bodyPr/>
          <a:lstStyle/>
          <a:p>
            <a:pPr eaLnBrk="1" hangingPunct="1"/>
            <a:endParaRPr lang="it-IT" altLang="it-IT" smtClean="0"/>
          </a:p>
        </p:txBody>
      </p:sp>
    </p:spTree>
    <p:extLst>
      <p:ext uri="{BB962C8B-B14F-4D97-AF65-F5344CB8AC3E}">
        <p14:creationId xmlns:p14="http://schemas.microsoft.com/office/powerpoint/2010/main" val="984930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89730" tIns="44865" rIns="89730" bIns="44865">
            <a:prstTxWarp prst="textNoShape">
              <a:avLst/>
            </a:prstTxWarp>
          </a:bodyPr>
          <a:lstStyle/>
          <a:p>
            <a:r>
              <a:rPr lang="en-US" sz="1200">
                <a:latin typeface="Calibri" charset="0"/>
              </a:rPr>
              <a:t>Programma Fulbright</a:t>
            </a:r>
          </a:p>
        </p:txBody>
      </p:sp>
      <p:sp>
        <p:nvSpPr>
          <p:cNvPr id="65538" name="Rectangle 3"/>
          <p:cNvSpPr txBox="1">
            <a:spLocks noGrp="1" noChangeArrowheads="1"/>
          </p:cNvSpPr>
          <p:nvPr/>
        </p:nvSpPr>
        <p:spPr bwMode="auto">
          <a:xfrm>
            <a:off x="3886200" y="0"/>
            <a:ext cx="2970213" cy="457200"/>
          </a:xfrm>
          <a:prstGeom prst="rect">
            <a:avLst/>
          </a:prstGeom>
          <a:noFill/>
          <a:ln w="9525">
            <a:noFill/>
            <a:miter lim="800000"/>
            <a:headEnd/>
            <a:tailEnd/>
          </a:ln>
        </p:spPr>
        <p:txBody>
          <a:bodyPr lIns="89730" tIns="44865" rIns="89730" bIns="44865">
            <a:prstTxWarp prst="textNoShape">
              <a:avLst/>
            </a:prstTxWarp>
          </a:bodyPr>
          <a:lstStyle/>
          <a:p>
            <a:pPr algn="r"/>
            <a:fld id="{CED63938-DF2B-4433-8AD1-E4360E632BFC}" type="datetime1">
              <a:rPr lang="en-US" sz="1200">
                <a:latin typeface="Calibri" charset="0"/>
              </a:rPr>
              <a:pPr algn="r"/>
              <a:t>12/11/2014</a:t>
            </a:fld>
            <a:endParaRPr lang="en-US" sz="1200">
              <a:latin typeface="Calibri" charset="0"/>
            </a:endParaRPr>
          </a:p>
        </p:txBody>
      </p:sp>
      <p:sp>
        <p:nvSpPr>
          <p:cNvPr id="65539" name="Rectangle 6"/>
          <p:cNvSpPr txBox="1">
            <a:spLocks noGrp="1" noChangeArrowheads="1"/>
          </p:cNvSpPr>
          <p:nvPr/>
        </p:nvSpPr>
        <p:spPr bwMode="auto">
          <a:xfrm>
            <a:off x="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r>
              <a:rPr lang="en-US" sz="1200">
                <a:latin typeface="Calibri" charset="0"/>
              </a:rPr>
              <a:t>Go Beyond: Vetrina delle Università americane, 26 maggio 2007</a:t>
            </a:r>
          </a:p>
        </p:txBody>
      </p:sp>
      <p:sp>
        <p:nvSpPr>
          <p:cNvPr id="65540"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pPr algn="r"/>
            <a:fld id="{E4720686-85EC-4D04-8898-C52D02C71252}" type="slidenum">
              <a:rPr lang="en-US" sz="1200">
                <a:latin typeface="Calibri" charset="0"/>
              </a:rPr>
              <a:pPr algn="r"/>
              <a:t>27</a:t>
            </a:fld>
            <a:endParaRPr lang="en-US" sz="1200">
              <a:latin typeface="Calibri" charset="0"/>
            </a:endParaRPr>
          </a:p>
        </p:txBody>
      </p:sp>
      <p:sp>
        <p:nvSpPr>
          <p:cNvPr id="65541"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65542"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1597771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Placeholder 2"/>
          <p:cNvSpPr>
            <a:spLocks noGrp="1" noRot="1" noChangeAspect="1"/>
          </p:cNvSpPr>
          <p:nvPr>
            <p:ph type="sldImg"/>
          </p:nvPr>
        </p:nvSpPr>
        <p:spPr bwMode="auto">
          <a:noFill/>
          <a:ln>
            <a:solidFill>
              <a:srgbClr val="000000"/>
            </a:solidFill>
            <a:miter lim="800000"/>
            <a:headEnd/>
            <a:tailEnd/>
          </a:ln>
        </p:spPr>
      </p:sp>
      <p:sp>
        <p:nvSpPr>
          <p:cNvPr id="67586"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cs typeface="ＭＳ Ｐゴシック" charset="-128"/>
            </a:endParaRPr>
          </a:p>
        </p:txBody>
      </p:sp>
    </p:spTree>
    <p:extLst>
      <p:ext uri="{BB962C8B-B14F-4D97-AF65-F5344CB8AC3E}">
        <p14:creationId xmlns:p14="http://schemas.microsoft.com/office/powerpoint/2010/main" val="1693712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Placeholder 2"/>
          <p:cNvSpPr>
            <a:spLocks noGrp="1" noRot="1" noChangeAspect="1"/>
          </p:cNvSpPr>
          <p:nvPr>
            <p:ph type="sldImg"/>
          </p:nvPr>
        </p:nvSpPr>
        <p:spPr bwMode="auto">
          <a:noFill/>
          <a:ln>
            <a:solidFill>
              <a:srgbClr val="000000"/>
            </a:solidFill>
            <a:miter lim="800000"/>
            <a:headEnd/>
            <a:tailEnd/>
          </a:ln>
        </p:spPr>
      </p:sp>
      <p:sp>
        <p:nvSpPr>
          <p:cNvPr id="69634"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cs typeface="ＭＳ Ｐゴシック" charset="-128"/>
            </a:endParaRPr>
          </a:p>
        </p:txBody>
      </p:sp>
    </p:spTree>
    <p:extLst>
      <p:ext uri="{BB962C8B-B14F-4D97-AF65-F5344CB8AC3E}">
        <p14:creationId xmlns:p14="http://schemas.microsoft.com/office/powerpoint/2010/main" val="295235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099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95044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Placeholder 2"/>
          <p:cNvSpPr>
            <a:spLocks noGrp="1" noRot="1" noChangeAspect="1"/>
          </p:cNvSpPr>
          <p:nvPr>
            <p:ph type="sldImg"/>
          </p:nvPr>
        </p:nvSpPr>
        <p:spPr bwMode="auto">
          <a:noFill/>
          <a:ln>
            <a:solidFill>
              <a:srgbClr val="000000"/>
            </a:solidFill>
            <a:miter lim="800000"/>
            <a:headEnd/>
            <a:tailEnd/>
          </a:ln>
        </p:spPr>
      </p:sp>
      <p:sp>
        <p:nvSpPr>
          <p:cNvPr id="73730" name="Placeholder 3"/>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cs typeface="ＭＳ Ｐゴシック" charset="-128"/>
            </a:endParaRPr>
          </a:p>
        </p:txBody>
      </p:sp>
    </p:spTree>
    <p:extLst>
      <p:ext uri="{BB962C8B-B14F-4D97-AF65-F5344CB8AC3E}">
        <p14:creationId xmlns:p14="http://schemas.microsoft.com/office/powerpoint/2010/main" val="2120842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11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83951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0446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958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5390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6"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2715275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1" u="sng" smtClean="0">
                <a:ea typeface="ＭＳ Ｐゴシック" charset="-128"/>
                <a:cs typeface="ＭＳ Ｐゴシック" charset="-128"/>
              </a:rPr>
              <a:t>D-Orbit </a:t>
            </a:r>
            <a:r>
              <a:rPr lang="it-IT" smtClean="0">
                <a:ea typeface="ＭＳ Ｐゴシック" charset="-128"/>
                <a:cs typeface="ＭＳ Ｐゴシック" charset="-128"/>
              </a:rPr>
              <a:t>sviluppa satelliti artificiali in grado di eliminare i detriti spaziali che si accumulano nell'atmosfera (Rossettini, Milano e Panesi, .....).</a:t>
            </a:r>
          </a:p>
          <a:p>
            <a:pPr eaLnBrk="1" hangingPunct="1">
              <a:spcBef>
                <a:spcPct val="0"/>
              </a:spcBef>
            </a:pPr>
            <a:r>
              <a:rPr lang="it-IT" b="1" u="sng" smtClean="0">
                <a:ea typeface="ＭＳ Ｐゴシック" charset="-128"/>
                <a:cs typeface="ＭＳ Ｐゴシック" charset="-128"/>
              </a:rPr>
              <a:t>Bioecopest srl </a:t>
            </a:r>
            <a:r>
              <a:rPr lang="it-IT" smtClean="0">
                <a:ea typeface="ＭＳ Ｐゴシック" charset="-128"/>
                <a:cs typeface="ＭＳ Ｐゴシック" charset="-128"/>
              </a:rPr>
              <a:t>svolge attività di ricerca, sviluppo e marketing di prodotti naturali innovativi ed eco-compatibili: i </a:t>
            </a:r>
            <a:r>
              <a:rPr lang="it-IT" b="1" smtClean="0">
                <a:ea typeface="ＭＳ Ｐゴシック" charset="-128"/>
                <a:cs typeface="ＭＳ Ｐゴシック" charset="-128"/>
              </a:rPr>
              <a:t>biopesticidi, efficaci per il contenimento biologico di organismi nocivi alle piante agrarie e ornamentali, agli animali o agli esseri viventi</a:t>
            </a:r>
            <a:r>
              <a:rPr lang="it-IT" smtClean="0">
                <a:ea typeface="ＭＳ Ｐゴシック" charset="-128"/>
                <a:cs typeface="ＭＳ Ｐゴシック" charset="-128"/>
              </a:rPr>
              <a:t>. (Ruiu, Sardegna)</a:t>
            </a:r>
          </a:p>
          <a:p>
            <a:pPr eaLnBrk="1" hangingPunct="1">
              <a:spcBef>
                <a:spcPct val="0"/>
              </a:spcBef>
            </a:pPr>
            <a:r>
              <a:rPr lang="it-IT" b="1" u="sng" smtClean="0">
                <a:ea typeface="ＭＳ Ｐゴシック" charset="-128"/>
                <a:cs typeface="ＭＳ Ｐゴシック" charset="-128"/>
              </a:rPr>
              <a:t>Smania</a:t>
            </a:r>
            <a:r>
              <a:rPr lang="it-IT" smtClean="0">
                <a:ea typeface="ＭＳ Ｐゴシック" charset="-128"/>
                <a:cs typeface="ＭＳ Ｐゴシック" charset="-128"/>
              </a:rPr>
              <a:t> :spin off di prodotti hi-tech specializzato nella ricerca, progettazione e sviluppo di </a:t>
            </a:r>
            <a:r>
              <a:rPr lang="it-IT" b="1" smtClean="0">
                <a:ea typeface="ＭＳ Ｐゴシック" charset="-128"/>
                <a:cs typeface="ＭＳ Ｐゴシック" charset="-128"/>
              </a:rPr>
              <a:t>interfacce neurali innovative</a:t>
            </a:r>
            <a:r>
              <a:rPr lang="it-IT" smtClean="0">
                <a:ea typeface="ＭＳ Ｐゴシック" charset="-128"/>
                <a:cs typeface="ＭＳ Ｐゴシック" charset="-128"/>
              </a:rPr>
              <a:t>. (Silvia Bossi, Pisa)</a:t>
            </a:r>
          </a:p>
          <a:p>
            <a:pPr eaLnBrk="1" hangingPunct="1">
              <a:spcBef>
                <a:spcPct val="0"/>
              </a:spcBef>
            </a:pPr>
            <a:r>
              <a:rPr lang="it-IT" b="1" u="sng" smtClean="0">
                <a:ea typeface="ＭＳ Ｐゴシック" charset="-128"/>
                <a:cs typeface="ＭＳ Ｐゴシック" charset="-128"/>
              </a:rPr>
              <a:t>Cellec Biotek AG </a:t>
            </a:r>
            <a:r>
              <a:rPr lang="it-IT" b="1" smtClean="0">
                <a:ea typeface="ＭＳ Ｐゴシック" charset="-128"/>
                <a:cs typeface="ＭＳ Ｐゴシック" charset="-128"/>
              </a:rPr>
              <a:t>:</a:t>
            </a:r>
            <a:r>
              <a:rPr lang="it-IT" smtClean="0">
                <a:ea typeface="ＭＳ Ｐゴシック" charset="-128"/>
                <a:cs typeface="ＭＳ Ｐゴシック" charset="-128"/>
              </a:rPr>
              <a:t>startup che sviluppa e vende </a:t>
            </a:r>
            <a:r>
              <a:rPr lang="it-IT" b="1" smtClean="0">
                <a:ea typeface="ＭＳ Ｐゴシック" charset="-128"/>
                <a:cs typeface="ＭＳ Ｐゴシック" charset="-128"/>
              </a:rPr>
              <a:t>biorettori</a:t>
            </a:r>
            <a:r>
              <a:rPr lang="it-IT" smtClean="0">
                <a:ea typeface="ＭＳ Ｐゴシック" charset="-128"/>
                <a:cs typeface="ＭＳ Ｐゴシック" charset="-128"/>
              </a:rPr>
              <a:t>, </a:t>
            </a:r>
            <a:r>
              <a:rPr lang="it-IT" b="1" smtClean="0">
                <a:ea typeface="ＭＳ Ｐゴシック" charset="-128"/>
                <a:cs typeface="ＭＳ Ｐゴシック" charset="-128"/>
              </a:rPr>
              <a:t>dispositivi</a:t>
            </a:r>
            <a:r>
              <a:rPr lang="it-IT" smtClean="0">
                <a:ea typeface="ＭＳ Ｐゴシック" charset="-128"/>
                <a:cs typeface="ＭＳ Ｐゴシック" charset="-128"/>
              </a:rPr>
              <a:t> biotecnologici che permettono di coltivare le cellule in tre dimensioni e di </a:t>
            </a:r>
            <a:r>
              <a:rPr lang="it-IT" b="1" smtClean="0">
                <a:ea typeface="ＭＳ Ｐゴシック" charset="-128"/>
                <a:cs typeface="ＭＳ Ｐゴシック" charset="-128"/>
              </a:rPr>
              <a:t>generare tessuti biologici per scopi che vanno dalla ricerca di base, alla clinica, allo sviuppo di nuovi farmaci</a:t>
            </a:r>
            <a:r>
              <a:rPr lang="it-IT" smtClean="0">
                <a:ea typeface="ＭＳ Ｐゴシック" charset="-128"/>
                <a:cs typeface="ＭＳ Ｐゴシック" charset="-128"/>
              </a:rPr>
              <a:t>  (Giovenzana, Modena)</a:t>
            </a:r>
          </a:p>
          <a:p>
            <a:pPr eaLnBrk="1" hangingPunct="1">
              <a:spcBef>
                <a:spcPct val="0"/>
              </a:spcBef>
            </a:pPr>
            <a:r>
              <a:rPr lang="it-IT" b="1" u="sng" smtClean="0">
                <a:ea typeface="ＭＳ Ｐゴシック" charset="-128"/>
                <a:cs typeface="ＭＳ Ｐゴシック" charset="-128"/>
              </a:rPr>
              <a:t>Ecce customer :</a:t>
            </a:r>
            <a:r>
              <a:rPr lang="it-IT" smtClean="0">
                <a:ea typeface="ＭＳ Ｐゴシック" charset="-128"/>
                <a:cs typeface="ＭＳ Ｐゴシック" charset="-128"/>
              </a:rPr>
              <a:t>è una piattaforma web che permette alle aziende di gestire la propria presenza all’interno dei social network  (Palmisano, Roma)</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FDA5EE-4E7D-4418-94FE-72F1195A06C0}" type="slidenum">
              <a:rPr lang="en-GB">
                <a:ea typeface="ＭＳ Ｐゴシック" pitchFamily="84" charset="-128"/>
                <a:cs typeface="ＭＳ Ｐゴシック" pitchFamily="84" charset="-128"/>
              </a:rPr>
              <a:pPr fontAlgn="base">
                <a:spcBef>
                  <a:spcPct val="0"/>
                </a:spcBef>
                <a:spcAft>
                  <a:spcPct val="0"/>
                </a:spcAft>
                <a:defRPr/>
              </a:pPr>
              <a:t>43</a:t>
            </a:fld>
            <a:endParaRPr lang="en-GB">
              <a:ea typeface="ＭＳ Ｐゴシック" pitchFamily="84" charset="-128"/>
              <a:cs typeface="ＭＳ Ｐゴシック" pitchFamily="84" charset="-128"/>
            </a:endParaRPr>
          </a:p>
        </p:txBody>
      </p:sp>
    </p:spTree>
    <p:extLst>
      <p:ext uri="{BB962C8B-B14F-4D97-AF65-F5344CB8AC3E}">
        <p14:creationId xmlns:p14="http://schemas.microsoft.com/office/powerpoint/2010/main" val="1095998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89730" tIns="44865" rIns="89730" bIns="44865">
            <a:prstTxWarp prst="textNoShape">
              <a:avLst/>
            </a:prstTxWarp>
          </a:bodyPr>
          <a:lstStyle/>
          <a:p>
            <a:r>
              <a:rPr lang="en-US" sz="1200">
                <a:latin typeface="Calibri" charset="0"/>
              </a:rPr>
              <a:t>Programma Fulbright</a:t>
            </a:r>
          </a:p>
        </p:txBody>
      </p:sp>
      <p:sp>
        <p:nvSpPr>
          <p:cNvPr id="102402" name="Rectangle 3"/>
          <p:cNvSpPr txBox="1">
            <a:spLocks noGrp="1" noChangeArrowheads="1"/>
          </p:cNvSpPr>
          <p:nvPr/>
        </p:nvSpPr>
        <p:spPr bwMode="auto">
          <a:xfrm>
            <a:off x="3886200" y="0"/>
            <a:ext cx="2970213" cy="457200"/>
          </a:xfrm>
          <a:prstGeom prst="rect">
            <a:avLst/>
          </a:prstGeom>
          <a:noFill/>
          <a:ln w="9525">
            <a:noFill/>
            <a:miter lim="800000"/>
            <a:headEnd/>
            <a:tailEnd/>
          </a:ln>
        </p:spPr>
        <p:txBody>
          <a:bodyPr lIns="89730" tIns="44865" rIns="89730" bIns="44865">
            <a:prstTxWarp prst="textNoShape">
              <a:avLst/>
            </a:prstTxWarp>
          </a:bodyPr>
          <a:lstStyle/>
          <a:p>
            <a:pPr algn="r"/>
            <a:fld id="{E82D73A5-A9EE-4594-958B-B993037647A0}" type="datetime1">
              <a:rPr lang="en-US" sz="1200">
                <a:latin typeface="Calibri" charset="0"/>
              </a:rPr>
              <a:pPr algn="r"/>
              <a:t>12/11/2014</a:t>
            </a:fld>
            <a:endParaRPr lang="en-US" sz="1200">
              <a:latin typeface="Calibri" charset="0"/>
            </a:endParaRPr>
          </a:p>
        </p:txBody>
      </p:sp>
      <p:sp>
        <p:nvSpPr>
          <p:cNvPr id="102403" name="Rectangle 6"/>
          <p:cNvSpPr txBox="1">
            <a:spLocks noGrp="1" noChangeArrowheads="1"/>
          </p:cNvSpPr>
          <p:nvPr/>
        </p:nvSpPr>
        <p:spPr bwMode="auto">
          <a:xfrm>
            <a:off x="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r>
              <a:rPr lang="en-US" sz="1200">
                <a:latin typeface="Calibri" charset="0"/>
              </a:rPr>
              <a:t>Go Beyond: Vetrina delle Università americane, 26 maggio 2007</a:t>
            </a:r>
          </a:p>
        </p:txBody>
      </p:sp>
      <p:sp>
        <p:nvSpPr>
          <p:cNvPr id="102404"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pPr algn="r"/>
            <a:fld id="{140C5F69-3205-4185-8DDE-25CDEBE6AA91}" type="slidenum">
              <a:rPr lang="en-US" sz="1200">
                <a:latin typeface="Calibri" charset="0"/>
              </a:rPr>
              <a:pPr algn="r"/>
              <a:t>44</a:t>
            </a:fld>
            <a:endParaRPr lang="en-US" sz="1200">
              <a:latin typeface="Calibri" charset="0"/>
            </a:endParaRPr>
          </a:p>
        </p:txBody>
      </p:sp>
      <p:sp>
        <p:nvSpPr>
          <p:cNvPr id="102405"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102406"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2766582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255801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71160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22454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89730" tIns="44865" rIns="89730" bIns="44865">
            <a:prstTxWarp prst="textNoShape">
              <a:avLst/>
            </a:prstTxWarp>
          </a:bodyPr>
          <a:lstStyle/>
          <a:p>
            <a:r>
              <a:rPr lang="en-US" sz="1200">
                <a:latin typeface="Calibri" charset="0"/>
              </a:rPr>
              <a:t>Programma Fulbright</a:t>
            </a:r>
          </a:p>
        </p:txBody>
      </p:sp>
      <p:sp>
        <p:nvSpPr>
          <p:cNvPr id="30722" name="Rectangle 3"/>
          <p:cNvSpPr txBox="1">
            <a:spLocks noGrp="1" noChangeArrowheads="1"/>
          </p:cNvSpPr>
          <p:nvPr/>
        </p:nvSpPr>
        <p:spPr bwMode="auto">
          <a:xfrm>
            <a:off x="3886200" y="0"/>
            <a:ext cx="2970213" cy="457200"/>
          </a:xfrm>
          <a:prstGeom prst="rect">
            <a:avLst/>
          </a:prstGeom>
          <a:noFill/>
          <a:ln w="9525">
            <a:noFill/>
            <a:miter lim="800000"/>
            <a:headEnd/>
            <a:tailEnd/>
          </a:ln>
        </p:spPr>
        <p:txBody>
          <a:bodyPr lIns="89730" tIns="44865" rIns="89730" bIns="44865">
            <a:prstTxWarp prst="textNoShape">
              <a:avLst/>
            </a:prstTxWarp>
          </a:bodyPr>
          <a:lstStyle/>
          <a:p>
            <a:pPr algn="r"/>
            <a:fld id="{FAB585F3-A388-4E23-931B-D8B2AD605273}" type="datetime1">
              <a:rPr lang="en-US" sz="1200">
                <a:latin typeface="Calibri" charset="0"/>
              </a:rPr>
              <a:pPr algn="r"/>
              <a:t>12/11/2014</a:t>
            </a:fld>
            <a:endParaRPr lang="en-US" sz="1200">
              <a:latin typeface="Calibri" charset="0"/>
            </a:endParaRPr>
          </a:p>
        </p:txBody>
      </p:sp>
      <p:sp>
        <p:nvSpPr>
          <p:cNvPr id="30723" name="Rectangle 6"/>
          <p:cNvSpPr txBox="1">
            <a:spLocks noGrp="1" noChangeArrowheads="1"/>
          </p:cNvSpPr>
          <p:nvPr/>
        </p:nvSpPr>
        <p:spPr bwMode="auto">
          <a:xfrm>
            <a:off x="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r>
              <a:rPr lang="en-US" sz="1200">
                <a:latin typeface="Calibri" charset="0"/>
              </a:rPr>
              <a:t>Go Beyond: Vetrina delle Università americane, 26 maggio 2007</a:t>
            </a:r>
          </a:p>
        </p:txBody>
      </p:sp>
      <p:sp>
        <p:nvSpPr>
          <p:cNvPr id="30724"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89730" tIns="44865" rIns="89730" bIns="44865" anchor="b">
            <a:prstTxWarp prst="textNoShape">
              <a:avLst/>
            </a:prstTxWarp>
          </a:bodyPr>
          <a:lstStyle/>
          <a:p>
            <a:pPr algn="r"/>
            <a:fld id="{16041EDA-A42B-405B-8214-566A3A81B238}" type="slidenum">
              <a:rPr lang="en-US" sz="1200">
                <a:latin typeface="Calibri" charset="0"/>
              </a:rPr>
              <a:pPr algn="r"/>
              <a:t>8</a:t>
            </a:fld>
            <a:endParaRPr lang="en-US" sz="1200">
              <a:latin typeface="Calibri" charset="0"/>
            </a:endParaRPr>
          </a:p>
        </p:txBody>
      </p:sp>
      <p:sp>
        <p:nvSpPr>
          <p:cNvPr id="30725" name="Rectangle 5"/>
          <p:cNvSpPr>
            <a:spLocks noGrp="1" noRot="1" noChangeAspect="1" noChangeArrowheads="1" noTextEdit="1"/>
          </p:cNvSpPr>
          <p:nvPr>
            <p:ph type="sldImg"/>
          </p:nvPr>
        </p:nvSpPr>
        <p:spPr bwMode="auto">
          <a:noFill/>
          <a:ln>
            <a:solidFill>
              <a:srgbClr val="000000"/>
            </a:solidFill>
            <a:miter lim="800000"/>
            <a:headEnd/>
            <a:tailEnd/>
          </a:ln>
        </p:spPr>
      </p:sp>
      <p:sp>
        <p:nvSpPr>
          <p:cNvPr id="30726"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cs typeface="ＭＳ Ｐゴシック" charset="-128"/>
            </a:endParaRPr>
          </a:p>
        </p:txBody>
      </p:sp>
    </p:spTree>
    <p:extLst>
      <p:ext uri="{BB962C8B-B14F-4D97-AF65-F5344CB8AC3E}">
        <p14:creationId xmlns:p14="http://schemas.microsoft.com/office/powerpoint/2010/main" val="257204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4450"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p>
        </p:txBody>
      </p:sp>
    </p:spTree>
    <p:extLst>
      <p:ext uri="{BB962C8B-B14F-4D97-AF65-F5344CB8AC3E}">
        <p14:creationId xmlns:p14="http://schemas.microsoft.com/office/powerpoint/2010/main" val="287979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cs typeface="ＭＳ Ｐゴシック" charset="-128"/>
              </a:rPr>
              <a:t>Gli utili dati di open doars—il rapporto annuale sulla mobilita’ degli studenti internazionali a cura dell’IIE e del beaurea of -- ci confermano per il 2012/2013 un dato moltosignificativo: circa 820.000 studenti da tutto il mondo hanno studioato nelle univ americane; si e’ registrato un incremento del 7 per cento rispetto all’anno precedente(esi e’ confermato un trend in crescita esponenziale).. ma il dato e’ in progressiva crescita visto che negli ultimi 10 anni il numero e’ aumentato del 40 per cento.</a:t>
            </a:r>
          </a:p>
          <a:p>
            <a:pPr eaLnBrk="1" hangingPunct="1">
              <a:spcBef>
                <a:spcPct val="0"/>
              </a:spcBef>
            </a:pPr>
            <a:r>
              <a:rPr lang="en-US" smtClean="0">
                <a:ea typeface="ＭＳ Ｐゴシック" charset="-128"/>
                <a:cs typeface="ＭＳ Ｐゴシック" charset="-128"/>
              </a:rPr>
              <a:t>Studenti internaz sono circa il 4 per cento di tutto student enrollments presso le american universities (contributo per l’economia americana nell’ordine dei 24 milaiardi di dollari). La classifica dei sneding conunris e’ guidata da Cina (194.000) studenti e India (100.000) l’italia non e’ tra I primi sending conutries ma e’ la 2 destinazione…</a:t>
            </a:r>
          </a:p>
        </p:txBody>
      </p:sp>
    </p:spTree>
    <p:extLst>
      <p:ext uri="{BB962C8B-B14F-4D97-AF65-F5344CB8AC3E}">
        <p14:creationId xmlns:p14="http://schemas.microsoft.com/office/powerpoint/2010/main" val="369988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48680"/>
            <a:ext cx="8496944" cy="2160240"/>
          </a:xfrm>
        </p:spPr>
        <p:txBody>
          <a:bodyPr/>
          <a:lstStyle>
            <a:lvl1pPr algn="l">
              <a:spcBef>
                <a:spcPts val="600"/>
              </a:spcBef>
              <a:spcAft>
                <a:spcPts val="600"/>
              </a:spcAft>
              <a:defRPr/>
            </a:lvl1pPr>
          </a:lstStyle>
          <a:p>
            <a:r>
              <a:rPr lang="en-US" smtClean="0"/>
              <a:t>Click to edit Master title style</a:t>
            </a:r>
            <a:endParaRPr lang="en-US" dirty="0"/>
          </a:p>
        </p:txBody>
      </p:sp>
      <p:sp>
        <p:nvSpPr>
          <p:cNvPr id="3" name="Subtitle 2"/>
          <p:cNvSpPr>
            <a:spLocks noGrp="1"/>
          </p:cNvSpPr>
          <p:nvPr>
            <p:ph type="subTitle" idx="1"/>
          </p:nvPr>
        </p:nvSpPr>
        <p:spPr>
          <a:xfrm>
            <a:off x="179512" y="5517232"/>
            <a:ext cx="4752528" cy="836513"/>
          </a:xfrm>
        </p:spPr>
        <p:txBody>
          <a:bodyPr anchor="ctr"/>
          <a:lstStyle>
            <a:lvl1pPr marL="0" indent="0" algn="l">
              <a:spcBef>
                <a:spcPts val="600"/>
              </a:spcBef>
              <a:spcAft>
                <a:spcPts val="60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atin typeface="+mn-lt"/>
                <a:ea typeface="+mn-ea"/>
                <a:cs typeface="+mn-cs"/>
              </a:defRPr>
            </a:lvl1pPr>
          </a:lstStyle>
          <a:p>
            <a:pPr>
              <a:defRPr/>
            </a:pPr>
            <a:fld id="{2B109B0B-E080-43E8-8D48-310F709ABBAE}" type="datetime1">
              <a:rPr lang="it-IT"/>
              <a:pPr>
                <a:defRPr/>
              </a:pPr>
              <a:t>11/12/2014</a:t>
            </a:fld>
            <a:endParaRPr lang="en-US"/>
          </a:p>
        </p:txBody>
      </p:sp>
      <p:sp>
        <p:nvSpPr>
          <p:cNvPr id="6" name="Footer Placeholder 5"/>
          <p:cNvSpPr>
            <a:spLocks noGrp="1" noChangeArrowheads="1"/>
          </p:cNvSpPr>
          <p:nvPr>
            <p:ph type="ftr" sz="quarter" idx="11"/>
          </p:nvPr>
        </p:nvSpPr>
        <p:spPr>
          <a:xfrm>
            <a:off x="3124200" y="7086600"/>
            <a:ext cx="2895600" cy="476250"/>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sz="1800">
                <a:latin typeface="+mn-lt"/>
                <a:ea typeface="+mn-ea"/>
                <a:cs typeface="+mn-cs"/>
              </a:defRPr>
            </a:lvl1pPr>
          </a:lstStyle>
          <a:p>
            <a:pPr>
              <a:defRPr/>
            </a:pPr>
            <a:fld id="{642D3CF4-BB02-4435-A6FA-2C7F02E468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egnaposto contenuto 7"/>
          <p:cNvSpPr>
            <a:spLocks noGrp="1"/>
          </p:cNvSpPr>
          <p:nvPr>
            <p:ph sz="quarter" idx="10"/>
          </p:nvPr>
        </p:nvSpPr>
        <p:spPr>
          <a:xfrm>
            <a:off x="-1981200" y="609600"/>
            <a:ext cx="914400" cy="91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0825" y="1600200"/>
            <a:ext cx="86423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50" r:id="rId13"/>
  </p:sldLayoutIdLst>
  <p:hf sldNum="0" hdr="0" ftr="0" dt="0"/>
  <p:txStyles>
    <p:titleStyle>
      <a:lvl1pPr algn="l" rtl="0" eaLnBrk="0" fontAlgn="base" hangingPunct="0">
        <a:spcBef>
          <a:spcPct val="0"/>
        </a:spcBef>
        <a:spcAft>
          <a:spcPct val="0"/>
        </a:spcAft>
        <a:defRPr sz="3200" kern="1200">
          <a:solidFill>
            <a:schemeClr val="bg1"/>
          </a:solidFill>
          <a:latin typeface="+mj-lt"/>
          <a:ea typeface="ＭＳ Ｐゴシック" pitchFamily="84" charset="-128"/>
          <a:cs typeface="ＭＳ Ｐゴシック" pitchFamily="84" charset="-128"/>
        </a:defRPr>
      </a:lvl1pPr>
      <a:lvl2pPr algn="l" rtl="0" eaLnBrk="0" fontAlgn="base" hangingPunct="0">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2pPr>
      <a:lvl3pPr algn="l" rtl="0" eaLnBrk="0" fontAlgn="base" hangingPunct="0">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3pPr>
      <a:lvl4pPr algn="l" rtl="0" eaLnBrk="0" fontAlgn="base" hangingPunct="0">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4pPr>
      <a:lvl5pPr algn="l" rtl="0" eaLnBrk="0" fontAlgn="base" hangingPunct="0">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5pPr>
      <a:lvl6pPr marL="457200" algn="l" rtl="0" fontAlgn="base">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6pPr>
      <a:lvl7pPr marL="914400" algn="l" rtl="0" fontAlgn="base">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7pPr>
      <a:lvl8pPr marL="1371600" algn="l" rtl="0" fontAlgn="base">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8pPr>
      <a:lvl9pPr marL="1828800" algn="l" rtl="0" fontAlgn="base">
        <a:spcBef>
          <a:spcPct val="0"/>
        </a:spcBef>
        <a:spcAft>
          <a:spcPct val="0"/>
        </a:spcAft>
        <a:defRPr sz="3200">
          <a:solidFill>
            <a:schemeClr val="bg1"/>
          </a:solidFill>
          <a:latin typeface="Franklin Gothic Medium" charset="0"/>
          <a:ea typeface="ＭＳ Ｐゴシック" pitchFamily="84" charset="-128"/>
          <a:cs typeface="ＭＳ Ｐゴシック" pitchFamily="84" charset="-128"/>
        </a:defRPr>
      </a:lvl9pPr>
    </p:titleStyle>
    <p:bodyStyle>
      <a:lvl1pPr marL="342900" indent="-342900" algn="l" rtl="0" eaLnBrk="0" fontAlgn="base" hangingPunct="0">
        <a:spcBef>
          <a:spcPts val="600"/>
        </a:spcBef>
        <a:spcAft>
          <a:spcPts val="600"/>
        </a:spcAft>
        <a:buFont typeface="Arial" charset="0"/>
        <a:buChar char="•"/>
        <a:defRPr sz="2000" kern="1200">
          <a:solidFill>
            <a:schemeClr val="bg1"/>
          </a:solidFill>
          <a:latin typeface="+mn-lt"/>
          <a:ea typeface="ＭＳ Ｐゴシック" pitchFamily="84" charset="-128"/>
          <a:cs typeface="ＭＳ Ｐゴシック" pitchFamily="84" charset="-128"/>
        </a:defRPr>
      </a:lvl1pPr>
      <a:lvl2pPr marL="742950" indent="-285750" algn="l" rtl="0" eaLnBrk="0" fontAlgn="base" hangingPunct="0">
        <a:spcBef>
          <a:spcPts val="600"/>
        </a:spcBef>
        <a:spcAft>
          <a:spcPts val="600"/>
        </a:spcAft>
        <a:buFont typeface="Arial" charset="0"/>
        <a:buChar char="–"/>
        <a:defRPr kern="1200">
          <a:solidFill>
            <a:schemeClr val="bg1"/>
          </a:solidFill>
          <a:latin typeface="+mn-lt"/>
          <a:ea typeface="ＭＳ Ｐゴシック" pitchFamily="84" charset="-128"/>
          <a:cs typeface="+mn-cs"/>
        </a:defRPr>
      </a:lvl2pPr>
      <a:lvl3pPr marL="1143000" indent="-228600" algn="l" rtl="0" eaLnBrk="0" fontAlgn="base" hangingPunct="0">
        <a:spcBef>
          <a:spcPts val="600"/>
        </a:spcBef>
        <a:spcAft>
          <a:spcPts val="600"/>
        </a:spcAft>
        <a:buFont typeface="Arial" charset="0"/>
        <a:buChar char="•"/>
        <a:defRPr sz="1600" kern="1200">
          <a:solidFill>
            <a:schemeClr val="bg1"/>
          </a:solidFill>
          <a:latin typeface="+mn-lt"/>
          <a:ea typeface="ＭＳ Ｐゴシック" pitchFamily="84" charset="-128"/>
          <a:cs typeface="+mn-cs"/>
        </a:defRPr>
      </a:lvl3pPr>
      <a:lvl4pPr marL="1600200" indent="-228600" algn="l" rtl="0" eaLnBrk="0" fontAlgn="base" hangingPunct="0">
        <a:spcBef>
          <a:spcPts val="600"/>
        </a:spcBef>
        <a:spcAft>
          <a:spcPts val="600"/>
        </a:spcAft>
        <a:buFont typeface="Arial" charset="0"/>
        <a:buChar char="–"/>
        <a:defRPr sz="1400" kern="1200">
          <a:solidFill>
            <a:schemeClr val="bg1"/>
          </a:solidFill>
          <a:latin typeface="+mn-lt"/>
          <a:ea typeface="ＭＳ Ｐゴシック" pitchFamily="84" charset="-128"/>
          <a:cs typeface="+mn-cs"/>
        </a:defRPr>
      </a:lvl4pPr>
      <a:lvl5pPr marL="2057400" indent="-228600" algn="l" rtl="0" eaLnBrk="0" fontAlgn="base" hangingPunct="0">
        <a:spcBef>
          <a:spcPts val="600"/>
        </a:spcBef>
        <a:spcAft>
          <a:spcPts val="600"/>
        </a:spcAft>
        <a:buFont typeface="Arial" charset="0"/>
        <a:buChar char="»"/>
        <a:defRPr sz="1400" kern="1200">
          <a:solidFill>
            <a:schemeClr val="bg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SdmghDVJ58#action=shar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88" y="188913"/>
            <a:ext cx="8713787" cy="2735262"/>
          </a:xfrm>
        </p:spPr>
        <p:txBody>
          <a:bodyPr>
            <a:noAutofit/>
          </a:bodyPr>
          <a:lstStyle/>
          <a:p>
            <a:pPr algn="ctr" eaLnBrk="1" hangingPunct="1">
              <a:defRPr/>
            </a:pPr>
            <a:r>
              <a:rPr lang="it-IT" sz="4400" b="1" dirty="0" smtClean="0">
                <a:effectLst>
                  <a:outerShdw blurRad="38100" dist="38100" dir="2700000" algn="tl">
                    <a:srgbClr val="000000"/>
                  </a:outerShdw>
                </a:effectLst>
                <a:latin typeface="Arial" pitchFamily="84" charset="0"/>
                <a:ea typeface="Arial" pitchFamily="84" charset="0"/>
                <a:cs typeface="Arial" pitchFamily="84" charset="0"/>
              </a:rPr>
              <a:t/>
            </a:r>
            <a:br>
              <a:rPr lang="it-IT" sz="4400" b="1" dirty="0" smtClean="0">
                <a:effectLst>
                  <a:outerShdw blurRad="38100" dist="38100" dir="2700000" algn="tl">
                    <a:srgbClr val="000000"/>
                  </a:outerShdw>
                </a:effectLst>
                <a:latin typeface="Arial" pitchFamily="84" charset="0"/>
                <a:ea typeface="Arial" pitchFamily="84" charset="0"/>
                <a:cs typeface="Arial" pitchFamily="84" charset="0"/>
              </a:rPr>
            </a:br>
            <a:r>
              <a:rPr lang="it-IT" sz="4400" b="1" dirty="0" smtClean="0">
                <a:effectLst>
                  <a:outerShdw blurRad="38100" dist="38100" dir="2700000" algn="tl">
                    <a:srgbClr val="000000"/>
                  </a:outerShdw>
                </a:effectLst>
                <a:latin typeface="Arial" pitchFamily="84" charset="0"/>
                <a:ea typeface="Arial" pitchFamily="84" charset="0"/>
                <a:cs typeface="Arial" pitchFamily="84" charset="0"/>
              </a:rPr>
              <a:t/>
            </a:r>
            <a:br>
              <a:rPr lang="it-IT" sz="4400" b="1" dirty="0" smtClean="0">
                <a:effectLst>
                  <a:outerShdw blurRad="38100" dist="38100" dir="2700000" algn="tl">
                    <a:srgbClr val="000000"/>
                  </a:outerShdw>
                </a:effectLst>
                <a:latin typeface="Arial" pitchFamily="84" charset="0"/>
                <a:ea typeface="Arial" pitchFamily="84" charset="0"/>
                <a:cs typeface="Arial" pitchFamily="84" charset="0"/>
              </a:rPr>
            </a:br>
            <a:r>
              <a:rPr lang="it-IT" sz="4400" b="1" dirty="0" smtClean="0">
                <a:effectLst>
                  <a:outerShdw blurRad="38100" dist="38100" dir="2700000" algn="tl">
                    <a:srgbClr val="000000"/>
                  </a:outerShdw>
                </a:effectLst>
                <a:latin typeface="Arial" pitchFamily="84" charset="0"/>
                <a:ea typeface="Arial" pitchFamily="84" charset="0"/>
                <a:cs typeface="Arial" pitchFamily="84" charset="0"/>
              </a:rPr>
              <a:t>SESSIONE INFORMATIVA FULBRIGHT</a:t>
            </a:r>
          </a:p>
        </p:txBody>
      </p:sp>
      <p:sp>
        <p:nvSpPr>
          <p:cNvPr id="17410" name="Subtitle 2"/>
          <p:cNvSpPr>
            <a:spLocks noGrp="1"/>
          </p:cNvSpPr>
          <p:nvPr>
            <p:ph type="subTitle" idx="1"/>
          </p:nvPr>
        </p:nvSpPr>
        <p:spPr>
          <a:xfrm>
            <a:off x="179388" y="5334000"/>
            <a:ext cx="8424862" cy="1484313"/>
          </a:xfrm>
        </p:spPr>
        <p:txBody>
          <a:bodyPr/>
          <a:lstStyle/>
          <a:p>
            <a:pPr eaLnBrk="1" hangingPunct="1"/>
            <a:r>
              <a:rPr lang="en-GB" dirty="0" smtClean="0">
                <a:latin typeface="Arial" charset="0"/>
                <a:ea typeface="Arial" charset="0"/>
                <a:cs typeface="Arial" charset="0"/>
              </a:rPr>
              <a:t/>
            </a:r>
            <a:br>
              <a:rPr lang="en-GB" dirty="0" smtClean="0">
                <a:latin typeface="Arial" charset="0"/>
                <a:ea typeface="Arial" charset="0"/>
                <a:cs typeface="Arial" charset="0"/>
              </a:rPr>
            </a:br>
            <a:r>
              <a:rPr lang="en-GB" dirty="0" smtClean="0">
                <a:latin typeface="Arial" charset="0"/>
                <a:ea typeface="Arial" charset="0"/>
                <a:cs typeface="Arial" charset="0"/>
              </a:rPr>
              <a:t>Federica di Martino, Educational Advisor</a:t>
            </a:r>
            <a:br>
              <a:rPr lang="en-GB" dirty="0" smtClean="0">
                <a:latin typeface="Arial" charset="0"/>
                <a:ea typeface="Arial" charset="0"/>
                <a:cs typeface="Arial" charset="0"/>
              </a:rPr>
            </a:br>
            <a:r>
              <a:rPr lang="en-GB" dirty="0" smtClean="0">
                <a:latin typeface="Arial" charset="0"/>
                <a:ea typeface="Arial" charset="0"/>
                <a:cs typeface="Arial" charset="0"/>
              </a:rPr>
              <a:t/>
            </a:r>
            <a:br>
              <a:rPr lang="en-GB" dirty="0" smtClean="0">
                <a:latin typeface="Arial" charset="0"/>
                <a:ea typeface="Arial" charset="0"/>
                <a:cs typeface="Arial" charset="0"/>
              </a:rPr>
            </a:br>
            <a:r>
              <a:rPr lang="en-GB" sz="2400" b="1" dirty="0" smtClean="0">
                <a:latin typeface="Arial" charset="0"/>
                <a:ea typeface="Arial" charset="0"/>
                <a:cs typeface="Arial" charset="0"/>
              </a:rPr>
              <a:t>The U.S. – Italy Fulbright Commission</a:t>
            </a:r>
          </a:p>
        </p:txBody>
      </p:sp>
      <p:sp>
        <p:nvSpPr>
          <p:cNvPr id="17411" name="Rectangle 3"/>
          <p:cNvSpPr>
            <a:spLocks noChangeArrowheads="1"/>
          </p:cNvSpPr>
          <p:nvPr/>
        </p:nvSpPr>
        <p:spPr bwMode="auto">
          <a:xfrm>
            <a:off x="358775" y="2997200"/>
            <a:ext cx="8497888" cy="1220788"/>
          </a:xfrm>
          <a:prstGeom prst="rect">
            <a:avLst/>
          </a:prstGeom>
          <a:noFill/>
          <a:ln w="9525">
            <a:noFill/>
            <a:miter lim="800000"/>
            <a:headEnd/>
            <a:tailEnd/>
          </a:ln>
        </p:spPr>
        <p:txBody>
          <a:bodyPr>
            <a:prstTxWarp prst="textNoShape">
              <a:avLst/>
            </a:prstTxWarp>
            <a:spAutoFit/>
          </a:bodyPr>
          <a:lstStyle/>
          <a:p>
            <a:pPr algn="ctr">
              <a:spcBef>
                <a:spcPct val="50000"/>
              </a:spcBef>
            </a:pPr>
            <a:r>
              <a:rPr lang="it-IT" sz="3200" dirty="0" smtClean="0">
                <a:solidFill>
                  <a:schemeClr val="bg1"/>
                </a:solidFill>
                <a:ea typeface="Arial" charset="0"/>
                <a:cs typeface="Arial" charset="0"/>
              </a:rPr>
              <a:t> Università degli Studi di </a:t>
            </a:r>
            <a:r>
              <a:rPr lang="it-IT" sz="3200" dirty="0" smtClean="0">
                <a:solidFill>
                  <a:schemeClr val="bg1"/>
                </a:solidFill>
                <a:ea typeface="Arial" charset="0"/>
                <a:cs typeface="Arial" charset="0"/>
              </a:rPr>
              <a:t>Palermo</a:t>
            </a:r>
            <a:endParaRPr lang="it-IT" sz="3200" dirty="0">
              <a:solidFill>
                <a:schemeClr val="bg1"/>
              </a:solidFill>
              <a:ea typeface="Arial" charset="0"/>
              <a:cs typeface="Arial" charset="0"/>
            </a:endParaRPr>
          </a:p>
          <a:p>
            <a:pPr algn="ctr">
              <a:spcBef>
                <a:spcPct val="50000"/>
              </a:spcBef>
            </a:pPr>
            <a:r>
              <a:rPr lang="it-IT" sz="2800" i="1" dirty="0" smtClean="0">
                <a:solidFill>
                  <a:schemeClr val="bg1"/>
                </a:solidFill>
                <a:ea typeface="Arial" charset="0"/>
                <a:cs typeface="Arial" charset="0"/>
              </a:rPr>
              <a:t>Palermo</a:t>
            </a:r>
            <a:r>
              <a:rPr lang="it-IT" sz="2800" i="1" dirty="0" smtClean="0">
                <a:solidFill>
                  <a:schemeClr val="bg1"/>
                </a:solidFill>
                <a:ea typeface="Arial" charset="0"/>
                <a:cs typeface="Arial" charset="0"/>
              </a:rPr>
              <a:t>, 26 </a:t>
            </a:r>
            <a:r>
              <a:rPr lang="it-IT" sz="2800" i="1" dirty="0" smtClean="0">
                <a:solidFill>
                  <a:schemeClr val="bg1"/>
                </a:solidFill>
                <a:ea typeface="Arial" charset="0"/>
                <a:cs typeface="Arial" charset="0"/>
              </a:rPr>
              <a:t>Novembre 2014</a:t>
            </a:r>
            <a:endParaRPr lang="it-IT" sz="3200" dirty="0">
              <a:solidFill>
                <a:schemeClr val="bg1"/>
              </a:solidFill>
              <a:ea typeface="Arial" charset="0"/>
              <a:cs typeface="Arial" charset="0"/>
            </a:endParaRPr>
          </a:p>
        </p:txBody>
      </p:sp>
      <p:pic>
        <p:nvPicPr>
          <p:cNvPr id="17412" name="Picture 4" descr="FulbrightLogoBianco copy.png"/>
          <p:cNvPicPr>
            <a:picLocks noChangeAspect="1"/>
          </p:cNvPicPr>
          <p:nvPr/>
        </p:nvPicPr>
        <p:blipFill>
          <a:blip r:embed="rId3" cstate="print"/>
          <a:srcRect/>
          <a:stretch>
            <a:fillRect/>
          </a:stretch>
        </p:blipFill>
        <p:spPr bwMode="auto">
          <a:xfrm>
            <a:off x="0" y="115889"/>
            <a:ext cx="2169802" cy="720824"/>
          </a:xfrm>
          <a:prstGeom prst="rect">
            <a:avLst/>
          </a:prstGeom>
          <a:noFill/>
          <a:ln w="9525">
            <a:noFill/>
            <a:miter lim="800000"/>
            <a:headEnd/>
            <a:tailEnd/>
          </a:ln>
        </p:spPr>
      </p:pic>
      <p:sp>
        <p:nvSpPr>
          <p:cNvPr id="17413" name="Line 5"/>
          <p:cNvSpPr>
            <a:spLocks noChangeShapeType="1"/>
          </p:cNvSpPr>
          <p:nvPr/>
        </p:nvSpPr>
        <p:spPr bwMode="auto">
          <a:xfrm>
            <a:off x="395288" y="29241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7" name="Immagine 6"/>
          <p:cNvPicPr>
            <a:picLocks noChangeAspect="1"/>
          </p:cNvPicPr>
          <p:nvPr/>
        </p:nvPicPr>
        <p:blipFill>
          <a:blip r:embed="rId4"/>
          <a:stretch>
            <a:fillRect/>
          </a:stretch>
        </p:blipFill>
        <p:spPr>
          <a:xfrm>
            <a:off x="6516216" y="5589240"/>
            <a:ext cx="2339752" cy="1152128"/>
          </a:xfrm>
          <a:prstGeom prst="rect">
            <a:avLst/>
          </a:prstGeom>
        </p:spPr>
      </p:pic>
      <p:pic>
        <p:nvPicPr>
          <p:cNvPr id="4" name="Immagine 3" descr="iew_logo_bluebg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0"/>
            <a:ext cx="2195736" cy="11967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3379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7D651743-3084-440E-A3C0-A01652FEEA6B}" type="slidenum">
              <a:rPr lang="en-US" sz="1400" b="1">
                <a:solidFill>
                  <a:srgbClr val="000066"/>
                </a:solidFill>
                <a:latin typeface="Franklin Gothic Book" charset="0"/>
              </a:rPr>
              <a:pPr algn="r"/>
              <a:t>10</a:t>
            </a:fld>
            <a:endParaRPr lang="en-US" sz="1400" b="1">
              <a:solidFill>
                <a:srgbClr val="000066"/>
              </a:solidFill>
              <a:latin typeface="Franklin Gothic Book" charset="0"/>
            </a:endParaRPr>
          </a:p>
        </p:txBody>
      </p:sp>
      <p:sp>
        <p:nvSpPr>
          <p:cNvPr id="33795" name="Text Box 2"/>
          <p:cNvSpPr txBox="1">
            <a:spLocks noChangeArrowheads="1"/>
          </p:cNvSpPr>
          <p:nvPr/>
        </p:nvSpPr>
        <p:spPr bwMode="auto">
          <a:xfrm>
            <a:off x="3027363" y="2819400"/>
            <a:ext cx="2971800" cy="969963"/>
          </a:xfrm>
          <a:prstGeom prst="rect">
            <a:avLst/>
          </a:prstGeom>
          <a:noFill/>
          <a:ln w="9525">
            <a:noFill/>
            <a:miter lim="800000"/>
            <a:headEnd/>
            <a:tailEnd/>
          </a:ln>
        </p:spPr>
        <p:txBody>
          <a:bodyPr>
            <a:prstTxWarp prst="textNoShape">
              <a:avLst/>
            </a:prstTxWarp>
            <a:spAutoFit/>
          </a:bodyPr>
          <a:lstStyle/>
          <a:p>
            <a:pPr marL="379413" indent="-379413" algn="ctr">
              <a:lnSpc>
                <a:spcPct val="180000"/>
              </a:lnSpc>
              <a:buClr>
                <a:schemeClr val="bg1"/>
              </a:buClr>
              <a:buFont typeface="Wingdings" charset="2"/>
              <a:buChar char="ü"/>
            </a:pPr>
            <a:r>
              <a:rPr lang="en-US" sz="3200" b="1">
                <a:solidFill>
                  <a:schemeClr val="bg1"/>
                </a:solidFill>
                <a:ea typeface="Arial" charset="0"/>
                <a:cs typeface="Arial" charset="0"/>
              </a:rPr>
              <a:t>Diversita’</a:t>
            </a:r>
          </a:p>
        </p:txBody>
      </p:sp>
      <p:sp>
        <p:nvSpPr>
          <p:cNvPr id="64515" name="Rectangle 3"/>
          <p:cNvSpPr>
            <a:spLocks noChangeArrowheads="1"/>
          </p:cNvSpPr>
          <p:nvPr/>
        </p:nvSpPr>
        <p:spPr bwMode="auto">
          <a:xfrm>
            <a:off x="457200" y="609600"/>
            <a:ext cx="8153400" cy="5794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200" b="1" dirty="0" err="1">
                <a:solidFill>
                  <a:schemeClr val="bg1"/>
                </a:solidFill>
                <a:effectLst>
                  <a:outerShdw blurRad="38100" dist="38100" dir="2700000" algn="tl">
                    <a:srgbClr val="000000">
                      <a:alpha val="43137"/>
                    </a:srgbClr>
                  </a:outerShdw>
                </a:effectLst>
                <a:latin typeface="Arial" pitchFamily="34" charset="0"/>
                <a:ea typeface="+mn-ea"/>
                <a:cs typeface="Arial" pitchFamily="34" charset="0"/>
              </a:rPr>
              <a:t>Perche</a:t>
            </a:r>
            <a:r>
              <a:rPr lang="en-US" sz="32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 </a:t>
            </a:r>
            <a:r>
              <a:rPr lang="en-US" sz="3200" b="1" dirty="0" err="1">
                <a:solidFill>
                  <a:schemeClr val="bg1"/>
                </a:solidFill>
                <a:effectLst>
                  <a:outerShdw blurRad="38100" dist="38100" dir="2700000" algn="tl">
                    <a:srgbClr val="000000">
                      <a:alpha val="43137"/>
                    </a:srgbClr>
                  </a:outerShdw>
                </a:effectLst>
                <a:latin typeface="Arial" pitchFamily="34" charset="0"/>
                <a:ea typeface="+mn-ea"/>
                <a:cs typeface="Arial" pitchFamily="34" charset="0"/>
              </a:rPr>
              <a:t>gli</a:t>
            </a:r>
            <a:r>
              <a:rPr lang="en-US" sz="32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 </a:t>
            </a:r>
            <a:r>
              <a:rPr lang="en-US" sz="3200" b="1" dirty="0" err="1">
                <a:solidFill>
                  <a:schemeClr val="bg1"/>
                </a:solidFill>
                <a:effectLst>
                  <a:outerShdw blurRad="38100" dist="38100" dir="2700000" algn="tl">
                    <a:srgbClr val="000000">
                      <a:alpha val="43137"/>
                    </a:srgbClr>
                  </a:outerShdw>
                </a:effectLst>
                <a:latin typeface="Arial" pitchFamily="34" charset="0"/>
                <a:ea typeface="+mn-ea"/>
                <a:cs typeface="Arial" pitchFamily="34" charset="0"/>
              </a:rPr>
              <a:t>Stati</a:t>
            </a:r>
            <a:r>
              <a:rPr lang="en-US" sz="32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 </a:t>
            </a:r>
            <a:r>
              <a:rPr lang="en-US" sz="3200" b="1" dirty="0" err="1">
                <a:solidFill>
                  <a:schemeClr val="bg1"/>
                </a:solidFill>
                <a:effectLst>
                  <a:outerShdw blurRad="38100" dist="38100" dir="2700000" algn="tl">
                    <a:srgbClr val="000000">
                      <a:alpha val="43137"/>
                    </a:srgbClr>
                  </a:outerShdw>
                </a:effectLst>
                <a:latin typeface="Arial" pitchFamily="34" charset="0"/>
                <a:ea typeface="+mn-ea"/>
                <a:cs typeface="Arial" pitchFamily="34" charset="0"/>
              </a:rPr>
              <a:t>Uniti</a:t>
            </a:r>
            <a:r>
              <a:rPr lang="en-US" sz="32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a:t>
            </a:r>
          </a:p>
        </p:txBody>
      </p:sp>
      <p:sp>
        <p:nvSpPr>
          <p:cNvPr id="33797"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33798" name="Picture 8"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
        <p:nvSpPr>
          <p:cNvPr id="33799" name="Rectangle 1031"/>
          <p:cNvSpPr>
            <a:spLocks noChangeArrowheads="1"/>
          </p:cNvSpPr>
          <p:nvPr/>
        </p:nvSpPr>
        <p:spPr bwMode="auto">
          <a:xfrm>
            <a:off x="2989263" y="4168775"/>
            <a:ext cx="3048000" cy="969963"/>
          </a:xfrm>
          <a:prstGeom prst="rect">
            <a:avLst/>
          </a:prstGeom>
          <a:noFill/>
          <a:ln w="9525">
            <a:noFill/>
            <a:miter lim="800000"/>
            <a:headEnd/>
            <a:tailEnd/>
          </a:ln>
        </p:spPr>
        <p:txBody>
          <a:bodyPr>
            <a:prstTxWarp prst="textNoShape">
              <a:avLst/>
            </a:prstTxWarp>
            <a:spAutoFit/>
          </a:bodyPr>
          <a:lstStyle/>
          <a:p>
            <a:pPr marL="379413" indent="-379413" algn="ctr">
              <a:lnSpc>
                <a:spcPct val="180000"/>
              </a:lnSpc>
              <a:buClr>
                <a:schemeClr val="bg1"/>
              </a:buClr>
              <a:buFont typeface="Wingdings" charset="2"/>
              <a:buChar char="ü"/>
            </a:pPr>
            <a:r>
              <a:rPr lang="en-US" sz="3200" b="1">
                <a:solidFill>
                  <a:schemeClr val="bg1"/>
                </a:solidFill>
                <a:ea typeface="Arial" charset="0"/>
                <a:cs typeface="Arial" charset="0"/>
              </a:rPr>
              <a:t>Eccellenza </a:t>
            </a:r>
          </a:p>
        </p:txBody>
      </p:sp>
      <p:sp>
        <p:nvSpPr>
          <p:cNvPr id="33800" name="Rectangle 1030"/>
          <p:cNvSpPr>
            <a:spLocks noChangeArrowheads="1"/>
          </p:cNvSpPr>
          <p:nvPr/>
        </p:nvSpPr>
        <p:spPr bwMode="auto">
          <a:xfrm>
            <a:off x="228600" y="1752600"/>
            <a:ext cx="8305800" cy="1015663"/>
          </a:xfrm>
          <a:prstGeom prst="rect">
            <a:avLst/>
          </a:prstGeom>
          <a:noFill/>
          <a:ln w="9525">
            <a:noFill/>
            <a:miter lim="800000"/>
            <a:headEnd/>
            <a:tailEnd/>
          </a:ln>
        </p:spPr>
        <p:txBody>
          <a:bodyPr>
            <a:prstTxWarp prst="textNoShape">
              <a:avLst/>
            </a:prstTxWarp>
            <a:spAutoFit/>
          </a:bodyPr>
          <a:lstStyle/>
          <a:p>
            <a:pPr algn="ctr">
              <a:lnSpc>
                <a:spcPts val="3000"/>
              </a:lnSpc>
              <a:spcBef>
                <a:spcPts val="600"/>
              </a:spcBef>
              <a:spcAft>
                <a:spcPts val="600"/>
              </a:spcAft>
            </a:pPr>
            <a:r>
              <a:rPr lang="en-US" sz="2800" b="1" dirty="0">
                <a:solidFill>
                  <a:srgbClr val="FFFF00"/>
                </a:solidFill>
              </a:rPr>
              <a:t>OPEN DOORS </a:t>
            </a:r>
            <a:r>
              <a:rPr lang="en-US" sz="2800" b="1" dirty="0" err="1">
                <a:solidFill>
                  <a:srgbClr val="FFFF00"/>
                </a:solidFill>
              </a:rPr>
              <a:t>a.a</a:t>
            </a:r>
            <a:r>
              <a:rPr lang="en-US" sz="2800" b="1" dirty="0">
                <a:solidFill>
                  <a:srgbClr val="FFFF00"/>
                </a:solidFill>
              </a:rPr>
              <a:t>. </a:t>
            </a:r>
            <a:r>
              <a:rPr lang="en-US" sz="2800" b="1" dirty="0" smtClean="0">
                <a:solidFill>
                  <a:srgbClr val="FFFF00"/>
                </a:solidFill>
              </a:rPr>
              <a:t>2013/2014: </a:t>
            </a:r>
            <a:r>
              <a:rPr lang="en-US" sz="2800" b="1" dirty="0" err="1">
                <a:solidFill>
                  <a:srgbClr val="FFFF00"/>
                </a:solidFill>
              </a:rPr>
              <a:t>oltre</a:t>
            </a:r>
            <a:r>
              <a:rPr lang="en-US" sz="2800" b="1" dirty="0">
                <a:solidFill>
                  <a:srgbClr val="FFFF00"/>
                </a:solidFill>
              </a:rPr>
              <a:t> </a:t>
            </a:r>
            <a:r>
              <a:rPr lang="en-US" sz="2800" b="1" dirty="0" smtClean="0">
                <a:solidFill>
                  <a:srgbClr val="FFFF00"/>
                </a:solidFill>
              </a:rPr>
              <a:t>880.000</a:t>
            </a:r>
            <a:endParaRPr lang="en-US" sz="2800" b="1" dirty="0">
              <a:solidFill>
                <a:srgbClr val="FFFF00"/>
              </a:solidFill>
            </a:endParaRPr>
          </a:p>
          <a:p>
            <a:pPr algn="ctr">
              <a:lnSpc>
                <a:spcPts val="3000"/>
              </a:lnSpc>
              <a:spcBef>
                <a:spcPts val="600"/>
              </a:spcBef>
              <a:spcAft>
                <a:spcPts val="600"/>
              </a:spcAft>
            </a:pPr>
            <a:r>
              <a:rPr lang="en-US" sz="2800" b="1" dirty="0">
                <a:solidFill>
                  <a:srgbClr val="FFFF00"/>
                </a:solidFill>
              </a:rPr>
              <a:t> </a:t>
            </a:r>
            <a:r>
              <a:rPr lang="en-US" sz="2800" b="1" dirty="0" err="1">
                <a:solidFill>
                  <a:srgbClr val="FFFF00"/>
                </a:solidFill>
              </a:rPr>
              <a:t>studenti</a:t>
            </a:r>
            <a:r>
              <a:rPr lang="en-US" sz="2800" b="1" dirty="0">
                <a:solidFill>
                  <a:srgbClr val="FFFF00"/>
                </a:solidFill>
              </a:rPr>
              <a:t> </a:t>
            </a:r>
            <a:r>
              <a:rPr lang="en-US" sz="2800" b="1" dirty="0" err="1">
                <a:solidFill>
                  <a:srgbClr val="FFFF00"/>
                </a:solidFill>
              </a:rPr>
              <a:t>internazionali</a:t>
            </a:r>
            <a:r>
              <a:rPr lang="en-US" sz="2800" b="1" dirty="0">
                <a:solidFill>
                  <a:srgbClr val="FFFF00"/>
                </a:solidFill>
              </a:rPr>
              <a:t> </a:t>
            </a:r>
            <a:r>
              <a:rPr lang="en-US" sz="2800" b="1" dirty="0" err="1">
                <a:solidFill>
                  <a:srgbClr val="FFFF00"/>
                </a:solidFill>
              </a:rPr>
              <a:t>hanno</a:t>
            </a:r>
            <a:r>
              <a:rPr lang="en-US" sz="2800" b="1" dirty="0">
                <a:solidFill>
                  <a:srgbClr val="FFFF00"/>
                </a:solidFill>
              </a:rPr>
              <a:t> </a:t>
            </a:r>
            <a:r>
              <a:rPr lang="en-US" sz="2800" b="1" dirty="0" err="1">
                <a:solidFill>
                  <a:srgbClr val="FFFF00"/>
                </a:solidFill>
              </a:rPr>
              <a:t>scelto</a:t>
            </a:r>
            <a:r>
              <a:rPr lang="en-US" sz="2800" b="1" dirty="0">
                <a:solidFill>
                  <a:srgbClr val="FFFF00"/>
                </a:solidFill>
              </a:rPr>
              <a:t> </a:t>
            </a:r>
            <a:r>
              <a:rPr lang="en-US" sz="2800" b="1" dirty="0" err="1">
                <a:solidFill>
                  <a:srgbClr val="FFFF00"/>
                </a:solidFill>
              </a:rPr>
              <a:t>gli</a:t>
            </a:r>
            <a:r>
              <a:rPr lang="en-US" sz="2800" b="1" dirty="0">
                <a:solidFill>
                  <a:srgbClr val="FFFF00"/>
                </a:solidFill>
              </a:rPr>
              <a:t> USA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250825" y="122238"/>
            <a:ext cx="4168775" cy="868362"/>
          </a:xfrm>
        </p:spPr>
        <p:txBody>
          <a:bodyPr/>
          <a:lstStyle/>
          <a:p>
            <a:pPr eaLnBrk="1" hangingPunct="1"/>
            <a:r>
              <a:rPr lang="en-US" smtClean="0">
                <a:ea typeface="ＭＳ Ｐゴシック" charset="-128"/>
                <a:cs typeface="ＭＳ Ｐゴシック" charset="-128"/>
              </a:rPr>
              <a:t>Perche gli Stati Uniti?</a:t>
            </a:r>
          </a:p>
        </p:txBody>
      </p:sp>
      <p:sp>
        <p:nvSpPr>
          <p:cNvPr id="35842" name="Line 5"/>
          <p:cNvSpPr>
            <a:spLocks noChangeShapeType="1"/>
          </p:cNvSpPr>
          <p:nvPr/>
        </p:nvSpPr>
        <p:spPr bwMode="auto">
          <a:xfrm>
            <a:off x="323850" y="8382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
        <p:nvSpPr>
          <p:cNvPr id="35843" name="Title 1"/>
          <p:cNvSpPr>
            <a:spLocks/>
          </p:cNvSpPr>
          <p:nvPr/>
        </p:nvSpPr>
        <p:spPr bwMode="auto">
          <a:xfrm>
            <a:off x="250825" y="838200"/>
            <a:ext cx="8359775" cy="639763"/>
          </a:xfrm>
          <a:prstGeom prst="rect">
            <a:avLst/>
          </a:prstGeom>
          <a:noFill/>
          <a:ln w="9525">
            <a:noFill/>
            <a:miter lim="800000"/>
            <a:headEnd/>
            <a:tailEnd/>
          </a:ln>
        </p:spPr>
        <p:txBody>
          <a:bodyPr anchor="ctr">
            <a:prstTxWarp prst="textNoShape">
              <a:avLst/>
            </a:prstTxWarp>
          </a:bodyPr>
          <a:lstStyle/>
          <a:p>
            <a:r>
              <a:rPr lang="en-US" sz="2800">
                <a:solidFill>
                  <a:srgbClr val="FFFF00"/>
                </a:solidFill>
                <a:latin typeface="Franklin Gothic Medium" charset="0"/>
              </a:rPr>
              <a:t>Investimenti in Ricerca e Sviluppo 1976-2011 </a:t>
            </a:r>
          </a:p>
        </p:txBody>
      </p:sp>
      <p:grpSp>
        <p:nvGrpSpPr>
          <p:cNvPr id="35844" name="Group 1037"/>
          <p:cNvGrpSpPr>
            <a:grpSpLocks/>
          </p:cNvGrpSpPr>
          <p:nvPr/>
        </p:nvGrpSpPr>
        <p:grpSpPr bwMode="auto">
          <a:xfrm>
            <a:off x="355600" y="1447800"/>
            <a:ext cx="8458200" cy="4749800"/>
            <a:chOff x="288" y="1223"/>
            <a:chExt cx="5328" cy="2992"/>
          </a:xfrm>
        </p:grpSpPr>
        <p:pic>
          <p:nvPicPr>
            <p:cNvPr id="35846" name="Picture 1035"/>
            <p:cNvPicPr>
              <a:picLocks noChangeAspect="1" noChangeArrowheads="1"/>
            </p:cNvPicPr>
            <p:nvPr/>
          </p:nvPicPr>
          <p:blipFill>
            <a:blip r:embed="rId3" cstate="print"/>
            <a:srcRect/>
            <a:stretch>
              <a:fillRect/>
            </a:stretch>
          </p:blipFill>
          <p:spPr bwMode="auto">
            <a:xfrm>
              <a:off x="288" y="1223"/>
              <a:ext cx="5328" cy="2992"/>
            </a:xfrm>
            <a:prstGeom prst="rect">
              <a:avLst/>
            </a:prstGeom>
            <a:noFill/>
            <a:ln w="9525">
              <a:noFill/>
              <a:miter lim="800000"/>
              <a:headEnd/>
              <a:tailEnd/>
            </a:ln>
          </p:spPr>
        </p:pic>
        <p:sp>
          <p:nvSpPr>
            <p:cNvPr id="35847" name="Line 5"/>
            <p:cNvSpPr>
              <a:spLocks noChangeShapeType="1"/>
            </p:cNvSpPr>
            <p:nvPr/>
          </p:nvSpPr>
          <p:spPr bwMode="auto">
            <a:xfrm flipV="1">
              <a:off x="296" y="1920"/>
              <a:ext cx="4744" cy="16"/>
            </a:xfrm>
            <a:prstGeom prst="line">
              <a:avLst/>
            </a:prstGeom>
            <a:noFill/>
            <a:ln w="38100">
              <a:solidFill>
                <a:srgbClr val="C00000"/>
              </a:solidFill>
              <a:prstDash val="sysDot"/>
              <a:round/>
              <a:headEnd/>
              <a:tailEnd/>
            </a:ln>
          </p:spPr>
          <p:txBody>
            <a:bodyPr>
              <a:prstTxWarp prst="textNoShape">
                <a:avLst/>
              </a:prstTxWarp>
            </a:bodyPr>
            <a:lstStyle/>
            <a:p>
              <a:endParaRPr lang="en-US"/>
            </a:p>
          </p:txBody>
        </p:sp>
        <p:sp>
          <p:nvSpPr>
            <p:cNvPr id="35848" name="Line 5"/>
            <p:cNvSpPr>
              <a:spLocks noChangeShapeType="1"/>
            </p:cNvSpPr>
            <p:nvPr/>
          </p:nvSpPr>
          <p:spPr bwMode="auto">
            <a:xfrm flipV="1">
              <a:off x="296" y="2896"/>
              <a:ext cx="4744" cy="16"/>
            </a:xfrm>
            <a:prstGeom prst="line">
              <a:avLst/>
            </a:prstGeom>
            <a:noFill/>
            <a:ln w="38100">
              <a:solidFill>
                <a:srgbClr val="C00000"/>
              </a:solidFill>
              <a:prstDash val="sysDot"/>
              <a:round/>
              <a:headEnd/>
              <a:tailEnd/>
            </a:ln>
          </p:spPr>
          <p:txBody>
            <a:bodyPr>
              <a:prstTxWarp prst="textNoShape">
                <a:avLst/>
              </a:prstTxWarp>
            </a:bodyPr>
            <a:lstStyle/>
            <a:p>
              <a:endParaRPr lang="en-US"/>
            </a:p>
          </p:txBody>
        </p:sp>
      </p:grpSp>
      <p:sp>
        <p:nvSpPr>
          <p:cNvPr id="35845" name="Rectangle 1038"/>
          <p:cNvSpPr>
            <a:spLocks noChangeArrowheads="1"/>
          </p:cNvSpPr>
          <p:nvPr/>
        </p:nvSpPr>
        <p:spPr bwMode="auto">
          <a:xfrm>
            <a:off x="3810000" y="6286500"/>
            <a:ext cx="5224463" cy="517525"/>
          </a:xfrm>
          <a:prstGeom prst="rect">
            <a:avLst/>
          </a:prstGeom>
          <a:noFill/>
          <a:ln w="9525">
            <a:noFill/>
            <a:miter lim="800000"/>
            <a:headEnd/>
            <a:tailEnd/>
          </a:ln>
        </p:spPr>
        <p:txBody>
          <a:bodyPr wrap="none">
            <a:prstTxWarp prst="textNoShape">
              <a:avLst/>
            </a:prstTxWarp>
            <a:spAutoFit/>
          </a:bodyPr>
          <a:lstStyle/>
          <a:p>
            <a:r>
              <a:rPr lang="en-US" sz="1400">
                <a:solidFill>
                  <a:schemeClr val="bg1"/>
                </a:solidFill>
              </a:rPr>
              <a:t>American Association for the Advancement of Science, </a:t>
            </a:r>
          </a:p>
          <a:p>
            <a:r>
              <a:rPr lang="en-US" sz="1400">
                <a:solidFill>
                  <a:schemeClr val="bg1"/>
                </a:solidFill>
              </a:rPr>
              <a:t>“AAAS Report XXXV: Research &amp; Development FY 2011”, 2010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4294967295"/>
          </p:nvPr>
        </p:nvSpPr>
        <p:spPr>
          <a:xfrm>
            <a:off x="381000" y="1752600"/>
            <a:ext cx="8534400" cy="4495800"/>
          </a:xfrm>
        </p:spPr>
        <p:txBody>
          <a:bodyPr wrap="none"/>
          <a:lstStyle/>
          <a:p>
            <a:pPr marL="284163" indent="-284163" eaLnBrk="1" hangingPunct="1">
              <a:lnSpc>
                <a:spcPts val="3600"/>
              </a:lnSpc>
              <a:buFontTx/>
              <a:buChar char="•"/>
            </a:pPr>
            <a:r>
              <a:rPr lang="en-US" b="1" u="sng" smtClean="0">
                <a:latin typeface="Arial" charset="0"/>
                <a:ea typeface="ＭＳ Ｐゴシック" charset="-128"/>
                <a:cs typeface="ＭＳ Ｐゴシック" charset="-128"/>
              </a:rPr>
              <a:t>Researchers:</a:t>
            </a:r>
            <a:endParaRPr lang="en-US" b="1" smtClean="0">
              <a:solidFill>
                <a:srgbClr val="FFFF00"/>
              </a:solidFill>
              <a:latin typeface="Arial" charset="0"/>
              <a:ea typeface="ＭＳ Ｐゴシック" charset="-128"/>
              <a:cs typeface="ＭＳ Ｐゴシック" charset="-128"/>
            </a:endParaRPr>
          </a:p>
          <a:p>
            <a:pPr marL="284163" indent="-284163" eaLnBrk="1" hangingPunct="1">
              <a:lnSpc>
                <a:spcPts val="2000"/>
              </a:lnSpc>
              <a:buFontTx/>
              <a:buNone/>
            </a:pPr>
            <a:r>
              <a:rPr lang="en-US" b="1" smtClean="0">
                <a:latin typeface="Arial" charset="0"/>
                <a:ea typeface="ＭＳ Ｐゴシック" charset="-128"/>
                <a:cs typeface="ＭＳ Ｐゴシック" charset="-128"/>
              </a:rPr>
              <a:t>37% of industrialized nations researchers</a:t>
            </a:r>
          </a:p>
          <a:p>
            <a:pPr marL="284163" indent="-284163" eaLnBrk="1" hangingPunct="1">
              <a:lnSpc>
                <a:spcPts val="2000"/>
              </a:lnSpc>
              <a:buFontTx/>
              <a:buNone/>
            </a:pPr>
            <a:r>
              <a:rPr lang="en-US" b="1" smtClean="0">
                <a:latin typeface="Arial" charset="0"/>
                <a:ea typeface="ＭＳ Ｐゴシック" charset="-128"/>
                <a:cs typeface="ＭＳ Ｐゴシック" charset="-128"/>
              </a:rPr>
              <a:t>70% of the world’s Nobel Prize winners</a:t>
            </a:r>
          </a:p>
          <a:p>
            <a:pPr marL="284163" indent="-284163" eaLnBrk="1" hangingPunct="1">
              <a:lnSpc>
                <a:spcPts val="2000"/>
              </a:lnSpc>
              <a:buFontTx/>
              <a:buNone/>
            </a:pPr>
            <a:r>
              <a:rPr lang="en-US" b="1" smtClean="0">
                <a:latin typeface="Arial" charset="0"/>
                <a:ea typeface="ＭＳ Ｐゴシック" charset="-128"/>
                <a:cs typeface="ＭＳ Ｐゴシック" charset="-128"/>
              </a:rPr>
              <a:t>66% of most-cited individuals</a:t>
            </a:r>
          </a:p>
          <a:p>
            <a:pPr marL="284163" indent="-284163" eaLnBrk="1" hangingPunct="1">
              <a:lnSpc>
                <a:spcPts val="3600"/>
              </a:lnSpc>
              <a:buFontTx/>
              <a:buChar char="•"/>
            </a:pPr>
            <a:r>
              <a:rPr lang="en-US" b="1" u="sng" smtClean="0">
                <a:latin typeface="Arial" charset="0"/>
                <a:ea typeface="ＭＳ Ｐゴシック" charset="-128"/>
                <a:cs typeface="ＭＳ Ｐゴシック" charset="-128"/>
              </a:rPr>
              <a:t>Publications:</a:t>
            </a:r>
            <a:endParaRPr lang="en-US" b="1" smtClean="0">
              <a:latin typeface="Arial" charset="0"/>
              <a:ea typeface="ＭＳ Ｐゴシック" charset="-128"/>
              <a:cs typeface="ＭＳ Ｐゴシック" charset="-128"/>
            </a:endParaRPr>
          </a:p>
          <a:p>
            <a:pPr marL="284163" indent="-284163" eaLnBrk="1" hangingPunct="1">
              <a:lnSpc>
                <a:spcPts val="2000"/>
              </a:lnSpc>
              <a:buFontTx/>
              <a:buNone/>
            </a:pPr>
            <a:r>
              <a:rPr lang="en-US" b="1" smtClean="0">
                <a:latin typeface="Arial" charset="0"/>
                <a:ea typeface="ＭＳ Ｐゴシック" charset="-128"/>
                <a:cs typeface="ＭＳ Ｐゴシック" charset="-128"/>
              </a:rPr>
              <a:t>35% of total world publications</a:t>
            </a:r>
          </a:p>
          <a:p>
            <a:pPr marL="284163" indent="-284163" eaLnBrk="1" hangingPunct="1">
              <a:lnSpc>
                <a:spcPts val="2000"/>
              </a:lnSpc>
              <a:buFontTx/>
              <a:buNone/>
            </a:pPr>
            <a:r>
              <a:rPr lang="en-US" b="1" smtClean="0">
                <a:latin typeface="Arial" charset="0"/>
                <a:ea typeface="ＭＳ Ｐゴシック" charset="-128"/>
                <a:cs typeface="ＭＳ Ｐゴシック" charset="-128"/>
              </a:rPr>
              <a:t>49% of citations</a:t>
            </a:r>
          </a:p>
          <a:p>
            <a:pPr marL="284163" indent="-284163" eaLnBrk="1" hangingPunct="1">
              <a:lnSpc>
                <a:spcPts val="2000"/>
              </a:lnSpc>
              <a:buFontTx/>
              <a:buNone/>
            </a:pPr>
            <a:r>
              <a:rPr lang="en-US" b="1" smtClean="0">
                <a:latin typeface="Arial" charset="0"/>
                <a:ea typeface="ＭＳ Ｐゴシック" charset="-128"/>
                <a:cs typeface="ＭＳ Ｐゴシック" charset="-128"/>
              </a:rPr>
              <a:t>63% of highly cited publications </a:t>
            </a:r>
          </a:p>
          <a:p>
            <a:pPr marL="284163" indent="-284163" eaLnBrk="1" hangingPunct="1">
              <a:lnSpc>
                <a:spcPts val="3600"/>
              </a:lnSpc>
              <a:buFontTx/>
              <a:buChar char="•"/>
            </a:pPr>
            <a:r>
              <a:rPr lang="en-US" b="1" u="sng" smtClean="0">
                <a:latin typeface="Arial" charset="0"/>
                <a:ea typeface="ＭＳ Ｐゴシック" charset="-128"/>
                <a:cs typeface="ＭＳ Ｐゴシック" charset="-128"/>
              </a:rPr>
              <a:t>Patents</a:t>
            </a:r>
            <a:endParaRPr lang="en-US" b="1" smtClean="0">
              <a:latin typeface="Arial" charset="0"/>
              <a:ea typeface="ＭＳ Ｐゴシック" charset="-128"/>
              <a:cs typeface="ＭＳ Ｐゴシック" charset="-128"/>
            </a:endParaRPr>
          </a:p>
          <a:p>
            <a:pPr marL="284163" indent="-284163" eaLnBrk="1" hangingPunct="1">
              <a:lnSpc>
                <a:spcPts val="2000"/>
              </a:lnSpc>
              <a:buFontTx/>
              <a:buNone/>
            </a:pPr>
            <a:r>
              <a:rPr lang="en-US" b="1" smtClean="0">
                <a:latin typeface="Arial" charset="0"/>
                <a:ea typeface="ＭＳ Ｐゴシック" charset="-128"/>
                <a:cs typeface="ＭＳ Ｐゴシック" charset="-128"/>
              </a:rPr>
              <a:t>38% of new technology inventions by the industrialized nations</a:t>
            </a:r>
          </a:p>
        </p:txBody>
      </p:sp>
      <p:sp>
        <p:nvSpPr>
          <p:cNvPr id="37890" name="Title 1"/>
          <p:cNvSpPr>
            <a:spLocks/>
          </p:cNvSpPr>
          <p:nvPr/>
        </p:nvSpPr>
        <p:spPr bwMode="auto">
          <a:xfrm>
            <a:off x="250825" y="76200"/>
            <a:ext cx="4168775" cy="868363"/>
          </a:xfrm>
          <a:prstGeom prst="rect">
            <a:avLst/>
          </a:prstGeom>
          <a:noFill/>
          <a:ln w="9525">
            <a:noFill/>
            <a:miter lim="800000"/>
            <a:headEnd/>
            <a:tailEnd/>
          </a:ln>
        </p:spPr>
        <p:txBody>
          <a:bodyPr anchor="ctr">
            <a:prstTxWarp prst="textNoShape">
              <a:avLst/>
            </a:prstTxWarp>
          </a:bodyPr>
          <a:lstStyle/>
          <a:p>
            <a:r>
              <a:rPr lang="en-US" sz="3200">
                <a:solidFill>
                  <a:schemeClr val="bg1"/>
                </a:solidFill>
                <a:latin typeface="Franklin Gothic Medium" charset="0"/>
              </a:rPr>
              <a:t>Perche gli Stati Uniti?</a:t>
            </a:r>
          </a:p>
        </p:txBody>
      </p:sp>
      <p:sp>
        <p:nvSpPr>
          <p:cNvPr id="37891" name="Line 5"/>
          <p:cNvSpPr>
            <a:spLocks noChangeShapeType="1"/>
          </p:cNvSpPr>
          <p:nvPr/>
        </p:nvSpPr>
        <p:spPr bwMode="auto">
          <a:xfrm>
            <a:off x="323850" y="792163"/>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
        <p:nvSpPr>
          <p:cNvPr id="37892" name="Rectangle 8"/>
          <p:cNvSpPr>
            <a:spLocks noChangeArrowheads="1"/>
          </p:cNvSpPr>
          <p:nvPr/>
        </p:nvSpPr>
        <p:spPr bwMode="auto">
          <a:xfrm>
            <a:off x="812800" y="873125"/>
            <a:ext cx="7383463" cy="955675"/>
          </a:xfrm>
          <a:prstGeom prst="rect">
            <a:avLst/>
          </a:prstGeom>
          <a:noFill/>
          <a:ln w="9525">
            <a:noFill/>
            <a:miter lim="800000"/>
            <a:headEnd/>
            <a:tailEnd/>
          </a:ln>
        </p:spPr>
        <p:txBody>
          <a:bodyPr wrap="none">
            <a:prstTxWarp prst="textNoShape">
              <a:avLst/>
            </a:prstTxWarp>
            <a:spAutoFit/>
          </a:bodyPr>
          <a:lstStyle/>
          <a:p>
            <a:pPr algn="ctr">
              <a:lnSpc>
                <a:spcPts val="2500"/>
              </a:lnSpc>
              <a:spcBef>
                <a:spcPts val="600"/>
              </a:spcBef>
              <a:spcAft>
                <a:spcPts val="600"/>
              </a:spcAft>
            </a:pPr>
            <a:r>
              <a:rPr lang="en-US" b="1">
                <a:solidFill>
                  <a:srgbClr val="FFFF00"/>
                </a:solidFill>
              </a:rPr>
              <a:t>$49 billion/year spent by U.S. universities on R&amp;D</a:t>
            </a:r>
          </a:p>
          <a:p>
            <a:pPr algn="ctr">
              <a:lnSpc>
                <a:spcPts val="2500"/>
              </a:lnSpc>
              <a:spcBef>
                <a:spcPts val="600"/>
              </a:spcBef>
              <a:spcAft>
                <a:spcPts val="600"/>
              </a:spcAft>
            </a:pPr>
            <a:r>
              <a:rPr lang="en-US" b="1">
                <a:solidFill>
                  <a:srgbClr val="FFFF00"/>
                </a:solidFill>
              </a:rPr>
              <a:t>40% of the world total </a:t>
            </a:r>
          </a:p>
        </p:txBody>
      </p:sp>
      <p:sp>
        <p:nvSpPr>
          <p:cNvPr id="37893" name="Rectangle 9"/>
          <p:cNvSpPr>
            <a:spLocks noChangeArrowheads="1"/>
          </p:cNvSpPr>
          <p:nvPr/>
        </p:nvSpPr>
        <p:spPr bwMode="auto">
          <a:xfrm>
            <a:off x="7080250" y="6324600"/>
            <a:ext cx="1987550" cy="457200"/>
          </a:xfrm>
          <a:prstGeom prst="rect">
            <a:avLst/>
          </a:prstGeom>
          <a:noFill/>
          <a:ln w="9525">
            <a:noFill/>
            <a:miter lim="800000"/>
            <a:headEnd/>
            <a:tailEnd/>
          </a:ln>
        </p:spPr>
        <p:txBody>
          <a:bodyPr wrap="none">
            <a:prstTxWarp prst="textNoShape">
              <a:avLst/>
            </a:prstTxWarp>
          </a:bodyPr>
          <a:lstStyle/>
          <a:p>
            <a:pPr algn="ctr">
              <a:lnSpc>
                <a:spcPts val="3600"/>
              </a:lnSpc>
              <a:spcBef>
                <a:spcPts val="600"/>
              </a:spcBef>
              <a:spcAft>
                <a:spcPts val="600"/>
              </a:spcAft>
            </a:pPr>
            <a:r>
              <a:rPr lang="en-US" sz="1800" b="1" i="1">
                <a:solidFill>
                  <a:schemeClr val="bg1"/>
                </a:solidFill>
              </a:rPr>
              <a:t>Rand Corp, 2008</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3993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868FCB3-2318-4323-B6C9-E983187285C1}" type="slidenum">
              <a:rPr lang="en-US" sz="1400" b="1">
                <a:solidFill>
                  <a:srgbClr val="000066"/>
                </a:solidFill>
                <a:latin typeface="Franklin Gothic Book" charset="0"/>
              </a:rPr>
              <a:pPr algn="r"/>
              <a:t>13</a:t>
            </a:fld>
            <a:endParaRPr lang="en-US" sz="1400" b="1">
              <a:solidFill>
                <a:srgbClr val="000066"/>
              </a:solidFill>
              <a:latin typeface="Franklin Gothic Book" charset="0"/>
            </a:endParaRPr>
          </a:p>
        </p:txBody>
      </p:sp>
      <p:sp>
        <p:nvSpPr>
          <p:cNvPr id="15364" name="Rectangle 2"/>
          <p:cNvSpPr>
            <a:spLocks noGrp="1" noChangeArrowheads="1"/>
          </p:cNvSpPr>
          <p:nvPr>
            <p:ph type="title" idx="4294967295"/>
          </p:nvPr>
        </p:nvSpPr>
        <p:spPr>
          <a:xfrm>
            <a:off x="381000" y="274638"/>
            <a:ext cx="8382000" cy="1143000"/>
          </a:xfrm>
        </p:spPr>
        <p:txBody>
          <a:bodyPr rtlCol="0">
            <a:noAutofit/>
          </a:bodyPr>
          <a:lstStyle/>
          <a:p>
            <a:pPr eaLnBrk="1" fontAlgn="auto" hangingPunct="1">
              <a:spcAft>
                <a:spcPts val="0"/>
              </a:spcAft>
              <a:defRPr/>
            </a:pPr>
            <a:r>
              <a:rPr lang="it-IT" sz="3600" dirty="0" smtClean="0">
                <a:effectLst>
                  <a:outerShdw blurRad="38100" dist="38100" dir="2700000" algn="tl">
                    <a:srgbClr val="000000">
                      <a:alpha val="43137"/>
                    </a:srgbClr>
                  </a:outerShdw>
                </a:effectLst>
                <a:latin typeface="Arial" pitchFamily="34" charset="0"/>
                <a:ea typeface="+mj-ea"/>
                <a:cs typeface="Arial" pitchFamily="34" charset="0"/>
              </a:rPr>
              <a:t>Graduate Programs: Quale percorso?</a:t>
            </a:r>
            <a:endParaRPr lang="en-US" sz="3600"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9940" name="Rectangle 3"/>
          <p:cNvSpPr>
            <a:spLocks noGrp="1" noChangeArrowheads="1"/>
          </p:cNvSpPr>
          <p:nvPr>
            <p:ph type="body" idx="4294967295"/>
          </p:nvPr>
        </p:nvSpPr>
        <p:spPr>
          <a:xfrm>
            <a:off x="533400" y="1600200"/>
            <a:ext cx="7848600" cy="4191000"/>
          </a:xfrm>
        </p:spPr>
        <p:txBody>
          <a:bodyPr/>
          <a:lstStyle/>
          <a:p>
            <a:pPr indent="-165100" eaLnBrk="1" hangingPunct="1">
              <a:buFontTx/>
              <a:buNone/>
            </a:pPr>
            <a:r>
              <a:rPr lang="it-IT" sz="2800" b="1" smtClean="0">
                <a:latin typeface="Arial" charset="0"/>
                <a:ea typeface="Arial" charset="0"/>
                <a:cs typeface="Arial" charset="0"/>
              </a:rPr>
              <a:t>MASTER’S</a:t>
            </a:r>
          </a:p>
          <a:p>
            <a:pPr indent="-165100" eaLnBrk="1" hangingPunct="1">
              <a:buFont typeface="Wingdings" charset="2"/>
              <a:buChar char="ü"/>
            </a:pPr>
            <a:r>
              <a:rPr lang="it-IT" smtClean="0">
                <a:latin typeface="Arial" charset="0"/>
                <a:ea typeface="Arial" charset="0"/>
                <a:cs typeface="Arial" charset="0"/>
              </a:rPr>
              <a:t>orientamento verso la professione</a:t>
            </a:r>
          </a:p>
          <a:p>
            <a:pPr indent="-165100" eaLnBrk="1" hangingPunct="1">
              <a:buFont typeface="Wingdings" charset="2"/>
              <a:buChar char="ü"/>
            </a:pPr>
            <a:r>
              <a:rPr lang="it-IT" smtClean="0">
                <a:latin typeface="Arial" charset="0"/>
                <a:ea typeface="Arial" charset="0"/>
                <a:cs typeface="Arial" charset="0"/>
              </a:rPr>
              <a:t>approccio più pratico</a:t>
            </a:r>
          </a:p>
          <a:p>
            <a:pPr indent="-165100" eaLnBrk="1" hangingPunct="1">
              <a:buFont typeface="Wingdings" charset="2"/>
              <a:buChar char="ü"/>
            </a:pPr>
            <a:r>
              <a:rPr lang="it-IT" smtClean="0">
                <a:latin typeface="Arial" charset="0"/>
                <a:ea typeface="Arial" charset="0"/>
                <a:cs typeface="Arial" charset="0"/>
              </a:rPr>
              <a:t>per chi vuole raggiungere alti standard nella professione</a:t>
            </a:r>
            <a:br>
              <a:rPr lang="it-IT" smtClean="0">
                <a:latin typeface="Arial" charset="0"/>
                <a:ea typeface="Arial" charset="0"/>
                <a:cs typeface="Arial" charset="0"/>
              </a:rPr>
            </a:br>
            <a:endParaRPr lang="it-IT" smtClean="0">
              <a:latin typeface="Arial" charset="0"/>
              <a:ea typeface="Arial" charset="0"/>
              <a:cs typeface="Arial" charset="0"/>
            </a:endParaRPr>
          </a:p>
          <a:p>
            <a:pPr indent="-165100" eaLnBrk="1" hangingPunct="1">
              <a:buFontTx/>
              <a:buNone/>
            </a:pPr>
            <a:r>
              <a:rPr lang="it-IT" sz="2800" b="1" smtClean="0">
                <a:latin typeface="Arial" charset="0"/>
                <a:ea typeface="Arial" charset="0"/>
                <a:cs typeface="Arial" charset="0"/>
              </a:rPr>
              <a:t>DOCTORATE (Ph.D.)</a:t>
            </a:r>
          </a:p>
          <a:p>
            <a:pPr indent="-165100" eaLnBrk="1" hangingPunct="1">
              <a:buFont typeface="Wingdings" charset="2"/>
              <a:buChar char="ü"/>
            </a:pPr>
            <a:r>
              <a:rPr lang="it-IT" smtClean="0">
                <a:latin typeface="Arial" charset="0"/>
                <a:ea typeface="Arial" charset="0"/>
                <a:cs typeface="Arial" charset="0"/>
              </a:rPr>
              <a:t>maggiore orientamento verso la ricerca</a:t>
            </a:r>
          </a:p>
          <a:p>
            <a:pPr indent="-165100" eaLnBrk="1" hangingPunct="1">
              <a:buFont typeface="Wingdings" charset="2"/>
              <a:buChar char="ü"/>
            </a:pPr>
            <a:r>
              <a:rPr lang="it-IT" smtClean="0">
                <a:latin typeface="Arial" charset="0"/>
                <a:ea typeface="Arial" charset="0"/>
                <a:cs typeface="Arial" charset="0"/>
              </a:rPr>
              <a:t>maggiori fondi disponibili </a:t>
            </a:r>
            <a:endParaRPr lang="en-US" smtClean="0">
              <a:latin typeface="Arial" charset="0"/>
              <a:ea typeface="Arial" charset="0"/>
              <a:cs typeface="Arial" charset="0"/>
            </a:endParaRPr>
          </a:p>
          <a:p>
            <a:pPr indent="-165100" eaLnBrk="1" hangingPunct="1">
              <a:buFont typeface="Wingdings" charset="2"/>
              <a:buChar char="ü"/>
            </a:pPr>
            <a:r>
              <a:rPr lang="it-IT" smtClean="0">
                <a:latin typeface="Arial" charset="0"/>
                <a:ea typeface="Arial" charset="0"/>
                <a:cs typeface="Arial" charset="0"/>
              </a:rPr>
              <a:t>per coloro che hanno obiettivi di insegnamento o ricerca</a:t>
            </a:r>
          </a:p>
        </p:txBody>
      </p:sp>
      <p:sp>
        <p:nvSpPr>
          <p:cNvPr id="39941" name="Line 5"/>
          <p:cNvSpPr>
            <a:spLocks noChangeShapeType="1"/>
          </p:cNvSpPr>
          <p:nvPr/>
        </p:nvSpPr>
        <p:spPr bwMode="auto">
          <a:xfrm>
            <a:off x="250825" y="1125538"/>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39942" name="Picture 8"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381000" y="152400"/>
            <a:ext cx="8229600" cy="914400"/>
          </a:xfrm>
        </p:spPr>
        <p:txBody>
          <a:bodyPr/>
          <a:lstStyle/>
          <a:p>
            <a:pPr eaLnBrk="1" hangingPunct="1"/>
            <a:r>
              <a:rPr lang="it-IT" sz="3600" b="1" smtClean="0">
                <a:latin typeface="Arial" charset="0"/>
                <a:ea typeface="Arial" charset="0"/>
                <a:cs typeface="Arial" charset="0"/>
              </a:rPr>
              <a:t>Come selezionare le università </a:t>
            </a:r>
            <a:endParaRPr lang="en-US" sz="3600" b="1" smtClean="0">
              <a:latin typeface="Arial" charset="0"/>
              <a:ea typeface="Arial" charset="0"/>
              <a:cs typeface="Arial" charset="0"/>
            </a:endParaRPr>
          </a:p>
        </p:txBody>
      </p:sp>
      <p:sp>
        <p:nvSpPr>
          <p:cNvPr id="41986" name="Rectangle 4"/>
          <p:cNvSpPr>
            <a:spLocks noChangeArrowheads="1"/>
          </p:cNvSpPr>
          <p:nvPr/>
        </p:nvSpPr>
        <p:spPr bwMode="auto">
          <a:xfrm>
            <a:off x="533400" y="4508500"/>
            <a:ext cx="8001000" cy="1739900"/>
          </a:xfrm>
          <a:prstGeom prst="rect">
            <a:avLst/>
          </a:prstGeom>
          <a:noFill/>
          <a:ln w="9525">
            <a:noFill/>
            <a:miter lim="800000"/>
            <a:headEnd/>
            <a:tailEnd/>
          </a:ln>
        </p:spPr>
        <p:txBody>
          <a:bodyPr>
            <a:prstTxWarp prst="textNoShape">
              <a:avLst/>
            </a:prstTxWarp>
          </a:bodyPr>
          <a:lstStyle/>
          <a:p>
            <a:pPr indent="292100">
              <a:buFontTx/>
              <a:buChar char="•"/>
            </a:pPr>
            <a:endParaRPr lang="en-US" sz="2000" b="1">
              <a:solidFill>
                <a:srgbClr val="000066"/>
              </a:solidFill>
              <a:latin typeface="Franklin Gothic Book" charset="0"/>
            </a:endParaRPr>
          </a:p>
        </p:txBody>
      </p:sp>
      <p:sp>
        <p:nvSpPr>
          <p:cNvPr id="41987" name="Line 5"/>
          <p:cNvSpPr>
            <a:spLocks noChangeShapeType="1"/>
          </p:cNvSpPr>
          <p:nvPr/>
        </p:nvSpPr>
        <p:spPr bwMode="auto">
          <a:xfrm>
            <a:off x="323850" y="11430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41988" name="Picture 7"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
        <p:nvSpPr>
          <p:cNvPr id="41989" name="Rectangle 1030"/>
          <p:cNvSpPr>
            <a:spLocks noChangeArrowheads="1"/>
          </p:cNvSpPr>
          <p:nvPr/>
        </p:nvSpPr>
        <p:spPr bwMode="auto">
          <a:xfrm>
            <a:off x="2506663" y="1295400"/>
            <a:ext cx="4000500" cy="485775"/>
          </a:xfrm>
          <a:prstGeom prst="rect">
            <a:avLst/>
          </a:prstGeom>
          <a:noFill/>
          <a:ln w="9525">
            <a:noFill/>
            <a:miter lim="800000"/>
            <a:headEnd/>
            <a:tailEnd/>
          </a:ln>
        </p:spPr>
        <p:txBody>
          <a:bodyPr wrap="none">
            <a:prstTxWarp prst="textNoShape">
              <a:avLst/>
            </a:prstTxWarp>
            <a:spAutoFit/>
          </a:bodyPr>
          <a:lstStyle/>
          <a:p>
            <a:pPr algn="ctr">
              <a:lnSpc>
                <a:spcPts val="2500"/>
              </a:lnSpc>
              <a:spcBef>
                <a:spcPts val="600"/>
              </a:spcBef>
              <a:spcAft>
                <a:spcPts val="600"/>
              </a:spcAft>
            </a:pPr>
            <a:r>
              <a:rPr lang="en-US" sz="3200" b="1">
                <a:solidFill>
                  <a:srgbClr val="FFFF00"/>
                </a:solidFill>
              </a:rPr>
              <a:t>Find your perfect fit</a:t>
            </a:r>
          </a:p>
        </p:txBody>
      </p:sp>
      <p:sp>
        <p:nvSpPr>
          <p:cNvPr id="41990" name="Rectangle 3"/>
          <p:cNvSpPr>
            <a:spLocks noChangeArrowheads="1"/>
          </p:cNvSpPr>
          <p:nvPr/>
        </p:nvSpPr>
        <p:spPr bwMode="auto">
          <a:xfrm>
            <a:off x="152400" y="2819400"/>
            <a:ext cx="4572000" cy="1524000"/>
          </a:xfrm>
          <a:prstGeom prst="rect">
            <a:avLst/>
          </a:prstGeom>
          <a:noFill/>
          <a:ln w="9525">
            <a:noFill/>
            <a:miter lim="800000"/>
            <a:headEnd/>
            <a:tailEnd/>
          </a:ln>
        </p:spPr>
        <p:txBody>
          <a:bodyPr>
            <a:prstTxWarp prst="textNoShape">
              <a:avLst/>
            </a:prstTxWarp>
          </a:bodyPr>
          <a:lstStyle/>
          <a:p>
            <a:pPr marL="196850" indent="-196850">
              <a:spcBef>
                <a:spcPts val="600"/>
              </a:spcBef>
              <a:spcAft>
                <a:spcPts val="600"/>
              </a:spcAft>
              <a:buFont typeface="Wingdings" charset="2"/>
              <a:buChar char="ü"/>
            </a:pPr>
            <a:r>
              <a:rPr lang="it-IT" sz="2200">
                <a:solidFill>
                  <a:schemeClr val="bg1"/>
                </a:solidFill>
                <a:ea typeface="Arial" charset="0"/>
                <a:cs typeface="Arial" charset="0"/>
              </a:rPr>
              <a:t>gradschools.com (tutte le materie)</a:t>
            </a:r>
          </a:p>
          <a:p>
            <a:pPr marL="196850" indent="-196850">
              <a:spcBef>
                <a:spcPts val="600"/>
              </a:spcBef>
              <a:spcAft>
                <a:spcPts val="600"/>
              </a:spcAft>
              <a:buFont typeface="Wingdings" charset="2"/>
              <a:buChar char="ü"/>
            </a:pPr>
            <a:r>
              <a:rPr lang="it-IT" sz="2200">
                <a:solidFill>
                  <a:schemeClr val="bg1"/>
                </a:solidFill>
                <a:ea typeface="Arial" charset="0"/>
                <a:cs typeface="Arial" charset="0"/>
              </a:rPr>
              <a:t>petersons.com (tutte le materie)</a:t>
            </a:r>
          </a:p>
          <a:p>
            <a:pPr marL="196850" indent="-196850">
              <a:spcBef>
                <a:spcPts val="600"/>
              </a:spcBef>
              <a:spcAft>
                <a:spcPts val="600"/>
              </a:spcAft>
              <a:buFont typeface="Wingdings" charset="2"/>
              <a:buChar char="ü"/>
            </a:pPr>
            <a:r>
              <a:rPr lang="it-IT" sz="2200">
                <a:solidFill>
                  <a:schemeClr val="bg1"/>
                </a:solidFill>
                <a:ea typeface="Arial" charset="0"/>
                <a:cs typeface="Arial" charset="0"/>
              </a:rPr>
              <a:t>phds.org (dottorati mat. scient)</a:t>
            </a:r>
          </a:p>
        </p:txBody>
      </p:sp>
      <p:sp>
        <p:nvSpPr>
          <p:cNvPr id="41991" name="Rectangle 3"/>
          <p:cNvSpPr>
            <a:spLocks noChangeArrowheads="1"/>
          </p:cNvSpPr>
          <p:nvPr/>
        </p:nvSpPr>
        <p:spPr bwMode="auto">
          <a:xfrm>
            <a:off x="4800600" y="2819400"/>
            <a:ext cx="4191000" cy="1524000"/>
          </a:xfrm>
          <a:prstGeom prst="rect">
            <a:avLst/>
          </a:prstGeom>
          <a:noFill/>
          <a:ln w="9525">
            <a:noFill/>
            <a:miter lim="800000"/>
            <a:headEnd/>
            <a:tailEnd/>
          </a:ln>
        </p:spPr>
        <p:txBody>
          <a:bodyPr>
            <a:prstTxWarp prst="textNoShape">
              <a:avLst/>
            </a:prstTxWarp>
          </a:bodyPr>
          <a:lstStyle/>
          <a:p>
            <a:pPr marL="92075" indent="-92075">
              <a:spcBef>
                <a:spcPts val="600"/>
              </a:spcBef>
              <a:spcAft>
                <a:spcPts val="600"/>
              </a:spcAft>
              <a:buFont typeface="Wingdings" charset="2"/>
              <a:buChar char="ü"/>
            </a:pPr>
            <a:r>
              <a:rPr lang="it-IT" sz="2200">
                <a:solidFill>
                  <a:schemeClr val="bg1"/>
                </a:solidFill>
                <a:ea typeface="Arial" charset="0"/>
                <a:cs typeface="Arial" charset="0"/>
              </a:rPr>
              <a:t>Finalita’ del programma</a:t>
            </a:r>
          </a:p>
          <a:p>
            <a:pPr marL="92075" indent="-92075">
              <a:spcBef>
                <a:spcPts val="600"/>
              </a:spcBef>
              <a:spcAft>
                <a:spcPts val="600"/>
              </a:spcAft>
              <a:buFont typeface="Wingdings" charset="2"/>
              <a:buChar char="ü"/>
            </a:pPr>
            <a:r>
              <a:rPr lang="it-IT" sz="2200">
                <a:solidFill>
                  <a:schemeClr val="bg1"/>
                </a:solidFill>
                <a:ea typeface="Arial" charset="0"/>
                <a:cs typeface="Arial" charset="0"/>
              </a:rPr>
              <a:t>Eccellenza accademica/docenti</a:t>
            </a:r>
          </a:p>
          <a:p>
            <a:pPr marL="92075" indent="-92075">
              <a:spcBef>
                <a:spcPts val="600"/>
              </a:spcBef>
              <a:spcAft>
                <a:spcPts val="600"/>
              </a:spcAft>
              <a:buFont typeface="Wingdings" charset="2"/>
              <a:buChar char="ü"/>
            </a:pPr>
            <a:r>
              <a:rPr lang="it-IT" sz="2200">
                <a:solidFill>
                  <a:schemeClr val="bg1"/>
                </a:solidFill>
                <a:ea typeface="Arial" charset="0"/>
                <a:cs typeface="Arial" charset="0"/>
              </a:rPr>
              <a:t>Opportunita’ per la ricerca</a:t>
            </a:r>
          </a:p>
          <a:p>
            <a:pPr marL="92075" indent="-92075">
              <a:spcBef>
                <a:spcPts val="600"/>
              </a:spcBef>
              <a:spcAft>
                <a:spcPts val="600"/>
              </a:spcAft>
              <a:buFont typeface="Wingdings" charset="2"/>
              <a:buChar char="ü"/>
            </a:pPr>
            <a:r>
              <a:rPr lang="it-IT" sz="2200">
                <a:solidFill>
                  <a:schemeClr val="bg1"/>
                </a:solidFill>
                <a:ea typeface="Arial" charset="0"/>
                <a:cs typeface="Arial" charset="0"/>
              </a:rPr>
              <a:t>Requisiti di ammissione/competitivita’</a:t>
            </a:r>
          </a:p>
          <a:p>
            <a:pPr marL="92075" indent="-92075">
              <a:spcBef>
                <a:spcPts val="600"/>
              </a:spcBef>
              <a:spcAft>
                <a:spcPts val="600"/>
              </a:spcAft>
              <a:buFont typeface="Wingdings" charset="2"/>
              <a:buChar char="ü"/>
            </a:pPr>
            <a:r>
              <a:rPr lang="it-IT" sz="2200">
                <a:solidFill>
                  <a:schemeClr val="bg1"/>
                </a:solidFill>
                <a:ea typeface="Arial" charset="0"/>
                <a:cs typeface="Arial" charset="0"/>
              </a:rPr>
              <a:t>Costi/financial aid</a:t>
            </a:r>
          </a:p>
          <a:p>
            <a:pPr marL="92075" indent="-92075">
              <a:spcBef>
                <a:spcPts val="600"/>
              </a:spcBef>
              <a:spcAft>
                <a:spcPts val="600"/>
              </a:spcAft>
              <a:buFont typeface="Wingdings" charset="2"/>
              <a:buChar char="ü"/>
            </a:pPr>
            <a:r>
              <a:rPr lang="it-IT" sz="2200" i="1">
                <a:solidFill>
                  <a:schemeClr val="bg1"/>
                </a:solidFill>
                <a:ea typeface="Arial" charset="0"/>
                <a:cs typeface="Arial" charset="0"/>
              </a:rPr>
              <a:t>Size e setting</a:t>
            </a:r>
            <a:r>
              <a:rPr lang="it-IT" sz="2200">
                <a:solidFill>
                  <a:schemeClr val="bg1"/>
                </a:solidFill>
                <a:ea typeface="Arial" charset="0"/>
                <a:cs typeface="Arial" charset="0"/>
              </a:rPr>
              <a:t> dell’Universita’</a:t>
            </a:r>
          </a:p>
        </p:txBody>
      </p:sp>
      <p:sp>
        <p:nvSpPr>
          <p:cNvPr id="41992" name="Rectangle 1030"/>
          <p:cNvSpPr>
            <a:spLocks noChangeArrowheads="1"/>
          </p:cNvSpPr>
          <p:nvPr/>
        </p:nvSpPr>
        <p:spPr bwMode="auto">
          <a:xfrm>
            <a:off x="644525" y="2028825"/>
            <a:ext cx="3089275" cy="485775"/>
          </a:xfrm>
          <a:prstGeom prst="rect">
            <a:avLst/>
          </a:prstGeom>
          <a:noFill/>
          <a:ln w="9525">
            <a:noFill/>
            <a:miter lim="800000"/>
            <a:headEnd/>
            <a:tailEnd/>
          </a:ln>
        </p:spPr>
        <p:txBody>
          <a:bodyPr wrap="none">
            <a:prstTxWarp prst="textNoShape">
              <a:avLst/>
            </a:prstTxWarp>
            <a:spAutoFit/>
          </a:bodyPr>
          <a:lstStyle/>
          <a:p>
            <a:pPr algn="ctr">
              <a:lnSpc>
                <a:spcPts val="2500"/>
              </a:lnSpc>
              <a:spcBef>
                <a:spcPts val="600"/>
              </a:spcBef>
              <a:spcAft>
                <a:spcPts val="600"/>
              </a:spcAft>
            </a:pPr>
            <a:r>
              <a:rPr lang="en-US" sz="2800" b="1">
                <a:solidFill>
                  <a:srgbClr val="FFFF00"/>
                </a:solidFill>
              </a:rPr>
              <a:t>Amplia lo spettro</a:t>
            </a:r>
          </a:p>
        </p:txBody>
      </p:sp>
      <p:sp>
        <p:nvSpPr>
          <p:cNvPr id="41993" name="Rectangle 1030"/>
          <p:cNvSpPr>
            <a:spLocks noChangeArrowheads="1"/>
          </p:cNvSpPr>
          <p:nvPr/>
        </p:nvSpPr>
        <p:spPr bwMode="auto">
          <a:xfrm>
            <a:off x="4981575" y="2028825"/>
            <a:ext cx="3681413" cy="485775"/>
          </a:xfrm>
          <a:prstGeom prst="rect">
            <a:avLst/>
          </a:prstGeom>
          <a:noFill/>
          <a:ln w="9525">
            <a:noFill/>
            <a:miter lim="800000"/>
            <a:headEnd/>
            <a:tailEnd/>
          </a:ln>
        </p:spPr>
        <p:txBody>
          <a:bodyPr wrap="none">
            <a:prstTxWarp prst="textNoShape">
              <a:avLst/>
            </a:prstTxWarp>
            <a:spAutoFit/>
          </a:bodyPr>
          <a:lstStyle/>
          <a:p>
            <a:pPr algn="ctr">
              <a:lnSpc>
                <a:spcPts val="2500"/>
              </a:lnSpc>
              <a:spcBef>
                <a:spcPts val="600"/>
              </a:spcBef>
              <a:spcAft>
                <a:spcPts val="600"/>
              </a:spcAft>
            </a:pPr>
            <a:r>
              <a:rPr lang="en-US" sz="2800" b="1">
                <a:solidFill>
                  <a:srgbClr val="FFFF00"/>
                </a:solidFill>
              </a:rPr>
              <a:t>Restringi il ventaglio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381000" y="152400"/>
            <a:ext cx="6019800" cy="1066800"/>
          </a:xfrm>
        </p:spPr>
        <p:txBody>
          <a:bodyPr rtlCol="0">
            <a:normAutofit fontScale="90000"/>
          </a:bodyPr>
          <a:lstStyle/>
          <a:p>
            <a:pPr eaLnBrk="1" fontAlgn="auto" hangingPunct="1">
              <a:spcAft>
                <a:spcPts val="0"/>
              </a:spcAft>
              <a:defRPr/>
            </a:pPr>
            <a:r>
              <a:rPr lang="it-IT" sz="3600" b="1" dirty="0" smtClean="0">
                <a:latin typeface="Arial" pitchFamily="34" charset="0"/>
                <a:ea typeface="+mj-ea"/>
                <a:cs typeface="Arial" pitchFamily="34" charset="0"/>
              </a:rPr>
              <a:t>Come iscriversi a programmi </a:t>
            </a:r>
            <a:br>
              <a:rPr lang="it-IT" sz="3600" b="1" dirty="0" smtClean="0">
                <a:latin typeface="Arial" pitchFamily="34" charset="0"/>
                <a:ea typeface="+mj-ea"/>
                <a:cs typeface="Arial" pitchFamily="34" charset="0"/>
              </a:rPr>
            </a:br>
            <a:r>
              <a:rPr lang="it-IT" sz="3600" b="1" dirty="0" smtClean="0">
                <a:latin typeface="Arial" pitchFamily="34" charset="0"/>
                <a:ea typeface="+mj-ea"/>
                <a:cs typeface="Arial" pitchFamily="34" charset="0"/>
              </a:rPr>
              <a:t>Master o Ph.D</a:t>
            </a:r>
            <a:endParaRPr lang="en-US" sz="3600" b="1" dirty="0" smtClean="0">
              <a:latin typeface="Arial" pitchFamily="34" charset="0"/>
              <a:ea typeface="+mj-ea"/>
              <a:cs typeface="Arial" pitchFamily="34" charset="0"/>
            </a:endParaRPr>
          </a:p>
        </p:txBody>
      </p:sp>
      <p:sp>
        <p:nvSpPr>
          <p:cNvPr id="44034" name="Rectangle 3"/>
          <p:cNvSpPr>
            <a:spLocks noGrp="1" noChangeArrowheads="1"/>
          </p:cNvSpPr>
          <p:nvPr>
            <p:ph idx="1"/>
          </p:nvPr>
        </p:nvSpPr>
        <p:spPr>
          <a:xfrm>
            <a:off x="457200" y="1557338"/>
            <a:ext cx="8229600" cy="4462462"/>
          </a:xfrm>
        </p:spPr>
        <p:txBody>
          <a:bodyPr/>
          <a:lstStyle/>
          <a:p>
            <a:pPr eaLnBrk="1" hangingPunct="1">
              <a:buFontTx/>
              <a:buNone/>
            </a:pPr>
            <a:r>
              <a:rPr lang="it-IT" sz="2400" smtClean="0">
                <a:solidFill>
                  <a:srgbClr val="FFFF00"/>
                </a:solidFill>
                <a:latin typeface="Arial" charset="0"/>
                <a:ea typeface="Arial" charset="0"/>
                <a:cs typeface="Arial" charset="0"/>
              </a:rPr>
              <a:t>Ammissione percorso estremamente selettivo</a:t>
            </a:r>
          </a:p>
          <a:p>
            <a:pPr lvl="1" eaLnBrk="1" hangingPunct="1">
              <a:buFont typeface="Wingdings" charset="2"/>
              <a:buChar char="Ø"/>
            </a:pPr>
            <a:r>
              <a:rPr lang="it-IT" sz="2400" smtClean="0">
                <a:latin typeface="Arial" charset="0"/>
                <a:ea typeface="Arial" charset="0"/>
                <a:cs typeface="Arial" charset="0"/>
              </a:rPr>
              <a:t>Application Forms</a:t>
            </a:r>
          </a:p>
          <a:p>
            <a:pPr lvl="1" eaLnBrk="1" hangingPunct="1">
              <a:buFont typeface="Wingdings" charset="2"/>
              <a:buChar char="Ø"/>
            </a:pPr>
            <a:r>
              <a:rPr lang="it-IT" sz="2400" smtClean="0">
                <a:latin typeface="Arial" charset="0"/>
                <a:ea typeface="Arial" charset="0"/>
                <a:cs typeface="Arial" charset="0"/>
              </a:rPr>
              <a:t>Transcripts</a:t>
            </a:r>
          </a:p>
          <a:p>
            <a:pPr lvl="1" eaLnBrk="1" hangingPunct="1">
              <a:buFont typeface="Wingdings" charset="2"/>
              <a:buChar char="Ø"/>
            </a:pPr>
            <a:r>
              <a:rPr lang="it-IT" sz="2400" smtClean="0">
                <a:latin typeface="Arial" charset="0"/>
                <a:ea typeface="Arial" charset="0"/>
                <a:cs typeface="Arial" charset="0"/>
              </a:rPr>
              <a:t>Statement of purpose / Study Project</a:t>
            </a:r>
          </a:p>
          <a:p>
            <a:pPr lvl="1" eaLnBrk="1" hangingPunct="1">
              <a:buFont typeface="Wingdings" charset="2"/>
              <a:buChar char="Ø"/>
            </a:pPr>
            <a:r>
              <a:rPr lang="it-IT" sz="2400" smtClean="0">
                <a:latin typeface="Arial" charset="0"/>
                <a:ea typeface="Arial" charset="0"/>
                <a:cs typeface="Arial" charset="0"/>
              </a:rPr>
              <a:t>Curriculum Vitae</a:t>
            </a:r>
          </a:p>
          <a:p>
            <a:pPr lvl="1" eaLnBrk="1" hangingPunct="1">
              <a:buFont typeface="Wingdings" charset="2"/>
              <a:buChar char="Ø"/>
            </a:pPr>
            <a:r>
              <a:rPr lang="it-IT" sz="2400" smtClean="0">
                <a:latin typeface="Arial" charset="0"/>
                <a:ea typeface="Arial" charset="0"/>
                <a:cs typeface="Arial" charset="0"/>
              </a:rPr>
              <a:t>Reference letters </a:t>
            </a:r>
          </a:p>
          <a:p>
            <a:pPr lvl="1" eaLnBrk="1" hangingPunct="1">
              <a:buFont typeface="Wingdings" charset="2"/>
              <a:buChar char="Ø"/>
            </a:pPr>
            <a:r>
              <a:rPr lang="it-IT" sz="2400" smtClean="0">
                <a:latin typeface="Arial" charset="0"/>
                <a:ea typeface="Arial" charset="0"/>
                <a:cs typeface="Arial" charset="0"/>
              </a:rPr>
              <a:t>Standardized Test scores (Toefl, Gre or Gmat)</a:t>
            </a:r>
          </a:p>
          <a:p>
            <a:pPr lvl="1" eaLnBrk="1" hangingPunct="1">
              <a:buFont typeface="Wingdings" charset="2"/>
              <a:buChar char="Ø"/>
            </a:pPr>
            <a:r>
              <a:rPr lang="it-IT" sz="2400" smtClean="0">
                <a:latin typeface="Arial" charset="0"/>
                <a:ea typeface="Arial" charset="0"/>
                <a:cs typeface="Arial" charset="0"/>
              </a:rPr>
              <a:t>Financial documentation</a:t>
            </a:r>
            <a:endParaRPr lang="en-US" sz="2400" smtClean="0">
              <a:latin typeface="Arial" charset="0"/>
              <a:ea typeface="Arial" charset="0"/>
              <a:cs typeface="Arial" charset="0"/>
            </a:endParaRPr>
          </a:p>
        </p:txBody>
      </p:sp>
      <p:sp>
        <p:nvSpPr>
          <p:cNvPr id="44035" name="Line 5"/>
          <p:cNvSpPr>
            <a:spLocks noChangeShapeType="1"/>
          </p:cNvSpPr>
          <p:nvPr/>
        </p:nvSpPr>
        <p:spPr bwMode="auto">
          <a:xfrm>
            <a:off x="323850" y="12954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44036"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4608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CC38570C-48CF-4CEA-829C-7A6BE5D7CADF}" type="slidenum">
              <a:rPr lang="en-US" sz="1400" b="1">
                <a:solidFill>
                  <a:srgbClr val="000066"/>
                </a:solidFill>
                <a:latin typeface="Franklin Gothic Book" charset="0"/>
              </a:rPr>
              <a:pPr algn="r"/>
              <a:t>16</a:t>
            </a:fld>
            <a:endParaRPr lang="en-US" sz="1400" b="1">
              <a:solidFill>
                <a:srgbClr val="000066"/>
              </a:solidFill>
              <a:latin typeface="Franklin Gothic Book" charset="0"/>
            </a:endParaRPr>
          </a:p>
        </p:txBody>
      </p:sp>
      <p:sp>
        <p:nvSpPr>
          <p:cNvPr id="46083" name="Rectangle 2"/>
          <p:cNvSpPr>
            <a:spLocks noGrp="1" noChangeArrowheads="1"/>
          </p:cNvSpPr>
          <p:nvPr>
            <p:ph type="title" idx="4294967295"/>
          </p:nvPr>
        </p:nvSpPr>
        <p:spPr>
          <a:xfrm>
            <a:off x="228600" y="152400"/>
            <a:ext cx="2514600" cy="1143000"/>
          </a:xfrm>
        </p:spPr>
        <p:txBody>
          <a:bodyPr/>
          <a:lstStyle/>
          <a:p>
            <a:pPr eaLnBrk="1" hangingPunct="1"/>
            <a:r>
              <a:rPr lang="it-IT" b="1" smtClean="0">
                <a:latin typeface="Arial" charset="0"/>
                <a:ea typeface="Arial" charset="0"/>
                <a:cs typeface="Arial" charset="0"/>
              </a:rPr>
              <a:t>Tempistica</a:t>
            </a:r>
            <a:endParaRPr lang="en-US" b="1" smtClean="0">
              <a:latin typeface="Arial" charset="0"/>
              <a:ea typeface="Arial" charset="0"/>
              <a:cs typeface="Arial" charset="0"/>
            </a:endParaRPr>
          </a:p>
        </p:txBody>
      </p:sp>
      <p:sp>
        <p:nvSpPr>
          <p:cNvPr id="46084" name="Rectangle 3"/>
          <p:cNvSpPr>
            <a:spLocks noGrp="1" noChangeArrowheads="1"/>
          </p:cNvSpPr>
          <p:nvPr>
            <p:ph type="body" idx="4294967295"/>
          </p:nvPr>
        </p:nvSpPr>
        <p:spPr>
          <a:xfrm>
            <a:off x="152400" y="1600200"/>
            <a:ext cx="8686800" cy="4114800"/>
          </a:xfrm>
        </p:spPr>
        <p:txBody>
          <a:bodyPr/>
          <a:lstStyle/>
          <a:p>
            <a:pPr eaLnBrk="1" hangingPunct="1"/>
            <a:r>
              <a:rPr lang="it-IT" sz="2800" b="1" smtClean="0">
                <a:latin typeface="Arial" charset="0"/>
                <a:ea typeface="Arial" charset="0"/>
                <a:cs typeface="Arial" charset="0"/>
              </a:rPr>
              <a:t>Aprile-agosto</a:t>
            </a:r>
            <a:r>
              <a:rPr lang="it-IT" sz="2400" smtClean="0">
                <a:latin typeface="Arial" charset="0"/>
                <a:ea typeface="Arial" charset="0"/>
                <a:cs typeface="Arial" charset="0"/>
              </a:rPr>
              <a:t>: informati, scegli le università e i programmi, contatta i </a:t>
            </a:r>
            <a:r>
              <a:rPr lang="it-IT" sz="2400" i="1" smtClean="0">
                <a:latin typeface="Arial" charset="0"/>
                <a:ea typeface="Arial" charset="0"/>
                <a:cs typeface="Arial" charset="0"/>
              </a:rPr>
              <a:t>referee</a:t>
            </a:r>
          </a:p>
          <a:p>
            <a:pPr eaLnBrk="1" hangingPunct="1"/>
            <a:r>
              <a:rPr lang="it-IT" sz="2800" b="1" smtClean="0">
                <a:latin typeface="Arial" charset="0"/>
                <a:ea typeface="Arial" charset="0"/>
                <a:cs typeface="Arial" charset="0"/>
              </a:rPr>
              <a:t>Settembre-dicembre</a:t>
            </a:r>
            <a:r>
              <a:rPr lang="it-IT" sz="2400" smtClean="0">
                <a:latin typeface="Arial" charset="0"/>
                <a:ea typeface="Arial" charset="0"/>
                <a:cs typeface="Arial" charset="0"/>
              </a:rPr>
              <a:t>: fai i test di ammissione (TOEFL, GRE etc.),prepara gli </a:t>
            </a:r>
            <a:r>
              <a:rPr lang="it-IT" sz="2400" i="1" smtClean="0">
                <a:latin typeface="Arial" charset="0"/>
                <a:ea typeface="Arial" charset="0"/>
                <a:cs typeface="Arial" charset="0"/>
              </a:rPr>
              <a:t>essays</a:t>
            </a:r>
            <a:r>
              <a:rPr lang="it-IT" sz="2400" smtClean="0">
                <a:latin typeface="Arial" charset="0"/>
                <a:ea typeface="Arial" charset="0"/>
                <a:cs typeface="Arial" charset="0"/>
              </a:rPr>
              <a:t>, ottieni i </a:t>
            </a:r>
            <a:r>
              <a:rPr lang="it-IT" sz="2400" i="1" smtClean="0">
                <a:latin typeface="Arial" charset="0"/>
                <a:ea typeface="Arial" charset="0"/>
                <a:cs typeface="Arial" charset="0"/>
              </a:rPr>
              <a:t>transcripts</a:t>
            </a:r>
            <a:r>
              <a:rPr lang="it-IT" sz="2400" smtClean="0">
                <a:latin typeface="Arial" charset="0"/>
                <a:ea typeface="Arial" charset="0"/>
                <a:cs typeface="Arial" charset="0"/>
              </a:rPr>
              <a:t> e le lettere di referenza,compila la </a:t>
            </a:r>
            <a:r>
              <a:rPr lang="it-IT" sz="2400" i="1" smtClean="0">
                <a:latin typeface="Arial" charset="0"/>
                <a:ea typeface="Arial" charset="0"/>
                <a:cs typeface="Arial" charset="0"/>
              </a:rPr>
              <a:t>application</a:t>
            </a:r>
            <a:r>
              <a:rPr lang="it-IT" sz="2400" smtClean="0">
                <a:latin typeface="Arial" charset="0"/>
                <a:ea typeface="Arial" charset="0"/>
                <a:cs typeface="Arial" charset="0"/>
              </a:rPr>
              <a:t> e contatta i professori negli USA</a:t>
            </a:r>
          </a:p>
          <a:p>
            <a:pPr eaLnBrk="1" hangingPunct="1"/>
            <a:r>
              <a:rPr lang="it-IT" sz="2800" b="1" smtClean="0">
                <a:latin typeface="Arial" charset="0"/>
                <a:ea typeface="Arial" charset="0"/>
                <a:cs typeface="Arial" charset="0"/>
              </a:rPr>
              <a:t>Novembre-gennaio</a:t>
            </a:r>
            <a:r>
              <a:rPr lang="it-IT" sz="2400" smtClean="0">
                <a:latin typeface="Arial" charset="0"/>
                <a:ea typeface="Arial" charset="0"/>
                <a:cs typeface="Arial" charset="0"/>
              </a:rPr>
              <a:t>: invia </a:t>
            </a:r>
            <a:r>
              <a:rPr lang="it-IT" sz="2400" i="1" smtClean="0">
                <a:latin typeface="Arial" charset="0"/>
                <a:ea typeface="Arial" charset="0"/>
                <a:cs typeface="Arial" charset="0"/>
              </a:rPr>
              <a:t>application</a:t>
            </a:r>
          </a:p>
          <a:p>
            <a:pPr eaLnBrk="1" hangingPunct="1"/>
            <a:r>
              <a:rPr lang="it-IT" sz="2800" b="1" smtClean="0">
                <a:latin typeface="Arial" charset="0"/>
                <a:ea typeface="Arial" charset="0"/>
                <a:cs typeface="Arial" charset="0"/>
              </a:rPr>
              <a:t>Aprile-maggio</a:t>
            </a:r>
            <a:r>
              <a:rPr lang="it-IT" sz="2400" smtClean="0">
                <a:latin typeface="Arial" charset="0"/>
                <a:ea typeface="Arial" charset="0"/>
                <a:cs typeface="Arial" charset="0"/>
              </a:rPr>
              <a:t>: ricevi decisione università</a:t>
            </a:r>
            <a:endParaRPr lang="en-US" sz="2400" smtClean="0">
              <a:latin typeface="Arial" charset="0"/>
              <a:ea typeface="Arial" charset="0"/>
              <a:cs typeface="Arial" charset="0"/>
            </a:endParaRPr>
          </a:p>
        </p:txBody>
      </p:sp>
      <p:sp>
        <p:nvSpPr>
          <p:cNvPr id="46085" name="Line 5"/>
          <p:cNvSpPr>
            <a:spLocks noChangeShapeType="1"/>
          </p:cNvSpPr>
          <p:nvPr/>
        </p:nvSpPr>
        <p:spPr bwMode="auto">
          <a:xfrm>
            <a:off x="323850" y="12954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46086" name="Picture 8"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it-IT" sz="3600" b="1" smtClean="0">
                <a:latin typeface="Arial" charset="0"/>
                <a:ea typeface="Arial" charset="0"/>
                <a:cs typeface="Arial" charset="0"/>
              </a:rPr>
              <a:t>Quanto può costare</a:t>
            </a:r>
            <a:endParaRPr lang="en-US" sz="3600" b="1" smtClean="0">
              <a:latin typeface="Arial" charset="0"/>
              <a:ea typeface="Arial" charset="0"/>
              <a:cs typeface="Arial" charset="0"/>
            </a:endParaRPr>
          </a:p>
        </p:txBody>
      </p:sp>
      <p:sp>
        <p:nvSpPr>
          <p:cNvPr id="48130" name="Rectangle 3"/>
          <p:cNvSpPr>
            <a:spLocks noGrp="1" noChangeArrowheads="1"/>
          </p:cNvSpPr>
          <p:nvPr>
            <p:ph idx="1"/>
          </p:nvPr>
        </p:nvSpPr>
        <p:spPr>
          <a:xfrm>
            <a:off x="381000" y="1600200"/>
            <a:ext cx="8305800" cy="4038600"/>
          </a:xfrm>
        </p:spPr>
        <p:txBody>
          <a:bodyPr/>
          <a:lstStyle/>
          <a:p>
            <a:pPr marL="63500" indent="0" algn="just" eaLnBrk="1" hangingPunct="1">
              <a:lnSpc>
                <a:spcPct val="90000"/>
              </a:lnSpc>
              <a:buFontTx/>
              <a:buNone/>
            </a:pPr>
            <a:r>
              <a:rPr lang="it-IT" sz="2600" smtClean="0">
                <a:latin typeface="Arial" charset="0"/>
                <a:ea typeface="Arial" charset="0"/>
                <a:cs typeface="Arial" charset="0"/>
              </a:rPr>
              <a:t>Costi totali: Tuition (tasse universitarie), room&amp;board, fees, assicurazione medica, spese di trasporto ecc</a:t>
            </a:r>
            <a:r>
              <a:rPr lang="it-IT" sz="2600" i="1" smtClean="0">
                <a:latin typeface="Arial" charset="0"/>
                <a:ea typeface="Arial" charset="0"/>
                <a:cs typeface="Arial" charset="0"/>
              </a:rPr>
              <a:t>.</a:t>
            </a:r>
          </a:p>
          <a:p>
            <a:pPr marL="63500" indent="0" algn="ctr" eaLnBrk="1" hangingPunct="1">
              <a:lnSpc>
                <a:spcPct val="90000"/>
              </a:lnSpc>
              <a:buFontTx/>
              <a:buNone/>
            </a:pPr>
            <a:endParaRPr lang="it-IT" sz="2400" smtClean="0">
              <a:latin typeface="Arial" charset="0"/>
              <a:ea typeface="Arial" charset="0"/>
              <a:cs typeface="Arial" charset="0"/>
            </a:endParaRPr>
          </a:p>
          <a:p>
            <a:pPr marL="63500" indent="0" eaLnBrk="1" hangingPunct="1">
              <a:lnSpc>
                <a:spcPct val="90000"/>
              </a:lnSpc>
              <a:buFontTx/>
              <a:buNone/>
            </a:pPr>
            <a:r>
              <a:rPr lang="it-IT" smtClean="0">
                <a:latin typeface="Arial" charset="0"/>
                <a:ea typeface="Arial" charset="0"/>
                <a:cs typeface="Arial" charset="0"/>
              </a:rPr>
              <a:t/>
            </a:r>
            <a:br>
              <a:rPr lang="it-IT" smtClean="0">
                <a:latin typeface="Arial" charset="0"/>
                <a:ea typeface="Arial" charset="0"/>
                <a:cs typeface="Arial" charset="0"/>
              </a:rPr>
            </a:br>
            <a:r>
              <a:rPr lang="it-IT" smtClean="0">
                <a:latin typeface="Arial" charset="0"/>
                <a:ea typeface="Arial" charset="0"/>
                <a:cs typeface="Arial" charset="0"/>
              </a:rPr>
              <a:t>Costi indicativi medi</a:t>
            </a:r>
            <a:br>
              <a:rPr lang="it-IT" smtClean="0">
                <a:latin typeface="Arial" charset="0"/>
                <a:ea typeface="Arial" charset="0"/>
                <a:cs typeface="Arial" charset="0"/>
              </a:rPr>
            </a:br>
            <a:endParaRPr lang="it-IT" smtClean="0">
              <a:latin typeface="Arial" charset="0"/>
              <a:ea typeface="Arial" charset="0"/>
              <a:cs typeface="Arial" charset="0"/>
            </a:endParaRPr>
          </a:p>
          <a:p>
            <a:pPr marL="63500" indent="0" eaLnBrk="1" hangingPunct="1">
              <a:lnSpc>
                <a:spcPct val="90000"/>
              </a:lnSpc>
              <a:buFont typeface="Wingdings" charset="2"/>
              <a:buChar char="ü"/>
            </a:pPr>
            <a:r>
              <a:rPr lang="it-IT" sz="2200" smtClean="0">
                <a:latin typeface="Arial" charset="0"/>
                <a:ea typeface="Arial" charset="0"/>
                <a:cs typeface="Arial" charset="0"/>
              </a:rPr>
              <a:t>Università pubblica: tra $30.000 e $40.000</a:t>
            </a:r>
          </a:p>
          <a:p>
            <a:pPr marL="63500" indent="0" eaLnBrk="1" hangingPunct="1">
              <a:lnSpc>
                <a:spcPct val="90000"/>
              </a:lnSpc>
              <a:buFont typeface="Wingdings" charset="2"/>
              <a:buChar char="ü"/>
            </a:pPr>
            <a:r>
              <a:rPr lang="it-IT" sz="2200" smtClean="0">
                <a:latin typeface="Arial" charset="0"/>
                <a:ea typeface="Arial" charset="0"/>
                <a:cs typeface="Arial" charset="0"/>
              </a:rPr>
              <a:t>Università privata: tra 40.000 e $ 60.000</a:t>
            </a:r>
          </a:p>
          <a:p>
            <a:pPr marL="63500" indent="0" eaLnBrk="1" hangingPunct="1">
              <a:lnSpc>
                <a:spcPct val="90000"/>
              </a:lnSpc>
              <a:buFontTx/>
              <a:buNone/>
            </a:pPr>
            <a:endParaRPr lang="it-IT" sz="800" i="1" smtClean="0">
              <a:solidFill>
                <a:srgbClr val="000066"/>
              </a:solidFill>
              <a:ea typeface="ＭＳ Ｐゴシック" charset="-128"/>
              <a:cs typeface="ＭＳ Ｐゴシック" charset="-128"/>
            </a:endParaRPr>
          </a:p>
          <a:p>
            <a:pPr marL="63500" indent="0" algn="r" eaLnBrk="1" hangingPunct="1">
              <a:lnSpc>
                <a:spcPct val="90000"/>
              </a:lnSpc>
              <a:buFontTx/>
              <a:buNone/>
            </a:pPr>
            <a:r>
              <a:rPr lang="it-IT" sz="1500" i="1" smtClean="0">
                <a:ea typeface="ＭＳ Ｐゴシック" charset="-128"/>
                <a:cs typeface="ＭＳ Ｐゴシック" charset="-128"/>
              </a:rPr>
              <a:t>(</a:t>
            </a:r>
            <a:r>
              <a:rPr lang="it-IT" sz="1500" i="1" smtClean="0">
                <a:latin typeface="Bookman Old Style" charset="0"/>
                <a:ea typeface="ＭＳ Ｐゴシック" charset="-128"/>
                <a:cs typeface="ＭＳ Ｐゴシック" charset="-128"/>
              </a:rPr>
              <a:t>fonte: Council of Graduate Schools)</a:t>
            </a:r>
          </a:p>
        </p:txBody>
      </p:sp>
      <p:sp>
        <p:nvSpPr>
          <p:cNvPr id="48131"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48132"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it-IT" b="1" smtClean="0">
                <a:latin typeface="Arial" charset="0"/>
                <a:ea typeface="Arial" charset="0"/>
                <a:cs typeface="Arial" charset="0"/>
              </a:rPr>
              <a:t>Fonti di finanziamento</a:t>
            </a:r>
            <a:endParaRPr lang="en-US" b="1" smtClean="0">
              <a:latin typeface="Arial" charset="0"/>
              <a:ea typeface="Arial" charset="0"/>
              <a:cs typeface="Arial" charset="0"/>
            </a:endParaRPr>
          </a:p>
        </p:txBody>
      </p:sp>
      <p:sp>
        <p:nvSpPr>
          <p:cNvPr id="50178" name="Rectangle 3"/>
          <p:cNvSpPr>
            <a:spLocks noGrp="1" noChangeArrowheads="1"/>
          </p:cNvSpPr>
          <p:nvPr>
            <p:ph idx="1"/>
          </p:nvPr>
        </p:nvSpPr>
        <p:spPr>
          <a:xfrm>
            <a:off x="457200" y="1600200"/>
            <a:ext cx="8229600" cy="4191000"/>
          </a:xfrm>
        </p:spPr>
        <p:txBody>
          <a:bodyPr/>
          <a:lstStyle/>
          <a:p>
            <a:pPr eaLnBrk="1" hangingPunct="1">
              <a:buFont typeface="Wingdings" charset="2"/>
              <a:buChar char="Ø"/>
            </a:pPr>
            <a:endParaRPr lang="it-IT" b="1" smtClean="0">
              <a:solidFill>
                <a:srgbClr val="000066"/>
              </a:solidFill>
              <a:ea typeface="ＭＳ Ｐゴシック" charset="-128"/>
              <a:cs typeface="ＭＳ Ｐゴシック" charset="-128"/>
            </a:endParaRPr>
          </a:p>
          <a:p>
            <a:pPr eaLnBrk="1" hangingPunct="1">
              <a:buFont typeface="Wingdings" charset="2"/>
              <a:buChar char="Ø"/>
            </a:pPr>
            <a:r>
              <a:rPr lang="it-IT" sz="3200" smtClean="0">
                <a:latin typeface="Arial" charset="0"/>
                <a:ea typeface="Arial" charset="0"/>
                <a:cs typeface="Arial" charset="0"/>
              </a:rPr>
              <a:t>Università negli Stati Uniti</a:t>
            </a:r>
          </a:p>
          <a:p>
            <a:pPr eaLnBrk="1" hangingPunct="1">
              <a:buFont typeface="Wingdings" charset="2"/>
              <a:buChar char="Ø"/>
            </a:pPr>
            <a:r>
              <a:rPr lang="it-IT" sz="3200" smtClean="0">
                <a:latin typeface="Arial" charset="0"/>
                <a:ea typeface="Arial" charset="0"/>
                <a:cs typeface="Arial" charset="0"/>
              </a:rPr>
              <a:t>Borse di studio Fulbright</a:t>
            </a:r>
            <a:endParaRPr lang="it-IT" sz="3200" b="1" smtClean="0">
              <a:latin typeface="Arial" charset="0"/>
              <a:ea typeface="Arial" charset="0"/>
              <a:cs typeface="Arial" charset="0"/>
            </a:endParaRPr>
          </a:p>
          <a:p>
            <a:pPr eaLnBrk="1" hangingPunct="1">
              <a:buFont typeface="Wingdings" charset="2"/>
              <a:buChar char="Ø"/>
            </a:pPr>
            <a:r>
              <a:rPr lang="it-IT" sz="3200" smtClean="0">
                <a:latin typeface="Arial" charset="0"/>
                <a:ea typeface="Arial" charset="0"/>
                <a:cs typeface="Arial" charset="0"/>
              </a:rPr>
              <a:t>Università in Italia</a:t>
            </a:r>
          </a:p>
          <a:p>
            <a:pPr eaLnBrk="1" hangingPunct="1">
              <a:buFont typeface="Wingdings" charset="2"/>
              <a:buChar char="Ø"/>
            </a:pPr>
            <a:r>
              <a:rPr lang="it-IT" sz="3200" smtClean="0">
                <a:latin typeface="Arial" charset="0"/>
                <a:ea typeface="Arial" charset="0"/>
                <a:cs typeface="Arial" charset="0"/>
              </a:rPr>
              <a:t>Risorse personali</a:t>
            </a:r>
          </a:p>
          <a:p>
            <a:pPr eaLnBrk="1" hangingPunct="1">
              <a:buFont typeface="Wingdings" charset="2"/>
              <a:buChar char="Ø"/>
            </a:pPr>
            <a:r>
              <a:rPr lang="it-IT" sz="3200" smtClean="0">
                <a:latin typeface="Arial" charset="0"/>
                <a:ea typeface="Arial" charset="0"/>
                <a:cs typeface="Arial" charset="0"/>
              </a:rPr>
              <a:t>Prestiti</a:t>
            </a:r>
            <a:endParaRPr lang="en-US" sz="3200" smtClean="0">
              <a:latin typeface="Arial" charset="0"/>
              <a:ea typeface="Arial" charset="0"/>
              <a:cs typeface="Arial" charset="0"/>
            </a:endParaRPr>
          </a:p>
        </p:txBody>
      </p:sp>
      <p:sp>
        <p:nvSpPr>
          <p:cNvPr id="50179"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50180"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52226" name="Rectangle 2"/>
          <p:cNvSpPr>
            <a:spLocks noGrp="1" noChangeArrowheads="1"/>
          </p:cNvSpPr>
          <p:nvPr>
            <p:ph type="title" idx="4294967295"/>
          </p:nvPr>
        </p:nvSpPr>
        <p:spPr>
          <a:xfrm>
            <a:off x="0" y="274638"/>
            <a:ext cx="8229600" cy="1143000"/>
          </a:xfrm>
        </p:spPr>
        <p:txBody>
          <a:bodyPr/>
          <a:lstStyle/>
          <a:p>
            <a:pPr eaLnBrk="1" hangingPunct="1"/>
            <a:r>
              <a:rPr lang="it-IT" b="1" smtClean="0">
                <a:latin typeface="Arial" charset="0"/>
                <a:ea typeface="Arial" charset="0"/>
                <a:cs typeface="Arial" charset="0"/>
              </a:rPr>
              <a:t>Finanziamenti università</a:t>
            </a:r>
            <a:endParaRPr lang="en-US" b="1" smtClean="0">
              <a:latin typeface="Arial" charset="0"/>
              <a:ea typeface="Arial" charset="0"/>
              <a:cs typeface="Arial" charset="0"/>
            </a:endParaRPr>
          </a:p>
        </p:txBody>
      </p:sp>
      <p:sp>
        <p:nvSpPr>
          <p:cNvPr id="15365" name="Rectangle 3"/>
          <p:cNvSpPr>
            <a:spLocks noGrp="1" noChangeArrowheads="1"/>
          </p:cNvSpPr>
          <p:nvPr>
            <p:ph type="body" idx="4294967295"/>
          </p:nvPr>
        </p:nvSpPr>
        <p:spPr>
          <a:xfrm>
            <a:off x="533400" y="1412875"/>
            <a:ext cx="7924800" cy="4713288"/>
          </a:xfrm>
        </p:spPr>
        <p:txBody>
          <a:bodyPr rtlCol="0">
            <a:normAutofit lnSpcReduction="10000"/>
          </a:bodyPr>
          <a:lstStyle/>
          <a:p>
            <a:pPr eaLnBrk="1" fontAlgn="auto" hangingPunct="1">
              <a:buFontTx/>
              <a:buNone/>
              <a:defRPr/>
            </a:pPr>
            <a:r>
              <a:rPr lang="it-IT" sz="3000" b="1" dirty="0" smtClean="0">
                <a:latin typeface="Arial" pitchFamily="34" charset="0"/>
                <a:ea typeface="+mn-ea"/>
                <a:cs typeface="Arial" pitchFamily="34" charset="0"/>
              </a:rPr>
              <a:t>Linee di tendenza</a:t>
            </a:r>
          </a:p>
          <a:p>
            <a:pPr eaLnBrk="1" fontAlgn="auto" hangingPunct="1">
              <a:buFont typeface="Wingdings" pitchFamily="2" charset="2"/>
              <a:buChar char="ü"/>
              <a:defRPr/>
            </a:pPr>
            <a:r>
              <a:rPr lang="it-IT" sz="2400" dirty="0" smtClean="0">
                <a:latin typeface="Arial" pitchFamily="34" charset="0"/>
                <a:ea typeface="+mn-ea"/>
                <a:cs typeface="Arial" pitchFamily="34" charset="0"/>
              </a:rPr>
              <a:t>Molto competitivi, solo top students</a:t>
            </a:r>
          </a:p>
          <a:p>
            <a:pPr eaLnBrk="1" fontAlgn="auto" hangingPunct="1">
              <a:buFont typeface="Wingdings" pitchFamily="2" charset="2"/>
              <a:buChar char="ü"/>
              <a:defRPr/>
            </a:pPr>
            <a:r>
              <a:rPr lang="it-IT" sz="2400" dirty="0" smtClean="0">
                <a:latin typeface="Arial" pitchFamily="34" charset="0"/>
                <a:ea typeface="+mn-ea"/>
                <a:cs typeface="Arial" pitchFamily="34" charset="0"/>
              </a:rPr>
              <a:t>Più finanziamenti per Ph.D.</a:t>
            </a:r>
          </a:p>
          <a:p>
            <a:pPr eaLnBrk="1" fontAlgn="auto" hangingPunct="1">
              <a:buFont typeface="Wingdings" pitchFamily="2" charset="2"/>
              <a:buChar char="ü"/>
              <a:defRPr/>
            </a:pPr>
            <a:r>
              <a:rPr lang="it-IT" sz="2400" dirty="0" smtClean="0">
                <a:latin typeface="Arial" pitchFamily="34" charset="0"/>
                <a:ea typeface="+mn-ea"/>
                <a:cs typeface="Arial" pitchFamily="34" charset="0"/>
              </a:rPr>
              <a:t>Più fondi nelle discipline scientifiche (STEM:82% Ph.D., 55%Master’s candidates)</a:t>
            </a:r>
          </a:p>
          <a:p>
            <a:pPr eaLnBrk="1" fontAlgn="auto" hangingPunct="1">
              <a:buFont typeface="Arial" pitchFamily="34" charset="0"/>
              <a:buChar char="•"/>
              <a:defRPr/>
            </a:pPr>
            <a:endParaRPr lang="it-IT" sz="2400" dirty="0" smtClean="0">
              <a:latin typeface="Arial" pitchFamily="34" charset="0"/>
              <a:ea typeface="+mn-ea"/>
              <a:cs typeface="Arial" pitchFamily="34" charset="0"/>
            </a:endParaRPr>
          </a:p>
          <a:p>
            <a:pPr eaLnBrk="1" fontAlgn="auto" hangingPunct="1">
              <a:buFontTx/>
              <a:buNone/>
              <a:defRPr/>
            </a:pPr>
            <a:r>
              <a:rPr lang="it-IT" sz="2600" b="1" dirty="0" smtClean="0">
                <a:latin typeface="Arial" pitchFamily="34" charset="0"/>
                <a:ea typeface="+mn-ea"/>
                <a:cs typeface="Arial" pitchFamily="34" charset="0"/>
              </a:rPr>
              <a:t>Tipologie</a:t>
            </a:r>
          </a:p>
          <a:p>
            <a:pPr eaLnBrk="1" fontAlgn="auto" hangingPunct="1">
              <a:buFont typeface="Wingdings" pitchFamily="2" charset="2"/>
              <a:buChar char="ü"/>
              <a:defRPr/>
            </a:pPr>
            <a:r>
              <a:rPr lang="it-IT" sz="2400" dirty="0" smtClean="0">
                <a:latin typeface="Arial" pitchFamily="34" charset="0"/>
                <a:ea typeface="+mn-ea"/>
                <a:cs typeface="Arial" pitchFamily="34" charset="0"/>
              </a:rPr>
              <a:t>Fellowships o tuition scholarships</a:t>
            </a:r>
          </a:p>
          <a:p>
            <a:pPr eaLnBrk="1" fontAlgn="auto" hangingPunct="1">
              <a:buFont typeface="Wingdings" pitchFamily="2" charset="2"/>
              <a:buChar char="ü"/>
              <a:defRPr/>
            </a:pPr>
            <a:r>
              <a:rPr lang="it-IT" sz="2400" dirty="0" smtClean="0">
                <a:latin typeface="Arial" pitchFamily="34" charset="0"/>
                <a:ea typeface="+mn-ea"/>
                <a:cs typeface="Arial" pitchFamily="34" charset="0"/>
              </a:rPr>
              <a:t>Assistantships: teaching (TA), research (RA), graduate (GA)</a:t>
            </a:r>
          </a:p>
          <a:p>
            <a:pPr eaLnBrk="1" fontAlgn="auto" hangingPunct="1">
              <a:buFont typeface="Arial" pitchFamily="34" charset="0"/>
              <a:buChar char="•"/>
              <a:defRPr/>
            </a:pPr>
            <a:endParaRPr lang="en-US" sz="2400" b="1" dirty="0" smtClean="0">
              <a:solidFill>
                <a:srgbClr val="000066"/>
              </a:solidFill>
              <a:ea typeface="+mn-ea"/>
              <a:cs typeface="+mn-cs"/>
            </a:endParaRPr>
          </a:p>
        </p:txBody>
      </p:sp>
      <p:sp>
        <p:nvSpPr>
          <p:cNvPr id="52228"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52229" name="Picture 8" descr="FulbrightLogoBianco.png"/>
          <p:cNvPicPr>
            <a:picLocks noChangeAspect="1"/>
          </p:cNvPicPr>
          <p:nvPr/>
        </p:nvPicPr>
        <p:blipFill>
          <a:blip r:embed="rId3" cstate="print"/>
          <a:srcRect/>
          <a:stretch>
            <a:fillRect/>
          </a:stretch>
        </p:blipFill>
        <p:spPr bwMode="auto">
          <a:xfrm>
            <a:off x="179388" y="6021388"/>
            <a:ext cx="2211387" cy="70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8913"/>
            <a:ext cx="9144000" cy="1335087"/>
          </a:xfrm>
        </p:spPr>
        <p:txBody>
          <a:bodyPr rtlCol="0">
            <a:normAutofit/>
          </a:bodyPr>
          <a:lstStyle/>
          <a:p>
            <a:pPr algn="just" eaLnBrk="1" fontAlgn="auto" hangingPunct="1">
              <a:spcAft>
                <a:spcPts val="0"/>
              </a:spcAft>
              <a:defRPr/>
            </a:pPr>
            <a:r>
              <a:rPr lang="it-IT" sz="2300" b="1" dirty="0" smtClean="0">
                <a:effectLst>
                  <a:outerShdw blurRad="38100" dist="38100" dir="2700000" algn="tl">
                    <a:srgbClr val="000000">
                      <a:alpha val="43137"/>
                    </a:srgbClr>
                  </a:outerShdw>
                </a:effectLst>
                <a:latin typeface="Arial" pitchFamily="34" charset="0"/>
                <a:ea typeface="+mj-ea"/>
                <a:cs typeface="Arial" pitchFamily="34" charset="0"/>
              </a:rPr>
              <a:t>Commissione per gli Scambi Culturali fra l’Italia e gli Stati Uniti  The U.S. – Italy Fulbright Commission</a:t>
            </a:r>
          </a:p>
        </p:txBody>
      </p:sp>
      <p:sp>
        <p:nvSpPr>
          <p:cNvPr id="19458" name="Rectangle 3"/>
          <p:cNvSpPr>
            <a:spLocks noGrp="1" noChangeArrowheads="1"/>
          </p:cNvSpPr>
          <p:nvPr>
            <p:ph idx="1"/>
          </p:nvPr>
        </p:nvSpPr>
        <p:spPr>
          <a:xfrm>
            <a:off x="533400" y="1676400"/>
            <a:ext cx="8229600" cy="3505200"/>
          </a:xfrm>
        </p:spPr>
        <p:txBody>
          <a:bodyPr/>
          <a:lstStyle/>
          <a:p>
            <a:pPr eaLnBrk="1" hangingPunct="1"/>
            <a:r>
              <a:rPr lang="it-IT" sz="2400" smtClean="0">
                <a:latin typeface="Arial" charset="0"/>
                <a:ea typeface="Arial" charset="0"/>
                <a:cs typeface="Arial" charset="0"/>
              </a:rPr>
              <a:t>Opera in Italia dal 1948</a:t>
            </a:r>
          </a:p>
          <a:p>
            <a:pPr eaLnBrk="1" hangingPunct="1"/>
            <a:r>
              <a:rPr lang="it-IT" sz="2400" smtClean="0">
                <a:latin typeface="Arial" charset="0"/>
                <a:ea typeface="Arial" charset="0"/>
                <a:cs typeface="Arial" charset="0"/>
              </a:rPr>
              <a:t>Opera su base binazionale con finanziamenti erogati dal Governo statunitense ed italiano</a:t>
            </a:r>
          </a:p>
          <a:p>
            <a:pPr eaLnBrk="1" hangingPunct="1"/>
            <a:r>
              <a:rPr lang="it-IT" sz="2400" smtClean="0">
                <a:latin typeface="Arial" charset="0"/>
                <a:ea typeface="Arial" charset="0"/>
                <a:cs typeface="Arial" charset="0"/>
              </a:rPr>
              <a:t>Assegna borse di studio a cittadini italiani e statunitensi</a:t>
            </a:r>
          </a:p>
          <a:p>
            <a:pPr eaLnBrk="1" hangingPunct="1"/>
            <a:r>
              <a:rPr lang="it-IT" sz="2400" smtClean="0">
                <a:latin typeface="Arial" charset="0"/>
                <a:ea typeface="Arial" charset="0"/>
                <a:cs typeface="Arial" charset="0"/>
              </a:rPr>
              <a:t>Servizio Informazioni Fulbright sul sistema educativo italiano e statunitense supportato da EducationUSA</a:t>
            </a:r>
          </a:p>
          <a:p>
            <a:pPr eaLnBrk="1" hangingPunct="1"/>
            <a:endParaRPr lang="it-IT" sz="2400" b="1" smtClean="0">
              <a:solidFill>
                <a:srgbClr val="000066"/>
              </a:solidFill>
              <a:latin typeface="Bookman Old Style" charset="0"/>
              <a:ea typeface="ＭＳ Ｐゴシック" charset="-128"/>
              <a:cs typeface="ＭＳ Ｐゴシック" charset="-128"/>
            </a:endParaRPr>
          </a:p>
          <a:p>
            <a:pPr eaLnBrk="1" hangingPunct="1"/>
            <a:endParaRPr lang="it-IT" sz="2400" b="1" smtClean="0">
              <a:solidFill>
                <a:srgbClr val="000066"/>
              </a:solidFill>
              <a:ea typeface="ＭＳ Ｐゴシック" charset="-128"/>
              <a:cs typeface="ＭＳ Ｐゴシック" charset="-128"/>
            </a:endParaRPr>
          </a:p>
        </p:txBody>
      </p:sp>
      <p:pic>
        <p:nvPicPr>
          <p:cNvPr id="19459" name="Picture 7" descr="ministero_Sviluppo_eco.jpg"/>
          <p:cNvPicPr>
            <a:picLocks noChangeAspect="1"/>
          </p:cNvPicPr>
          <p:nvPr/>
        </p:nvPicPr>
        <p:blipFill>
          <a:blip r:embed="rId3" cstate="print"/>
          <a:srcRect/>
          <a:stretch>
            <a:fillRect/>
          </a:stretch>
        </p:blipFill>
        <p:spPr bwMode="auto">
          <a:xfrm>
            <a:off x="5364163" y="4652963"/>
            <a:ext cx="1027112" cy="1152525"/>
          </a:xfrm>
          <a:prstGeom prst="rect">
            <a:avLst/>
          </a:prstGeom>
          <a:noFill/>
          <a:ln w="9525">
            <a:noFill/>
            <a:miter lim="800000"/>
            <a:headEnd/>
            <a:tailEnd/>
          </a:ln>
        </p:spPr>
      </p:pic>
      <p:pic>
        <p:nvPicPr>
          <p:cNvPr id="19460" name="Picture 7" descr="usdepstate"/>
          <p:cNvPicPr>
            <a:picLocks noChangeAspect="1" noChangeArrowheads="1"/>
          </p:cNvPicPr>
          <p:nvPr/>
        </p:nvPicPr>
        <p:blipFill>
          <a:blip r:embed="rId4" cstate="print"/>
          <a:srcRect/>
          <a:stretch>
            <a:fillRect/>
          </a:stretch>
        </p:blipFill>
        <p:spPr bwMode="auto">
          <a:xfrm>
            <a:off x="3203575" y="4652963"/>
            <a:ext cx="1152525" cy="1152525"/>
          </a:xfrm>
          <a:prstGeom prst="rect">
            <a:avLst/>
          </a:prstGeom>
          <a:noFill/>
          <a:ln w="9525">
            <a:noFill/>
            <a:miter lim="800000"/>
            <a:headEnd/>
            <a:tailEnd/>
          </a:ln>
        </p:spPr>
      </p:pic>
      <p:pic>
        <p:nvPicPr>
          <p:cNvPr id="19461" name="Picture 9" descr="FulbrightLogoBianco.png"/>
          <p:cNvPicPr>
            <a:picLocks noChangeAspect="1"/>
          </p:cNvPicPr>
          <p:nvPr/>
        </p:nvPicPr>
        <p:blipFill>
          <a:blip r:embed="rId5" cstate="print"/>
          <a:srcRect/>
          <a:stretch>
            <a:fillRect/>
          </a:stretch>
        </p:blipFill>
        <p:spPr bwMode="auto">
          <a:xfrm>
            <a:off x="250825" y="5876925"/>
            <a:ext cx="2500313" cy="792163"/>
          </a:xfrm>
          <a:prstGeom prst="rect">
            <a:avLst/>
          </a:prstGeom>
          <a:noFill/>
          <a:ln w="9525">
            <a:noFill/>
            <a:miter lim="800000"/>
            <a:headEnd/>
            <a:tailEnd/>
          </a:ln>
        </p:spPr>
      </p:pic>
      <p:sp>
        <p:nvSpPr>
          <p:cNvPr id="19462"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54274" name="Rectangle 2"/>
          <p:cNvSpPr>
            <a:spLocks noGrp="1" noChangeArrowheads="1"/>
          </p:cNvSpPr>
          <p:nvPr>
            <p:ph type="title" idx="4294967295"/>
          </p:nvPr>
        </p:nvSpPr>
        <p:spPr>
          <a:xfrm>
            <a:off x="76200" y="152400"/>
            <a:ext cx="3276600" cy="639763"/>
          </a:xfrm>
        </p:spPr>
        <p:txBody>
          <a:bodyPr/>
          <a:lstStyle/>
          <a:p>
            <a:pPr eaLnBrk="1" hangingPunct="1"/>
            <a:r>
              <a:rPr lang="it-IT" b="1" smtClean="0">
                <a:latin typeface="Arial" charset="0"/>
                <a:ea typeface="Arial" charset="0"/>
                <a:cs typeface="Arial" charset="0"/>
              </a:rPr>
              <a:t>Risorse online</a:t>
            </a:r>
            <a:endParaRPr lang="en-US" b="1" smtClean="0">
              <a:latin typeface="Arial" charset="0"/>
              <a:ea typeface="Arial" charset="0"/>
              <a:cs typeface="Arial" charset="0"/>
            </a:endParaRPr>
          </a:p>
        </p:txBody>
      </p:sp>
      <p:sp>
        <p:nvSpPr>
          <p:cNvPr id="54275" name="Rectangle 3"/>
          <p:cNvSpPr>
            <a:spLocks noGrp="1" noChangeArrowheads="1"/>
          </p:cNvSpPr>
          <p:nvPr>
            <p:ph type="body" idx="4294967295"/>
          </p:nvPr>
        </p:nvSpPr>
        <p:spPr>
          <a:xfrm>
            <a:off x="1295400" y="1295400"/>
            <a:ext cx="6934200" cy="1752600"/>
          </a:xfrm>
        </p:spPr>
        <p:txBody>
          <a:bodyPr wrap="none"/>
          <a:lstStyle/>
          <a:p>
            <a:pPr eaLnBrk="1" hangingPunct="1">
              <a:lnSpc>
                <a:spcPct val="90000"/>
              </a:lnSpc>
            </a:pPr>
            <a:r>
              <a:rPr lang="it-IT" sz="2800" b="1" smtClean="0">
                <a:latin typeface="Arial" charset="0"/>
                <a:ea typeface="Arial" charset="0"/>
                <a:cs typeface="Arial" charset="0"/>
              </a:rPr>
              <a:t>Websites università</a:t>
            </a:r>
          </a:p>
          <a:p>
            <a:pPr eaLnBrk="1" hangingPunct="1">
              <a:lnSpc>
                <a:spcPct val="90000"/>
              </a:lnSpc>
            </a:pPr>
            <a:r>
              <a:rPr lang="it-IT" sz="2800" b="1" smtClean="0">
                <a:latin typeface="Arial" charset="0"/>
                <a:ea typeface="Arial" charset="0"/>
                <a:cs typeface="Arial" charset="0"/>
              </a:rPr>
              <a:t>EducationUSA Financial Updates</a:t>
            </a:r>
          </a:p>
          <a:p>
            <a:pPr eaLnBrk="1" hangingPunct="1">
              <a:lnSpc>
                <a:spcPct val="90000"/>
              </a:lnSpc>
              <a:buFont typeface="Arial" charset="0"/>
              <a:buNone/>
            </a:pPr>
            <a:r>
              <a:rPr lang="it-IT" sz="2800" b="1" smtClean="0">
                <a:solidFill>
                  <a:srgbClr val="FFFF00"/>
                </a:solidFill>
                <a:latin typeface="Arial" charset="0"/>
                <a:ea typeface="Arial" charset="0"/>
                <a:cs typeface="Arial" charset="0"/>
              </a:rPr>
              <a:t>educationusa.info/financial-aid</a:t>
            </a:r>
          </a:p>
        </p:txBody>
      </p:sp>
      <p:sp>
        <p:nvSpPr>
          <p:cNvPr id="54276" name="Line 5"/>
          <p:cNvSpPr>
            <a:spLocks noChangeShapeType="1"/>
          </p:cNvSpPr>
          <p:nvPr/>
        </p:nvSpPr>
        <p:spPr bwMode="auto">
          <a:xfrm>
            <a:off x="323850" y="9144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54277" name="Picture 8" descr="FulbrightLogoBianco.png"/>
          <p:cNvPicPr>
            <a:picLocks noChangeAspect="1"/>
          </p:cNvPicPr>
          <p:nvPr/>
        </p:nvPicPr>
        <p:blipFill>
          <a:blip r:embed="rId3" cstate="print"/>
          <a:srcRect/>
          <a:stretch>
            <a:fillRect/>
          </a:stretch>
        </p:blipFill>
        <p:spPr bwMode="auto">
          <a:xfrm>
            <a:off x="90488" y="5913438"/>
            <a:ext cx="2500312" cy="792162"/>
          </a:xfrm>
          <a:prstGeom prst="rect">
            <a:avLst/>
          </a:prstGeom>
          <a:noFill/>
          <a:ln w="9525">
            <a:noFill/>
            <a:miter lim="800000"/>
            <a:headEnd/>
            <a:tailEnd/>
          </a:ln>
        </p:spPr>
      </p:pic>
      <p:sp>
        <p:nvSpPr>
          <p:cNvPr id="54278" name="Rectangle 8"/>
          <p:cNvSpPr>
            <a:spLocks noChangeArrowheads="1"/>
          </p:cNvSpPr>
          <p:nvPr/>
        </p:nvSpPr>
        <p:spPr bwMode="auto">
          <a:xfrm>
            <a:off x="76200" y="3400425"/>
            <a:ext cx="8915400" cy="1933575"/>
          </a:xfrm>
          <a:prstGeom prst="rect">
            <a:avLst/>
          </a:prstGeom>
          <a:noFill/>
          <a:ln w="9525">
            <a:noFill/>
            <a:miter lim="800000"/>
            <a:headEnd/>
            <a:tailEnd/>
          </a:ln>
        </p:spPr>
        <p:txBody>
          <a:bodyPr>
            <a:prstTxWarp prst="textNoShape">
              <a:avLst/>
            </a:prstTxWarp>
          </a:bodyPr>
          <a:lstStyle/>
          <a:p>
            <a:pPr marL="287338" indent="-287338">
              <a:spcBef>
                <a:spcPts val="600"/>
              </a:spcBef>
              <a:spcAft>
                <a:spcPts val="600"/>
              </a:spcAft>
              <a:buFont typeface="Arial" charset="0"/>
              <a:buChar char="•"/>
            </a:pPr>
            <a:r>
              <a:rPr lang="it-IT" sz="2800" b="1">
                <a:solidFill>
                  <a:schemeClr val="bg1"/>
                </a:solidFill>
                <a:ea typeface="Arial" charset="0"/>
                <a:cs typeface="Arial" charset="0"/>
              </a:rPr>
              <a:t>Fulbright weekly updates on Facebook &amp; Twitter:</a:t>
            </a:r>
          </a:p>
          <a:p>
            <a:pPr marL="287338" indent="-287338" algn="ctr">
              <a:spcBef>
                <a:spcPts val="600"/>
              </a:spcBef>
              <a:spcAft>
                <a:spcPts val="600"/>
              </a:spcAft>
              <a:buFont typeface="Arial" charset="0"/>
              <a:buNone/>
            </a:pPr>
            <a:r>
              <a:rPr lang="it-IT" sz="2800" b="1">
                <a:solidFill>
                  <a:srgbClr val="FFFF00"/>
                </a:solidFill>
                <a:ea typeface="Arial" charset="0"/>
                <a:cs typeface="Arial" charset="0"/>
              </a:rPr>
              <a:t>facebook.com/FulbrightCommissionItaly</a:t>
            </a:r>
            <a:endParaRPr lang="it-IT" sz="2800" b="1">
              <a:solidFill>
                <a:schemeClr val="bg1"/>
              </a:solidFill>
              <a:ea typeface="Arial" charset="0"/>
              <a:cs typeface="Arial" charset="0"/>
            </a:endParaRPr>
          </a:p>
          <a:p>
            <a:pPr marL="287338" indent="-287338">
              <a:spcBef>
                <a:spcPts val="600"/>
              </a:spcBef>
              <a:spcAft>
                <a:spcPts val="600"/>
              </a:spcAft>
              <a:buFont typeface="Arial" charset="0"/>
              <a:buChar char="•"/>
            </a:pPr>
            <a:r>
              <a:rPr lang="it-IT" sz="2800" b="1">
                <a:solidFill>
                  <a:schemeClr val="bg1"/>
                </a:solidFill>
                <a:ea typeface="Arial" charset="0"/>
                <a:cs typeface="Arial" charset="0"/>
              </a:rPr>
              <a:t>The Italian Student Loan Fund</a:t>
            </a:r>
          </a:p>
          <a:p>
            <a:pPr marL="287338" indent="-287338" algn="ctr">
              <a:spcBef>
                <a:spcPts val="600"/>
              </a:spcBef>
              <a:spcAft>
                <a:spcPts val="600"/>
              </a:spcAft>
              <a:buFont typeface="Arial" charset="0"/>
              <a:buNone/>
            </a:pPr>
            <a:r>
              <a:rPr lang="it-IT" sz="2800" b="1">
                <a:solidFill>
                  <a:srgbClr val="FFFF00"/>
                </a:solidFill>
                <a:ea typeface="Arial" charset="0"/>
                <a:cs typeface="Arial" charset="0"/>
              </a:rPr>
              <a:t>fondostudentiitaliani.it</a:t>
            </a:r>
            <a:endParaRPr lang="en-US" sz="2800" b="1">
              <a:solidFill>
                <a:srgbClr val="FFFF00"/>
              </a:solidFill>
              <a:ea typeface="Arial" charset="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457200" y="2971800"/>
            <a:ext cx="8229600" cy="9906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pPr>
            <a:r>
              <a:rPr lang="it-IT" sz="3200" b="1">
                <a:solidFill>
                  <a:schemeClr val="bg1"/>
                </a:solidFill>
                <a:ea typeface="Arial" charset="0"/>
                <a:cs typeface="Arial" charset="0"/>
              </a:rPr>
              <a:t>1. Il Programma Fulbright</a:t>
            </a:r>
          </a:p>
        </p:txBody>
      </p:sp>
      <p:sp>
        <p:nvSpPr>
          <p:cNvPr id="56322" name="Line 5"/>
          <p:cNvSpPr>
            <a:spLocks noChangeShapeType="1"/>
          </p:cNvSpPr>
          <p:nvPr/>
        </p:nvSpPr>
        <p:spPr bwMode="auto">
          <a:xfrm>
            <a:off x="250825" y="36449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88640"/>
            <a:ext cx="9144000" cy="1335360"/>
          </a:xfrm>
        </p:spPr>
        <p:txBody>
          <a:bodyPr>
            <a:normAutofit/>
          </a:bodyPr>
          <a:lstStyle/>
          <a:p>
            <a:pPr algn="just" eaLnBrk="1" hangingPunct="1"/>
            <a:r>
              <a:rPr lang="it-IT" sz="2800" b="1" dirty="0" smtClean="0">
                <a:effectLst>
                  <a:outerShdw blurRad="38100" dist="38100" dir="2700000" algn="tl">
                    <a:srgbClr val="000000">
                      <a:alpha val="43137"/>
                    </a:srgbClr>
                  </a:outerShdw>
                </a:effectLst>
                <a:latin typeface="Arial" pitchFamily="34" charset="0"/>
                <a:cs typeface="Arial" pitchFamily="34" charset="0"/>
              </a:rPr>
              <a:t>IL PROGRAMMA FULBRIGHT </a:t>
            </a:r>
          </a:p>
        </p:txBody>
      </p:sp>
      <p:sp>
        <p:nvSpPr>
          <p:cNvPr id="4099" name="Rectangle 3"/>
          <p:cNvSpPr>
            <a:spLocks noGrp="1" noChangeArrowheads="1"/>
          </p:cNvSpPr>
          <p:nvPr>
            <p:ph idx="1"/>
          </p:nvPr>
        </p:nvSpPr>
        <p:spPr>
          <a:xfrm>
            <a:off x="533400" y="1676400"/>
            <a:ext cx="8229600" cy="4344888"/>
          </a:xfrm>
        </p:spPr>
        <p:txBody>
          <a:bodyPr>
            <a:normAutofit/>
          </a:bodyPr>
          <a:lstStyle/>
          <a:p>
            <a:pPr>
              <a:lnSpc>
                <a:spcPct val="90000"/>
              </a:lnSpc>
            </a:pPr>
            <a:r>
              <a:rPr lang="it-IT" sz="2400" b="1" dirty="0" smtClean="0"/>
              <a:t>Nasce nel 1946 su ispirazione del senatore John William Fulbright</a:t>
            </a:r>
          </a:p>
          <a:p>
            <a:pPr>
              <a:lnSpc>
                <a:spcPct val="90000"/>
              </a:lnSpc>
            </a:pPr>
            <a:endParaRPr lang="it-IT" sz="2400" b="1" dirty="0" smtClean="0"/>
          </a:p>
          <a:p>
            <a:pPr>
              <a:lnSpc>
                <a:spcPct val="90000"/>
              </a:lnSpc>
            </a:pPr>
            <a:r>
              <a:rPr lang="it-IT" sz="2400" b="1" dirty="0" smtClean="0"/>
              <a:t>Sponsorizzato dallo US Department of State</a:t>
            </a:r>
          </a:p>
          <a:p>
            <a:pPr>
              <a:lnSpc>
                <a:spcPct val="90000"/>
              </a:lnSpc>
            </a:pPr>
            <a:endParaRPr lang="it-IT" sz="2400" b="1" dirty="0" smtClean="0"/>
          </a:p>
          <a:p>
            <a:pPr>
              <a:lnSpc>
                <a:spcPct val="90000"/>
              </a:lnSpc>
            </a:pPr>
            <a:r>
              <a:rPr lang="it-IT" sz="2400" b="1" dirty="0" smtClean="0"/>
              <a:t>Amministrato in oltre 155 Paesi del mondo</a:t>
            </a:r>
          </a:p>
          <a:p>
            <a:pPr>
              <a:lnSpc>
                <a:spcPct val="90000"/>
              </a:lnSpc>
            </a:pPr>
            <a:endParaRPr lang="it-IT" sz="2400" b="1" dirty="0" smtClean="0"/>
          </a:p>
          <a:p>
            <a:pPr>
              <a:lnSpc>
                <a:spcPct val="90000"/>
              </a:lnSpc>
            </a:pPr>
            <a:r>
              <a:rPr lang="it-IT" sz="2400" b="1" dirty="0" smtClean="0"/>
              <a:t>Ad oggi oltre 300,000 borsisti hanno preso parte al Programma</a:t>
            </a:r>
          </a:p>
          <a:p>
            <a:pPr eaLnBrk="1" hangingPunct="1"/>
            <a:endParaRPr lang="it-IT" sz="2400" b="1" dirty="0" smtClean="0">
              <a:solidFill>
                <a:srgbClr val="000066"/>
              </a:solidFill>
              <a:latin typeface="Bookman Old Style" pitchFamily="18" charset="0"/>
            </a:endParaRPr>
          </a:p>
          <a:p>
            <a:pPr eaLnBrk="1" hangingPunct="1"/>
            <a:endParaRPr lang="it-IT" sz="2400" b="1" dirty="0" smtClean="0">
              <a:solidFill>
                <a:srgbClr val="000066"/>
              </a:solidFill>
            </a:endParaRPr>
          </a:p>
        </p:txBody>
      </p:sp>
      <p:pic>
        <p:nvPicPr>
          <p:cNvPr id="10" name="Picture 9" descr="FulbrightLogoBianco.png"/>
          <p:cNvPicPr>
            <a:picLocks noChangeAspect="1"/>
          </p:cNvPicPr>
          <p:nvPr/>
        </p:nvPicPr>
        <p:blipFill>
          <a:blip r:embed="rId3" cstate="print"/>
          <a:stretch>
            <a:fillRect/>
          </a:stretch>
        </p:blipFill>
        <p:spPr>
          <a:xfrm>
            <a:off x="251520" y="5877272"/>
            <a:ext cx="2499478" cy="792088"/>
          </a:xfrm>
          <a:prstGeom prst="rect">
            <a:avLst/>
          </a:prstGeom>
        </p:spPr>
      </p:pic>
      <p:sp>
        <p:nvSpPr>
          <p:cNvPr id="11" name="Line 5"/>
          <p:cNvSpPr>
            <a:spLocks noChangeShapeType="1"/>
          </p:cNvSpPr>
          <p:nvPr/>
        </p:nvSpPr>
        <p:spPr bwMode="auto">
          <a:xfrm>
            <a:off x="323528" y="1412776"/>
            <a:ext cx="8534400" cy="0"/>
          </a:xfrm>
          <a:prstGeom prst="line">
            <a:avLst/>
          </a:prstGeom>
          <a:noFill/>
          <a:ln w="38100">
            <a:solidFill>
              <a:srgbClr val="C00000"/>
            </a:solidFill>
            <a:round/>
            <a:headEnd/>
            <a:tailEnd/>
          </a:ln>
        </p:spPr>
        <p:txBody>
          <a:bodyPr/>
          <a:lstStyle/>
          <a:p>
            <a:endParaRPr lang="en-US"/>
          </a:p>
        </p:txBody>
      </p:sp>
      <p:pic>
        <p:nvPicPr>
          <p:cNvPr id="13" name="Picture 6" descr="senator1"/>
          <p:cNvPicPr>
            <a:picLocks noChangeAspect="1" noChangeArrowheads="1"/>
          </p:cNvPicPr>
          <p:nvPr/>
        </p:nvPicPr>
        <p:blipFill>
          <a:blip r:embed="rId4" cstate="print"/>
          <a:srcRect/>
          <a:stretch>
            <a:fillRect/>
          </a:stretch>
        </p:blipFill>
        <p:spPr bwMode="auto">
          <a:xfrm>
            <a:off x="7092280" y="2348880"/>
            <a:ext cx="1828800" cy="2438400"/>
          </a:xfrm>
          <a:prstGeom prst="rect">
            <a:avLst/>
          </a:prstGeom>
          <a:noFill/>
          <a:ln w="9525">
            <a:noFill/>
            <a:miter lim="800000"/>
            <a:headEnd/>
            <a:tailEnd/>
          </a:ln>
        </p:spPr>
      </p:pic>
    </p:spTree>
    <p:extLst>
      <p:ext uri="{BB962C8B-B14F-4D97-AF65-F5344CB8AC3E}">
        <p14:creationId xmlns:p14="http://schemas.microsoft.com/office/powerpoint/2010/main" val="14767894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5"/>
          <p:cNvSpPr txBox="1">
            <a:spLocks noChangeArrowheads="1"/>
          </p:cNvSpPr>
          <p:nvPr/>
        </p:nvSpPr>
        <p:spPr bwMode="auto">
          <a:xfrm>
            <a:off x="3352800" y="1676400"/>
            <a:ext cx="5611813" cy="3378200"/>
          </a:xfrm>
          <a:prstGeom prst="rect">
            <a:avLst/>
          </a:prstGeom>
          <a:noFill/>
          <a:ln w="9525">
            <a:noFill/>
            <a:miter lim="800000"/>
            <a:headEnd/>
            <a:tailEnd/>
          </a:ln>
        </p:spPr>
        <p:txBody>
          <a:bodyPr>
            <a:prstTxWarp prst="textNoShape">
              <a:avLst/>
            </a:prstTxWarp>
            <a:spAutoFit/>
          </a:bodyPr>
          <a:lstStyle/>
          <a:p>
            <a:pPr algn="just">
              <a:lnSpc>
                <a:spcPct val="150000"/>
              </a:lnSpc>
            </a:pPr>
            <a:r>
              <a:rPr lang="en-US">
                <a:solidFill>
                  <a:schemeClr val="bg1"/>
                </a:solidFill>
                <a:ea typeface="Arial" charset="0"/>
                <a:cs typeface="Arial" charset="0"/>
              </a:rPr>
              <a:t>Incrementare la comprensione reciproca tra i cittadini degli Stati Uniti e i cittadini delle altre nazioni attraverso scambi culturali ovvero esperienze di studio, ricerca e insegnamento dei borsisti Fulbright.</a:t>
            </a:r>
          </a:p>
        </p:txBody>
      </p:sp>
      <p:sp>
        <p:nvSpPr>
          <p:cNvPr id="111664" name="Text Box 48"/>
          <p:cNvSpPr txBox="1">
            <a:spLocks noChangeArrowheads="1"/>
          </p:cNvSpPr>
          <p:nvPr/>
        </p:nvSpPr>
        <p:spPr bwMode="auto">
          <a:xfrm>
            <a:off x="381000" y="304800"/>
            <a:ext cx="8382000" cy="13112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it-IT" sz="40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Obiettivi del Programma Fulbright</a:t>
            </a:r>
            <a:endParaRPr lang="en-US" sz="40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58371" name="Text Box 54"/>
          <p:cNvSpPr txBox="1">
            <a:spLocks noChangeArrowheads="1"/>
          </p:cNvSpPr>
          <p:nvPr/>
        </p:nvSpPr>
        <p:spPr bwMode="auto">
          <a:xfrm>
            <a:off x="533400" y="4572000"/>
            <a:ext cx="2590800" cy="646113"/>
          </a:xfrm>
          <a:prstGeom prst="rect">
            <a:avLst/>
          </a:prstGeom>
          <a:noFill/>
          <a:ln w="9525">
            <a:noFill/>
            <a:miter lim="800000"/>
            <a:headEnd/>
            <a:tailEnd/>
          </a:ln>
        </p:spPr>
        <p:txBody>
          <a:bodyPr>
            <a:prstTxWarp prst="textNoShape">
              <a:avLst/>
            </a:prstTxWarp>
            <a:spAutoFit/>
          </a:bodyPr>
          <a:lstStyle/>
          <a:p>
            <a:pPr algn="ctr">
              <a:lnSpc>
                <a:spcPct val="70000"/>
              </a:lnSpc>
              <a:spcBef>
                <a:spcPct val="50000"/>
              </a:spcBef>
            </a:pPr>
            <a:r>
              <a:rPr lang="en-US" sz="1400" b="1">
                <a:solidFill>
                  <a:schemeClr val="bg1"/>
                </a:solidFill>
                <a:latin typeface="Bookman Old Style" charset="0"/>
              </a:rPr>
              <a:t>Senator J. William Fulbright</a:t>
            </a:r>
          </a:p>
          <a:p>
            <a:pPr algn="ctr">
              <a:lnSpc>
                <a:spcPct val="70000"/>
              </a:lnSpc>
              <a:spcBef>
                <a:spcPct val="50000"/>
              </a:spcBef>
            </a:pPr>
            <a:r>
              <a:rPr lang="it-IT" sz="1400" b="1">
                <a:solidFill>
                  <a:schemeClr val="bg1"/>
                </a:solidFill>
                <a:latin typeface="Bookman Old Style" charset="0"/>
              </a:rPr>
              <a:t>1905 - 1995</a:t>
            </a:r>
            <a:endParaRPr lang="en-US" sz="1400" b="1">
              <a:solidFill>
                <a:schemeClr val="bg1"/>
              </a:solidFill>
              <a:latin typeface="Bookman Old Style" charset="0"/>
            </a:endParaRPr>
          </a:p>
        </p:txBody>
      </p:sp>
      <p:pic>
        <p:nvPicPr>
          <p:cNvPr id="58372" name="Picture 56" descr="Fulbright Portrait"/>
          <p:cNvPicPr>
            <a:picLocks noChangeAspect="1" noChangeArrowheads="1"/>
          </p:cNvPicPr>
          <p:nvPr/>
        </p:nvPicPr>
        <p:blipFill>
          <a:blip r:embed="rId3" cstate="print"/>
          <a:srcRect/>
          <a:stretch>
            <a:fillRect/>
          </a:stretch>
        </p:blipFill>
        <p:spPr bwMode="auto">
          <a:xfrm>
            <a:off x="990600" y="2286000"/>
            <a:ext cx="1752600" cy="2057400"/>
          </a:xfrm>
          <a:prstGeom prst="rect">
            <a:avLst/>
          </a:prstGeom>
          <a:noFill/>
          <a:ln w="9525">
            <a:noFill/>
            <a:miter lim="800000"/>
            <a:headEnd/>
            <a:tailEnd/>
          </a:ln>
        </p:spPr>
      </p:pic>
      <p:sp>
        <p:nvSpPr>
          <p:cNvPr id="58373" name="Line 5"/>
          <p:cNvSpPr>
            <a:spLocks noChangeShapeType="1"/>
          </p:cNvSpPr>
          <p:nvPr/>
        </p:nvSpPr>
        <p:spPr bwMode="auto">
          <a:xfrm>
            <a:off x="250825" y="16287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58374" name="Picture 8" descr="FulbrightLogoBianco.png"/>
          <p:cNvPicPr>
            <a:picLocks noChangeAspect="1"/>
          </p:cNvPicPr>
          <p:nvPr/>
        </p:nvPicPr>
        <p:blipFill>
          <a:blip r:embed="rId4"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533400" y="304800"/>
            <a:ext cx="8001000" cy="1143000"/>
          </a:xfrm>
        </p:spPr>
        <p:txBody>
          <a:bodyPr/>
          <a:lstStyle/>
          <a:p>
            <a:pPr eaLnBrk="1" hangingPunct="1"/>
            <a:r>
              <a:rPr lang="it-IT" sz="3600" b="1" smtClean="0">
                <a:latin typeface="Arial" charset="0"/>
                <a:ea typeface="Arial" charset="0"/>
                <a:cs typeface="Arial" charset="0"/>
              </a:rPr>
              <a:t>Il Programma Fulbright in Italia</a:t>
            </a:r>
            <a:endParaRPr lang="en-US" sz="3600" b="1" smtClean="0">
              <a:latin typeface="Arial" charset="0"/>
              <a:ea typeface="Arial" charset="0"/>
              <a:cs typeface="Arial" charset="0"/>
            </a:endParaRPr>
          </a:p>
        </p:txBody>
      </p:sp>
      <p:sp>
        <p:nvSpPr>
          <p:cNvPr id="19459" name="Rectangle 3"/>
          <p:cNvSpPr>
            <a:spLocks noGrp="1" noChangeArrowheads="1"/>
          </p:cNvSpPr>
          <p:nvPr>
            <p:ph idx="1"/>
          </p:nvPr>
        </p:nvSpPr>
        <p:spPr>
          <a:xfrm>
            <a:off x="533400" y="1905000"/>
            <a:ext cx="7924800" cy="2286000"/>
          </a:xfrm>
        </p:spPr>
        <p:txBody>
          <a:bodyPr rtlCol="0">
            <a:normAutofit lnSpcReduction="10000"/>
          </a:bodyPr>
          <a:lstStyle/>
          <a:p>
            <a:pPr eaLnBrk="1" fontAlgn="auto" hangingPunct="1">
              <a:buFont typeface="Arial" pitchFamily="34" charset="0"/>
              <a:buChar char="•"/>
              <a:defRPr/>
            </a:pPr>
            <a:r>
              <a:rPr lang="it-IT" sz="2400" dirty="0" smtClean="0">
                <a:latin typeface="Arial" pitchFamily="34" charset="0"/>
                <a:ea typeface="+mn-ea"/>
                <a:cs typeface="Arial" pitchFamily="34" charset="0"/>
              </a:rPr>
              <a:t>Inizia nel 1948</a:t>
            </a:r>
          </a:p>
          <a:p>
            <a:pPr eaLnBrk="1" fontAlgn="auto" hangingPunct="1">
              <a:buFont typeface="Arial" pitchFamily="34" charset="0"/>
              <a:buChar char="•"/>
              <a:defRPr/>
            </a:pPr>
            <a:r>
              <a:rPr lang="it-IT" sz="2400" dirty="0" smtClean="0">
                <a:latin typeface="Arial" pitchFamily="34" charset="0"/>
                <a:ea typeface="+mn-ea"/>
                <a:cs typeface="Arial" pitchFamily="34" charset="0"/>
              </a:rPr>
              <a:t>Opera su base binazionale con finanziamenti erogati dal Governo statunitense ed italiano</a:t>
            </a:r>
          </a:p>
          <a:p>
            <a:pPr eaLnBrk="1" fontAlgn="auto" hangingPunct="1">
              <a:buFont typeface="Arial" pitchFamily="34" charset="0"/>
              <a:buChar char="•"/>
              <a:defRPr/>
            </a:pPr>
            <a:r>
              <a:rPr lang="it-IT" sz="2400" dirty="0" smtClean="0">
                <a:latin typeface="Arial" pitchFamily="34" charset="0"/>
                <a:ea typeface="+mn-ea"/>
                <a:cs typeface="Arial" pitchFamily="34" charset="0"/>
              </a:rPr>
              <a:t>Assegna borse di studio a cittadini italiani e statunitensi</a:t>
            </a:r>
          </a:p>
          <a:p>
            <a:pPr eaLnBrk="1" fontAlgn="auto" hangingPunct="1">
              <a:buFont typeface="Arial" pitchFamily="34" charset="0"/>
              <a:buChar char="•"/>
              <a:defRPr/>
            </a:pPr>
            <a:endParaRPr lang="it-IT" sz="2400" b="1" dirty="0" smtClean="0">
              <a:solidFill>
                <a:srgbClr val="000066"/>
              </a:solidFill>
              <a:ea typeface="+mn-ea"/>
              <a:cs typeface="+mn-cs"/>
            </a:endParaRPr>
          </a:p>
        </p:txBody>
      </p:sp>
      <p:pic>
        <p:nvPicPr>
          <p:cNvPr id="60419" name="Picture 8" descr="ministero_Sviluppo_eco.jpg"/>
          <p:cNvPicPr>
            <a:picLocks noChangeAspect="1"/>
          </p:cNvPicPr>
          <p:nvPr/>
        </p:nvPicPr>
        <p:blipFill>
          <a:blip r:embed="rId3" cstate="print"/>
          <a:srcRect/>
          <a:stretch>
            <a:fillRect/>
          </a:stretch>
        </p:blipFill>
        <p:spPr bwMode="auto">
          <a:xfrm>
            <a:off x="5364163" y="4652963"/>
            <a:ext cx="1027112" cy="1152525"/>
          </a:xfrm>
          <a:prstGeom prst="rect">
            <a:avLst/>
          </a:prstGeom>
          <a:noFill/>
          <a:ln w="9525">
            <a:noFill/>
            <a:miter lim="800000"/>
            <a:headEnd/>
            <a:tailEnd/>
          </a:ln>
        </p:spPr>
      </p:pic>
      <p:pic>
        <p:nvPicPr>
          <p:cNvPr id="60420" name="Picture 7" descr="usdepstate"/>
          <p:cNvPicPr>
            <a:picLocks noChangeAspect="1" noChangeArrowheads="1"/>
          </p:cNvPicPr>
          <p:nvPr/>
        </p:nvPicPr>
        <p:blipFill>
          <a:blip r:embed="rId4" cstate="print"/>
          <a:srcRect/>
          <a:stretch>
            <a:fillRect/>
          </a:stretch>
        </p:blipFill>
        <p:spPr bwMode="auto">
          <a:xfrm>
            <a:off x="3203575" y="4652963"/>
            <a:ext cx="1152525" cy="1152525"/>
          </a:xfrm>
          <a:prstGeom prst="rect">
            <a:avLst/>
          </a:prstGeom>
          <a:noFill/>
          <a:ln w="9525">
            <a:noFill/>
            <a:miter lim="800000"/>
            <a:headEnd/>
            <a:tailEnd/>
          </a:ln>
        </p:spPr>
      </p:pic>
      <p:sp>
        <p:nvSpPr>
          <p:cNvPr id="60421"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60422" name="Picture 10" descr="FulbrightLogoBianco.png"/>
          <p:cNvPicPr>
            <a:picLocks noChangeAspect="1"/>
          </p:cNvPicPr>
          <p:nvPr/>
        </p:nvPicPr>
        <p:blipFill>
          <a:blip r:embed="rId5"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6246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0DA97-563C-4CAF-824C-0F53881BC24C}" type="slidenum">
              <a:rPr lang="en-US" sz="1400" b="1">
                <a:solidFill>
                  <a:srgbClr val="000066"/>
                </a:solidFill>
                <a:latin typeface="Franklin Gothic Book" charset="0"/>
              </a:rPr>
              <a:pPr algn="r"/>
              <a:t>25</a:t>
            </a:fld>
            <a:endParaRPr lang="en-US" sz="1400" b="1">
              <a:solidFill>
                <a:srgbClr val="000066"/>
              </a:solidFill>
              <a:latin typeface="Franklin Gothic Book" charset="0"/>
            </a:endParaRPr>
          </a:p>
        </p:txBody>
      </p:sp>
      <p:sp>
        <p:nvSpPr>
          <p:cNvPr id="62467" name="Rectangle 2"/>
          <p:cNvSpPr>
            <a:spLocks noGrp="1" noChangeArrowheads="1"/>
          </p:cNvSpPr>
          <p:nvPr>
            <p:ph type="title" idx="4294967295"/>
          </p:nvPr>
        </p:nvSpPr>
        <p:spPr>
          <a:xfrm>
            <a:off x="609600" y="381000"/>
            <a:ext cx="7772400" cy="1143000"/>
          </a:xfrm>
        </p:spPr>
        <p:txBody>
          <a:bodyPr/>
          <a:lstStyle/>
          <a:p>
            <a:pPr eaLnBrk="1" hangingPunct="1"/>
            <a:r>
              <a:rPr lang="it-IT" sz="3600" smtClean="0">
                <a:latin typeface="Arial" charset="0"/>
                <a:ea typeface="Arial" charset="0"/>
                <a:cs typeface="Arial" charset="0"/>
              </a:rPr>
              <a:t>Attività della Commissione Fulbright</a:t>
            </a:r>
            <a:endParaRPr lang="en-US" sz="3600" smtClean="0">
              <a:latin typeface="Arial" charset="0"/>
              <a:ea typeface="Arial" charset="0"/>
              <a:cs typeface="Arial" charset="0"/>
            </a:endParaRPr>
          </a:p>
        </p:txBody>
      </p:sp>
      <p:sp>
        <p:nvSpPr>
          <p:cNvPr id="62468" name="Rectangle 3"/>
          <p:cNvSpPr>
            <a:spLocks noGrp="1" noChangeArrowheads="1"/>
          </p:cNvSpPr>
          <p:nvPr>
            <p:ph type="body" idx="4294967295"/>
          </p:nvPr>
        </p:nvSpPr>
        <p:spPr>
          <a:xfrm>
            <a:off x="381000" y="1752600"/>
            <a:ext cx="8367713" cy="2895600"/>
          </a:xfrm>
        </p:spPr>
        <p:txBody>
          <a:bodyPr/>
          <a:lstStyle/>
          <a:p>
            <a:pPr algn="just" eaLnBrk="1" hangingPunct="1">
              <a:lnSpc>
                <a:spcPct val="90000"/>
              </a:lnSpc>
              <a:buFont typeface="Wingdings" charset="2"/>
              <a:buChar char="Ø"/>
            </a:pPr>
            <a:r>
              <a:rPr lang="it-IT" sz="2800" smtClean="0">
                <a:latin typeface="Arial" charset="0"/>
                <a:ea typeface="Arial" charset="0"/>
                <a:cs typeface="Arial" charset="0"/>
              </a:rPr>
              <a:t>Borse di Studio Fulbright per cittadini italiani e statunitensi</a:t>
            </a:r>
          </a:p>
          <a:p>
            <a:pPr algn="just" eaLnBrk="1" hangingPunct="1">
              <a:lnSpc>
                <a:spcPct val="90000"/>
              </a:lnSpc>
              <a:buFont typeface="Wingdings" charset="2"/>
              <a:buChar char="Ø"/>
            </a:pPr>
            <a:r>
              <a:rPr lang="it-IT" sz="2800" smtClean="0">
                <a:latin typeface="Arial" charset="0"/>
                <a:ea typeface="Arial" charset="0"/>
                <a:cs typeface="Arial" charset="0"/>
              </a:rPr>
              <a:t>Servizio Informazioni</a:t>
            </a:r>
          </a:p>
          <a:p>
            <a:pPr algn="just" eaLnBrk="1" hangingPunct="1">
              <a:lnSpc>
                <a:spcPct val="90000"/>
              </a:lnSpc>
              <a:buFont typeface="Wingdings" charset="2"/>
              <a:buChar char="Ø"/>
            </a:pPr>
            <a:r>
              <a:rPr lang="it-IT" sz="2800" smtClean="0">
                <a:latin typeface="Arial" charset="0"/>
                <a:ea typeface="Arial" charset="0"/>
                <a:cs typeface="Arial" charset="0"/>
              </a:rPr>
              <a:t>Organizzazione di incontri e seminari</a:t>
            </a:r>
          </a:p>
          <a:p>
            <a:pPr algn="just" eaLnBrk="1" hangingPunct="1">
              <a:lnSpc>
                <a:spcPct val="90000"/>
              </a:lnSpc>
              <a:buFont typeface="Wingdings" charset="2"/>
              <a:buChar char="Ø"/>
            </a:pPr>
            <a:r>
              <a:rPr lang="it-IT" sz="2800" smtClean="0">
                <a:latin typeface="Arial" charset="0"/>
                <a:ea typeface="Arial" charset="0"/>
                <a:cs typeface="Arial" charset="0"/>
              </a:rPr>
              <a:t>Collaborazione con università italiane e statunitensi</a:t>
            </a:r>
            <a:endParaRPr lang="en-US" sz="2800" smtClean="0">
              <a:latin typeface="Arial" charset="0"/>
              <a:ea typeface="Arial" charset="0"/>
              <a:cs typeface="Arial" charset="0"/>
            </a:endParaRPr>
          </a:p>
        </p:txBody>
      </p:sp>
      <p:pic>
        <p:nvPicPr>
          <p:cNvPr id="8198" name="Picture 4" descr="42-16022401[2]"/>
          <p:cNvPicPr>
            <a:picLocks noChangeAspect="1" noChangeArrowheads="1"/>
          </p:cNvPicPr>
          <p:nvPr/>
        </p:nvPicPr>
        <p:blipFill>
          <a:blip r:embed="rId3" cstate="print"/>
          <a:srcRect/>
          <a:stretch>
            <a:fillRect/>
          </a:stretch>
        </p:blipFill>
        <p:spPr bwMode="auto">
          <a:xfrm>
            <a:off x="6012160" y="4509120"/>
            <a:ext cx="2593032" cy="1728688"/>
          </a:xfrm>
          <a:prstGeom prst="rect">
            <a:avLst/>
          </a:prstGeom>
          <a:noFill/>
          <a:ln w="9525">
            <a:noFill/>
            <a:miter lim="800000"/>
            <a:headEnd/>
            <a:tailEnd/>
          </a:ln>
          <a:effectLst>
            <a:innerShdw blurRad="63500" dist="50800" dir="10800000">
              <a:prstClr val="black">
                <a:alpha val="50000"/>
              </a:prstClr>
            </a:innerShdw>
          </a:effectLst>
        </p:spPr>
      </p:pic>
      <p:sp>
        <p:nvSpPr>
          <p:cNvPr id="62470"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62471" name="Picture 9" descr="FulbrightLogoBianco.png"/>
          <p:cNvPicPr>
            <a:picLocks noChangeAspect="1"/>
          </p:cNvPicPr>
          <p:nvPr/>
        </p:nvPicPr>
        <p:blipFill>
          <a:blip r:embed="rId4"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6553200" y="6245225"/>
            <a:ext cx="2133600" cy="476250"/>
          </a:xfrm>
          <a:prstGeom prst="rect">
            <a:avLst/>
          </a:prstGeom>
          <a:noFill/>
        </p:spPr>
        <p:txBody>
          <a:bodyPr/>
          <a:lstStyle/>
          <a:p>
            <a:endParaRPr lang="en-US" altLang="it-IT" dirty="0" smtClean="0"/>
          </a:p>
        </p:txBody>
      </p:sp>
      <p:sp>
        <p:nvSpPr>
          <p:cNvPr id="9219" name="Rectangle 4"/>
          <p:cNvSpPr>
            <a:spLocks noChangeArrowheads="1"/>
          </p:cNvSpPr>
          <p:nvPr/>
        </p:nvSpPr>
        <p:spPr bwMode="auto">
          <a:xfrm>
            <a:off x="381000" y="1752600"/>
            <a:ext cx="8305800" cy="43434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Ø"/>
            </a:pPr>
            <a:r>
              <a:rPr lang="en-US" sz="2800" b="1" dirty="0" smtClean="0">
                <a:solidFill>
                  <a:schemeClr val="bg1"/>
                </a:solidFill>
                <a:latin typeface="Arial" pitchFamily="34" charset="0"/>
                <a:cs typeface="Arial" pitchFamily="34" charset="0"/>
              </a:rPr>
              <a:t>E’ </a:t>
            </a:r>
            <a:r>
              <a:rPr lang="en-US" sz="2800" b="1" dirty="0" err="1" smtClean="0">
                <a:solidFill>
                  <a:schemeClr val="bg1"/>
                </a:solidFill>
                <a:latin typeface="Arial" pitchFamily="34" charset="0"/>
                <a:cs typeface="Arial" pitchFamily="34" charset="0"/>
              </a:rPr>
              <a:t>il</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piu</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antico</a:t>
            </a:r>
            <a:r>
              <a:rPr lang="en-US" sz="2800" b="1" dirty="0" smtClean="0">
                <a:solidFill>
                  <a:schemeClr val="bg1"/>
                </a:solidFill>
                <a:latin typeface="Arial" pitchFamily="34" charset="0"/>
                <a:cs typeface="Arial" pitchFamily="34" charset="0"/>
              </a:rPr>
              <a:t> e </a:t>
            </a:r>
            <a:r>
              <a:rPr lang="en-US" sz="2800" b="1" dirty="0" err="1" smtClean="0">
                <a:solidFill>
                  <a:schemeClr val="bg1"/>
                </a:solidFill>
                <a:latin typeface="Arial" pitchFamily="34" charset="0"/>
                <a:cs typeface="Arial" pitchFamily="34" charset="0"/>
              </a:rPr>
              <a:t>prestigioso</a:t>
            </a:r>
            <a:r>
              <a:rPr lang="en-US" sz="2800" b="1" dirty="0" smtClean="0">
                <a:solidFill>
                  <a:schemeClr val="bg1"/>
                </a:solidFill>
                <a:latin typeface="Arial" pitchFamily="34" charset="0"/>
                <a:cs typeface="Arial" pitchFamily="34" charset="0"/>
              </a:rPr>
              <a:t> i</a:t>
            </a:r>
            <a:r>
              <a:rPr lang="en-US" sz="2800" b="1" i="1" dirty="0" smtClean="0">
                <a:solidFill>
                  <a:schemeClr val="bg1"/>
                </a:solidFill>
                <a:latin typeface="Arial" pitchFamily="34" charset="0"/>
                <a:cs typeface="Arial" pitchFamily="34" charset="0"/>
              </a:rPr>
              <a:t>nternational exchange program </a:t>
            </a:r>
          </a:p>
          <a:p>
            <a:pPr marL="342900" indent="-342900">
              <a:lnSpc>
                <a:spcPct val="90000"/>
              </a:lnSpc>
              <a:spcBef>
                <a:spcPct val="20000"/>
              </a:spcBef>
              <a:buFont typeface="Wingdings" pitchFamily="2" charset="2"/>
              <a:buChar char="Ø"/>
            </a:pPr>
            <a:r>
              <a:rPr lang="en-US" sz="2800" b="1" i="1" dirty="0" err="1" smtClean="0">
                <a:solidFill>
                  <a:schemeClr val="bg1"/>
                </a:solidFill>
                <a:latin typeface="Arial" pitchFamily="34" charset="0"/>
                <a:cs typeface="Arial" pitchFamily="34" charset="0"/>
              </a:rPr>
              <a:t>Binationalism</a:t>
            </a:r>
            <a:r>
              <a:rPr lang="en-US" sz="2800" b="1" i="1" dirty="0" smtClean="0">
                <a:solidFill>
                  <a:schemeClr val="bg1"/>
                </a:solidFill>
                <a:latin typeface="Arial" pitchFamily="34" charset="0"/>
                <a:cs typeface="Arial" pitchFamily="34" charset="0"/>
              </a:rPr>
              <a:t>: “two-way exchange</a:t>
            </a:r>
            <a:r>
              <a:rPr lang="en-US" sz="2800" b="1" dirty="0" smtClean="0">
                <a:solidFill>
                  <a:schemeClr val="bg1"/>
                </a:solidFill>
                <a:latin typeface="Arial" pitchFamily="34" charset="0"/>
                <a:cs typeface="Arial" pitchFamily="34" charset="0"/>
              </a:rPr>
              <a:t>”, e’ </a:t>
            </a:r>
            <a:r>
              <a:rPr lang="en-US" sz="2800" b="1" dirty="0" err="1" smtClean="0">
                <a:solidFill>
                  <a:schemeClr val="bg1"/>
                </a:solidFill>
                <a:latin typeface="Arial" pitchFamily="34" charset="0"/>
                <a:cs typeface="Arial" pitchFamily="34" charset="0"/>
              </a:rPr>
              <a:t>fondato</a:t>
            </a:r>
            <a:r>
              <a:rPr lang="en-US" sz="2800" b="1" dirty="0" smtClean="0">
                <a:solidFill>
                  <a:schemeClr val="bg1"/>
                </a:solidFill>
                <a:latin typeface="Arial" pitchFamily="34" charset="0"/>
                <a:cs typeface="Arial" pitchFamily="34" charset="0"/>
              </a:rPr>
              <a:t> da </a:t>
            </a:r>
            <a:r>
              <a:rPr lang="en-US" sz="2800" b="1" dirty="0" err="1" smtClean="0">
                <a:solidFill>
                  <a:schemeClr val="bg1"/>
                </a:solidFill>
                <a:latin typeface="Arial" pitchFamily="34" charset="0"/>
                <a:cs typeface="Arial" pitchFamily="34" charset="0"/>
              </a:rPr>
              <a:t>dai</a:t>
            </a:r>
            <a:r>
              <a:rPr lang="en-US" sz="2800" b="1" dirty="0" smtClean="0">
                <a:solidFill>
                  <a:schemeClr val="bg1"/>
                </a:solidFill>
                <a:latin typeface="Arial" pitchFamily="34" charset="0"/>
                <a:cs typeface="Arial" pitchFamily="34" charset="0"/>
              </a:rPr>
              <a:t> due </a:t>
            </a:r>
            <a:r>
              <a:rPr lang="en-US" sz="2800" b="1" dirty="0" err="1" smtClean="0">
                <a:solidFill>
                  <a:schemeClr val="bg1"/>
                </a:solidFill>
                <a:latin typeface="Arial" pitchFamily="34" charset="0"/>
                <a:cs typeface="Arial" pitchFamily="34" charset="0"/>
              </a:rPr>
              <a:t>governi</a:t>
            </a:r>
            <a:endParaRPr lang="en-US" sz="2800" b="1" dirty="0" smtClean="0">
              <a:solidFill>
                <a:schemeClr val="bg1"/>
              </a:solidFill>
              <a:latin typeface="Arial" pitchFamily="34" charset="0"/>
              <a:cs typeface="Arial" pitchFamily="34" charset="0"/>
            </a:endParaRPr>
          </a:p>
          <a:p>
            <a:pPr marL="342900" indent="-342900">
              <a:lnSpc>
                <a:spcPct val="90000"/>
              </a:lnSpc>
              <a:spcBef>
                <a:spcPct val="20000"/>
              </a:spcBef>
              <a:buFont typeface="Wingdings" pitchFamily="2" charset="2"/>
              <a:buChar char="Ø"/>
            </a:pPr>
            <a:r>
              <a:rPr lang="en-US" sz="2800" b="1" dirty="0" err="1" smtClean="0">
                <a:solidFill>
                  <a:schemeClr val="bg1"/>
                </a:solidFill>
                <a:latin typeface="Arial" pitchFamily="34" charset="0"/>
                <a:cs typeface="Arial" pitchFamily="34" charset="0"/>
              </a:rPr>
              <a:t>Promuove</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il</a:t>
            </a:r>
            <a:r>
              <a:rPr lang="en-US" sz="2800" b="1" dirty="0" smtClean="0">
                <a:solidFill>
                  <a:schemeClr val="bg1"/>
                </a:solidFill>
                <a:latin typeface="Arial" pitchFamily="34" charset="0"/>
                <a:cs typeface="Arial" pitchFamily="34" charset="0"/>
              </a:rPr>
              <a:t> </a:t>
            </a:r>
            <a:r>
              <a:rPr lang="en-US" sz="2800" b="1" i="1" dirty="0" smtClean="0">
                <a:solidFill>
                  <a:schemeClr val="bg1"/>
                </a:solidFill>
                <a:latin typeface="Arial" pitchFamily="34" charset="0"/>
                <a:cs typeface="Arial" pitchFamily="34" charset="0"/>
              </a:rPr>
              <a:t>mutual understanding</a:t>
            </a:r>
          </a:p>
          <a:p>
            <a:pPr marL="342900" indent="-342900">
              <a:lnSpc>
                <a:spcPct val="90000"/>
              </a:lnSpc>
              <a:spcBef>
                <a:spcPct val="20000"/>
              </a:spcBef>
              <a:buFont typeface="Wingdings" pitchFamily="2" charset="2"/>
              <a:buChar char="Ø"/>
            </a:pPr>
            <a:r>
              <a:rPr lang="en-US" sz="2800" b="1" i="1" dirty="0" smtClean="0">
                <a:solidFill>
                  <a:schemeClr val="bg1"/>
                </a:solidFill>
                <a:latin typeface="Arial" pitchFamily="34" charset="0"/>
                <a:cs typeface="Arial" pitchFamily="34" charset="0"/>
              </a:rPr>
              <a:t>Public (people’s) diplomacy</a:t>
            </a:r>
            <a:r>
              <a:rPr lang="en-US" sz="2800" b="1" dirty="0" smtClean="0">
                <a:solidFill>
                  <a:schemeClr val="bg1"/>
                </a:solidFill>
                <a:latin typeface="Arial" pitchFamily="34" charset="0"/>
                <a:cs typeface="Arial" pitchFamily="34" charset="0"/>
              </a:rPr>
              <a:t>: </a:t>
            </a:r>
            <a:r>
              <a:rPr lang="en-US" sz="2800" b="1" dirty="0" err="1">
                <a:solidFill>
                  <a:schemeClr val="bg1"/>
                </a:solidFill>
                <a:latin typeface="Arial" pitchFamily="34" charset="0"/>
                <a:cs typeface="Arial" pitchFamily="34" charset="0"/>
              </a:rPr>
              <a:t>i</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partecipanti</a:t>
            </a:r>
            <a:r>
              <a:rPr lang="en-US" sz="2800" b="1" dirty="0" smtClean="0">
                <a:solidFill>
                  <a:schemeClr val="bg1"/>
                </a:solidFill>
                <a:latin typeface="Arial" pitchFamily="34" charset="0"/>
                <a:cs typeface="Arial" pitchFamily="34" charset="0"/>
              </a:rPr>
              <a:t>  come </a:t>
            </a:r>
            <a:r>
              <a:rPr lang="en-US" sz="2800" b="1" dirty="0" err="1" smtClean="0">
                <a:solidFill>
                  <a:schemeClr val="bg1"/>
                </a:solidFill>
                <a:latin typeface="Arial" pitchFamily="34" charset="0"/>
                <a:cs typeface="Arial" pitchFamily="34" charset="0"/>
              </a:rPr>
              <a:t>diplomatici</a:t>
            </a:r>
            <a:endParaRPr lang="en-US" sz="2800" b="1" dirty="0" smtClean="0">
              <a:solidFill>
                <a:schemeClr val="bg1"/>
              </a:solidFill>
              <a:latin typeface="Arial" pitchFamily="34" charset="0"/>
              <a:cs typeface="Arial" pitchFamily="34" charset="0"/>
            </a:endParaRPr>
          </a:p>
          <a:p>
            <a:pPr marL="342900" indent="-342900">
              <a:lnSpc>
                <a:spcPct val="90000"/>
              </a:lnSpc>
              <a:spcBef>
                <a:spcPct val="20000"/>
              </a:spcBef>
              <a:buFont typeface="Wingdings" pitchFamily="2" charset="2"/>
              <a:buChar char="Ø"/>
            </a:pPr>
            <a:r>
              <a:rPr lang="en-US" sz="2800" b="1" dirty="0" err="1" smtClean="0">
                <a:solidFill>
                  <a:schemeClr val="bg1"/>
                </a:solidFill>
                <a:latin typeface="Arial" pitchFamily="34" charset="0"/>
                <a:cs typeface="Arial" pitchFamily="34" charset="0"/>
              </a:rPr>
              <a:t>Beneficio</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pubblico</a:t>
            </a:r>
            <a:r>
              <a:rPr lang="en-US" sz="2800" b="1" dirty="0" smtClean="0">
                <a:solidFill>
                  <a:schemeClr val="bg1"/>
                </a:solidFill>
                <a:latin typeface="Arial" pitchFamily="34" charset="0"/>
                <a:cs typeface="Arial" pitchFamily="34" charset="0"/>
              </a:rPr>
              <a:t>: “giving something back”</a:t>
            </a:r>
          </a:p>
        </p:txBody>
      </p:sp>
      <p:sp>
        <p:nvSpPr>
          <p:cNvPr id="329737" name="Text Box 9"/>
          <p:cNvSpPr txBox="1">
            <a:spLocks noGrp="1" noChangeArrowheads="1"/>
          </p:cNvSpPr>
          <p:nvPr>
            <p:ph type="title"/>
          </p:nvPr>
        </p:nvSpPr>
        <p:spPr>
          <a:xfrm>
            <a:off x="381000" y="381000"/>
            <a:ext cx="8305800" cy="1143000"/>
          </a:xfrm>
        </p:spPr>
        <p:txBody>
          <a:bodyPr>
            <a:noAutofit/>
          </a:bodyPr>
          <a:lstStyle/>
          <a:p>
            <a:pPr>
              <a:spcBef>
                <a:spcPct val="50000"/>
              </a:spcBef>
              <a:defRPr/>
            </a:pPr>
            <a:r>
              <a:rPr lang="it-IT" sz="4000" b="1" dirty="0" smtClean="0">
                <a:latin typeface="Arial" pitchFamily="34" charset="0"/>
                <a:cs typeface="Arial" pitchFamily="34" charset="0"/>
              </a:rPr>
              <a:t>Caratteristiche del Programma Fulbright</a:t>
            </a:r>
          </a:p>
        </p:txBody>
      </p:sp>
      <p:sp>
        <p:nvSpPr>
          <p:cNvPr id="5" name="Line 5"/>
          <p:cNvSpPr>
            <a:spLocks noChangeShapeType="1"/>
          </p:cNvSpPr>
          <p:nvPr/>
        </p:nvSpPr>
        <p:spPr bwMode="auto">
          <a:xfrm>
            <a:off x="251520" y="1628800"/>
            <a:ext cx="8534400" cy="0"/>
          </a:xfrm>
          <a:prstGeom prst="line">
            <a:avLst/>
          </a:prstGeom>
          <a:noFill/>
          <a:ln w="38100">
            <a:solidFill>
              <a:srgbClr val="C00000"/>
            </a:solidFill>
            <a:round/>
            <a:headEnd/>
            <a:tailEnd/>
          </a:ln>
        </p:spPr>
        <p:txBody>
          <a:bodyPr/>
          <a:lstStyle/>
          <a:p>
            <a:endParaRPr lang="en-US"/>
          </a:p>
        </p:txBody>
      </p:sp>
      <p:pic>
        <p:nvPicPr>
          <p:cNvPr id="7" name="Picture 6" descr="FulbrightLogoBianco.png"/>
          <p:cNvPicPr>
            <a:picLocks noChangeAspect="1"/>
          </p:cNvPicPr>
          <p:nvPr/>
        </p:nvPicPr>
        <p:blipFill>
          <a:blip r:embed="rId3" cstate="print"/>
          <a:stretch>
            <a:fillRect/>
          </a:stretch>
        </p:blipFill>
        <p:spPr>
          <a:xfrm>
            <a:off x="251520" y="5877272"/>
            <a:ext cx="2499478" cy="792088"/>
          </a:xfrm>
          <a:prstGeom prst="rect">
            <a:avLst/>
          </a:prstGeom>
        </p:spPr>
      </p:pic>
    </p:spTree>
    <p:extLst>
      <p:ext uri="{BB962C8B-B14F-4D97-AF65-F5344CB8AC3E}">
        <p14:creationId xmlns:p14="http://schemas.microsoft.com/office/powerpoint/2010/main" val="4165447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457200" y="2971800"/>
            <a:ext cx="8229600" cy="9906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pPr>
            <a:r>
              <a:rPr lang="it-IT" sz="3200" b="1">
                <a:solidFill>
                  <a:schemeClr val="bg1"/>
                </a:solidFill>
                <a:ea typeface="Arial" charset="0"/>
                <a:cs typeface="Arial" charset="0"/>
              </a:rPr>
              <a:t>3. Borse di Studio Fulbright</a:t>
            </a:r>
          </a:p>
        </p:txBody>
      </p:sp>
      <p:sp>
        <p:nvSpPr>
          <p:cNvPr id="64514" name="Line 5"/>
          <p:cNvSpPr>
            <a:spLocks noChangeShapeType="1"/>
          </p:cNvSpPr>
          <p:nvPr/>
        </p:nvSpPr>
        <p:spPr bwMode="auto">
          <a:xfrm>
            <a:off x="250825" y="36449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it-IT" sz="3600" dirty="0" smtClean="0">
                <a:effectLst>
                  <a:outerShdw blurRad="38100" dist="38100" dir="2700000" algn="tl">
                    <a:srgbClr val="000000">
                      <a:alpha val="43137"/>
                    </a:srgbClr>
                  </a:outerShdw>
                </a:effectLst>
                <a:latin typeface="Arial" pitchFamily="34" charset="0"/>
                <a:ea typeface="+mj-ea"/>
                <a:cs typeface="Arial" pitchFamily="34" charset="0"/>
              </a:rPr>
              <a:t>Le borse di studio Fulbright sono offerte per...</a:t>
            </a:r>
            <a:endParaRPr lang="en-US" sz="3600"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66562" name="Rectangle 3"/>
          <p:cNvSpPr>
            <a:spLocks noGrp="1" noChangeArrowheads="1"/>
          </p:cNvSpPr>
          <p:nvPr>
            <p:ph idx="1"/>
          </p:nvPr>
        </p:nvSpPr>
        <p:spPr>
          <a:xfrm>
            <a:off x="457200" y="1524000"/>
            <a:ext cx="8153400" cy="4495800"/>
          </a:xfrm>
        </p:spPr>
        <p:txBody>
          <a:bodyPr/>
          <a:lstStyle/>
          <a:p>
            <a:pPr eaLnBrk="1" hangingPunct="1">
              <a:lnSpc>
                <a:spcPct val="80000"/>
              </a:lnSpc>
              <a:buFont typeface="Wingdings" charset="2"/>
              <a:buChar char="Ø"/>
            </a:pPr>
            <a:endParaRPr lang="it-IT" sz="1400" smtClean="0">
              <a:latin typeface="Arial" charset="0"/>
              <a:ea typeface="Arial" charset="0"/>
              <a:cs typeface="Arial" charset="0"/>
            </a:endParaRPr>
          </a:p>
          <a:p>
            <a:pPr eaLnBrk="1" hangingPunct="1">
              <a:lnSpc>
                <a:spcPct val="80000"/>
              </a:lnSpc>
              <a:buFont typeface="Wingdings" charset="2"/>
              <a:buChar char="Ø"/>
            </a:pPr>
            <a:r>
              <a:rPr lang="it-IT" sz="2200" b="1" smtClean="0">
                <a:latin typeface="Arial" charset="0"/>
                <a:ea typeface="Arial" charset="0"/>
                <a:cs typeface="Arial" charset="0"/>
              </a:rPr>
              <a:t>Frequenza di corsi di specializzazione post laurea di Master’s o Ph.D.  </a:t>
            </a:r>
            <a:r>
              <a:rPr lang="it-IT" sz="2200" smtClean="0">
                <a:latin typeface="Arial" charset="0"/>
                <a:ea typeface="Arial" charset="0"/>
                <a:cs typeface="Arial" charset="0"/>
              </a:rPr>
              <a:t>-  </a:t>
            </a:r>
            <a:r>
              <a:rPr lang="it-IT" sz="2200" i="1" smtClean="0">
                <a:latin typeface="Arial" charset="0"/>
                <a:ea typeface="Arial" charset="0"/>
                <a:cs typeface="Arial" charset="0"/>
              </a:rPr>
              <a:t>Laureati e laureandi</a:t>
            </a:r>
          </a:p>
          <a:p>
            <a:pPr eaLnBrk="1" hangingPunct="1">
              <a:lnSpc>
                <a:spcPct val="130000"/>
              </a:lnSpc>
              <a:buFont typeface="Wingdings" charset="2"/>
              <a:buChar char="Ø"/>
            </a:pPr>
            <a:r>
              <a:rPr lang="it-IT" sz="2200" b="1" smtClean="0">
                <a:latin typeface="Arial" charset="0"/>
                <a:ea typeface="Arial" charset="0"/>
                <a:cs typeface="Arial" charset="0"/>
              </a:rPr>
              <a:t>Attuazione di progetti di ricerca </a:t>
            </a:r>
            <a:r>
              <a:rPr lang="it-IT" sz="2200" smtClean="0">
                <a:latin typeface="Arial" charset="0"/>
                <a:ea typeface="Arial" charset="0"/>
                <a:cs typeface="Arial" charset="0"/>
              </a:rPr>
              <a:t>–</a:t>
            </a:r>
            <a:r>
              <a:rPr lang="it-IT" sz="2200" i="1" smtClean="0">
                <a:latin typeface="Arial" charset="0"/>
                <a:ea typeface="Arial" charset="0"/>
                <a:cs typeface="Arial" charset="0"/>
              </a:rPr>
              <a:t> Assegnisti di ricerca, ricercatori, professori associati</a:t>
            </a:r>
          </a:p>
          <a:p>
            <a:pPr eaLnBrk="1" hangingPunct="1">
              <a:lnSpc>
                <a:spcPct val="130000"/>
              </a:lnSpc>
              <a:buFont typeface="Wingdings" charset="2"/>
              <a:buChar char="Ø"/>
            </a:pPr>
            <a:r>
              <a:rPr lang="it-IT" sz="2200" b="1" smtClean="0">
                <a:latin typeface="Arial" charset="0"/>
                <a:ea typeface="Arial" charset="0"/>
                <a:cs typeface="Arial" charset="0"/>
              </a:rPr>
              <a:t>Incarichi di insegnamento </a:t>
            </a:r>
            <a:r>
              <a:rPr lang="it-IT" sz="2200" smtClean="0">
                <a:latin typeface="Arial" charset="0"/>
                <a:ea typeface="Arial" charset="0"/>
                <a:cs typeface="Arial" charset="0"/>
              </a:rPr>
              <a:t>– </a:t>
            </a:r>
            <a:r>
              <a:rPr lang="it-IT" sz="2200" i="1" smtClean="0">
                <a:latin typeface="Arial" charset="0"/>
                <a:ea typeface="Arial" charset="0"/>
                <a:cs typeface="Arial" charset="0"/>
              </a:rPr>
              <a:t>Professori</a:t>
            </a:r>
            <a:r>
              <a:rPr lang="it-IT" sz="2200" smtClean="0">
                <a:latin typeface="Arial" charset="0"/>
                <a:ea typeface="Arial" charset="0"/>
                <a:cs typeface="Arial" charset="0"/>
              </a:rPr>
              <a:t> </a:t>
            </a:r>
            <a:r>
              <a:rPr lang="it-IT" sz="2200" i="1" smtClean="0">
                <a:latin typeface="Arial" charset="0"/>
                <a:ea typeface="Arial" charset="0"/>
                <a:cs typeface="Arial" charset="0"/>
              </a:rPr>
              <a:t>di prima e seconda fascia e ricercatori confermati a tempo indeterminato con affidamento didattico</a:t>
            </a:r>
          </a:p>
          <a:p>
            <a:pPr eaLnBrk="1" hangingPunct="1">
              <a:lnSpc>
                <a:spcPct val="130000"/>
              </a:lnSpc>
              <a:buFontTx/>
              <a:buNone/>
            </a:pPr>
            <a:r>
              <a:rPr lang="it-IT" sz="700" b="1" smtClean="0">
                <a:solidFill>
                  <a:srgbClr val="CC0000"/>
                </a:solidFill>
                <a:ea typeface="ＭＳ Ｐゴシック" charset="-128"/>
                <a:cs typeface="ＭＳ Ｐゴシック" charset="-128"/>
              </a:rPr>
              <a:t>				</a:t>
            </a:r>
            <a:endParaRPr lang="en-US" sz="700" b="1" smtClean="0">
              <a:solidFill>
                <a:srgbClr val="CC0000"/>
              </a:solidFill>
              <a:ea typeface="ＭＳ Ｐゴシック" charset="-128"/>
              <a:cs typeface="ＭＳ Ｐゴシック" charset="-128"/>
            </a:endParaRPr>
          </a:p>
        </p:txBody>
      </p:sp>
      <p:sp>
        <p:nvSpPr>
          <p:cNvPr id="66563"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66564"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57200" y="304800"/>
            <a:ext cx="7772400" cy="1143000"/>
          </a:xfrm>
        </p:spPr>
        <p:txBody>
          <a:bodyPr rtlCol="0">
            <a:normAutofit fontScale="90000"/>
          </a:bodyPr>
          <a:lstStyle/>
          <a:p>
            <a:pPr eaLnBrk="1" fontAlgn="auto" hangingPunct="1">
              <a:spcAft>
                <a:spcPts val="0"/>
              </a:spcAft>
              <a:defRPr/>
            </a:pPr>
            <a:r>
              <a:rPr lang="it-IT" sz="3600" b="1" dirty="0" smtClean="0">
                <a:latin typeface="Arial" pitchFamily="34" charset="0"/>
                <a:ea typeface="+mj-ea"/>
                <a:cs typeface="Arial" pitchFamily="34" charset="0"/>
              </a:rPr>
              <a:t>Benefit delle borse di studio Fulbright</a:t>
            </a:r>
            <a:endParaRPr lang="en-US" sz="3600" b="1" dirty="0" smtClean="0">
              <a:latin typeface="Arial" pitchFamily="34" charset="0"/>
              <a:ea typeface="+mj-ea"/>
              <a:cs typeface="Arial" pitchFamily="34" charset="0"/>
            </a:endParaRPr>
          </a:p>
        </p:txBody>
      </p:sp>
      <p:sp>
        <p:nvSpPr>
          <p:cNvPr id="23557" name="Rectangle 3"/>
          <p:cNvSpPr>
            <a:spLocks noGrp="1" noChangeArrowheads="1"/>
          </p:cNvSpPr>
          <p:nvPr>
            <p:ph type="body" idx="4294967295"/>
          </p:nvPr>
        </p:nvSpPr>
        <p:spPr>
          <a:xfrm>
            <a:off x="457200" y="1524000"/>
            <a:ext cx="8153400" cy="4267200"/>
          </a:xfrm>
        </p:spPr>
        <p:txBody>
          <a:bodyPr rtlCol="0">
            <a:normAutofit fontScale="92500" lnSpcReduction="10000"/>
          </a:bodyPr>
          <a:lstStyle/>
          <a:p>
            <a:pPr eaLnBrk="1" fontAlgn="auto" hangingPunct="1">
              <a:lnSpc>
                <a:spcPct val="80000"/>
              </a:lnSpc>
              <a:buFont typeface="Arial" pitchFamily="34" charset="0"/>
              <a:buChar char="•"/>
              <a:defRPr/>
            </a:pPr>
            <a:endParaRPr lang="it-IT" sz="2200" b="1" dirty="0" smtClean="0">
              <a:solidFill>
                <a:srgbClr val="990033"/>
              </a:solidFill>
              <a:latin typeface="Bookman Old Style" pitchFamily="18" charset="0"/>
              <a:ea typeface="+mn-ea"/>
              <a:cs typeface="+mn-cs"/>
            </a:endParaRPr>
          </a:p>
          <a:p>
            <a:pPr eaLnBrk="1" fontAlgn="auto" hangingPunct="1">
              <a:buFont typeface="Arial" pitchFamily="34" charset="0"/>
              <a:buChar char="•"/>
              <a:defRPr/>
            </a:pPr>
            <a:r>
              <a:rPr lang="it-IT" sz="2100" b="1" dirty="0" smtClean="0">
                <a:latin typeface="Arial" pitchFamily="34" charset="0"/>
                <a:ea typeface="+mn-ea"/>
                <a:cs typeface="Arial" pitchFamily="34" charset="0"/>
              </a:rPr>
              <a:t>Prestigio del Programma Fulbright e partecipazione al network dei borsisti Fulbright nel mondo </a:t>
            </a:r>
          </a:p>
          <a:p>
            <a:pPr eaLnBrk="1" fontAlgn="auto" hangingPunct="1">
              <a:buFont typeface="Arial" pitchFamily="34" charset="0"/>
              <a:buChar char="•"/>
              <a:defRPr/>
            </a:pPr>
            <a:r>
              <a:rPr lang="it-IT" sz="2100" b="1" dirty="0" smtClean="0">
                <a:latin typeface="Arial" pitchFamily="34" charset="0"/>
                <a:ea typeface="+mn-ea"/>
                <a:cs typeface="Arial" pitchFamily="34" charset="0"/>
              </a:rPr>
              <a:t>Partecipazione a conferenze e seminari Fulbright</a:t>
            </a:r>
          </a:p>
          <a:p>
            <a:pPr eaLnBrk="1" fontAlgn="auto" hangingPunct="1">
              <a:buFont typeface="Arial" pitchFamily="34" charset="0"/>
              <a:buChar char="•"/>
              <a:defRPr/>
            </a:pPr>
            <a:r>
              <a:rPr lang="it-IT" sz="2100" b="1" dirty="0" smtClean="0">
                <a:latin typeface="Arial" pitchFamily="34" charset="0"/>
                <a:ea typeface="+mn-ea"/>
                <a:cs typeface="Arial" pitchFamily="34" charset="0"/>
              </a:rPr>
              <a:t>L’ammontare delle borse di studio Fulbright varia a secondo dei concorsi e delle categorie (studio, ricerca, insegnamento) </a:t>
            </a:r>
          </a:p>
          <a:p>
            <a:pPr eaLnBrk="1" fontAlgn="auto" hangingPunct="1">
              <a:buFont typeface="Arial" pitchFamily="34" charset="0"/>
              <a:buChar char="•"/>
              <a:defRPr/>
            </a:pPr>
            <a:r>
              <a:rPr lang="it-IT" sz="2100" b="1" dirty="0" smtClean="0">
                <a:latin typeface="Arial" pitchFamily="34" charset="0"/>
                <a:ea typeface="+mn-ea"/>
                <a:cs typeface="Arial" pitchFamily="34" charset="0"/>
              </a:rPr>
              <a:t>Tutte le borse di studio includono un contributo per le spese di viaggio e la assicurazione medica erogata dallo US Department of State</a:t>
            </a:r>
          </a:p>
          <a:p>
            <a:pPr eaLnBrk="1" fontAlgn="auto" hangingPunct="1">
              <a:buFont typeface="Arial" pitchFamily="34" charset="0"/>
              <a:buChar char="•"/>
              <a:defRPr/>
            </a:pPr>
            <a:r>
              <a:rPr lang="it-IT" sz="2100" b="1" dirty="0" smtClean="0">
                <a:latin typeface="Arial" pitchFamily="34" charset="0"/>
                <a:ea typeface="+mn-ea"/>
                <a:cs typeface="Arial" pitchFamily="34" charset="0"/>
              </a:rPr>
              <a:t>Sponsorizzazione del Visto di ingresso J-1 (</a:t>
            </a:r>
            <a:r>
              <a:rPr lang="it-IT" sz="2100" b="1" i="1" dirty="0" smtClean="0">
                <a:latin typeface="Arial" pitchFamily="34" charset="0"/>
                <a:ea typeface="+mn-ea"/>
                <a:cs typeface="Arial" pitchFamily="34" charset="0"/>
              </a:rPr>
              <a:t>exchange visitor visa</a:t>
            </a:r>
            <a:r>
              <a:rPr lang="it-IT" sz="2100" b="1" dirty="0" smtClean="0">
                <a:latin typeface="Arial" pitchFamily="34" charset="0"/>
                <a:ea typeface="+mn-ea"/>
                <a:cs typeface="Arial" pitchFamily="34" charset="0"/>
              </a:rPr>
              <a:t>), esenzione dalla SEVIS fee</a:t>
            </a:r>
          </a:p>
          <a:p>
            <a:pPr eaLnBrk="1" fontAlgn="auto" hangingPunct="1">
              <a:lnSpc>
                <a:spcPct val="80000"/>
              </a:lnSpc>
              <a:buFont typeface="Arial" pitchFamily="34" charset="0"/>
              <a:buChar char="•"/>
              <a:defRPr/>
            </a:pPr>
            <a:endParaRPr lang="it-IT" sz="900" b="1" dirty="0" smtClean="0">
              <a:solidFill>
                <a:srgbClr val="990033"/>
              </a:solidFill>
              <a:ea typeface="+mn-ea"/>
              <a:cs typeface="+mn-cs"/>
            </a:endParaRPr>
          </a:p>
          <a:p>
            <a:pPr eaLnBrk="1" fontAlgn="auto" hangingPunct="1">
              <a:lnSpc>
                <a:spcPct val="80000"/>
              </a:lnSpc>
              <a:buFontTx/>
              <a:buNone/>
              <a:defRPr/>
            </a:pPr>
            <a:r>
              <a:rPr lang="it-IT" sz="900" b="1" dirty="0" smtClean="0">
                <a:solidFill>
                  <a:srgbClr val="CC0000"/>
                </a:solidFill>
                <a:ea typeface="+mn-ea"/>
                <a:cs typeface="+mn-cs"/>
              </a:rPr>
              <a:t>				</a:t>
            </a:r>
            <a:endParaRPr lang="en-US" sz="900" b="1" dirty="0" smtClean="0">
              <a:solidFill>
                <a:srgbClr val="CC0000"/>
              </a:solidFill>
              <a:ea typeface="+mn-ea"/>
              <a:cs typeface="+mn-cs"/>
            </a:endParaRPr>
          </a:p>
        </p:txBody>
      </p:sp>
      <p:sp>
        <p:nvSpPr>
          <p:cNvPr id="68611"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68612"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normAutofit/>
          </a:bodyPr>
          <a:lstStyle/>
          <a:p>
            <a:pPr eaLnBrk="1" fontAlgn="auto" hangingPunct="1">
              <a:spcAft>
                <a:spcPts val="0"/>
              </a:spcAft>
              <a:defRPr/>
            </a:pPr>
            <a:r>
              <a:rPr lang="it-IT" sz="4400" b="1" dirty="0" smtClean="0">
                <a:effectLst>
                  <a:outerShdw blurRad="38100" dist="38100" dir="2700000" algn="tl">
                    <a:srgbClr val="000000">
                      <a:alpha val="43137"/>
                    </a:srgbClr>
                  </a:outerShdw>
                </a:effectLst>
                <a:latin typeface="Arial" pitchFamily="34" charset="0"/>
                <a:ea typeface="+mj-ea"/>
                <a:cs typeface="Arial" pitchFamily="34" charset="0"/>
              </a:rPr>
              <a:t>EducationUSA</a:t>
            </a:r>
            <a:endParaRPr lang="en-US" sz="4400" b="1"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1506" name="Content Placeholder 2"/>
          <p:cNvSpPr>
            <a:spLocks noGrp="1"/>
          </p:cNvSpPr>
          <p:nvPr>
            <p:ph idx="1"/>
          </p:nvPr>
        </p:nvSpPr>
        <p:spPr>
          <a:xfrm>
            <a:off x="395288" y="1557338"/>
            <a:ext cx="8291512" cy="4538662"/>
          </a:xfrm>
        </p:spPr>
        <p:txBody>
          <a:bodyPr/>
          <a:lstStyle/>
          <a:p>
            <a:pPr eaLnBrk="1" hangingPunct="1"/>
            <a:endParaRPr lang="en-US" sz="1800" b="1" i="1" u="sng" dirty="0" smtClean="0">
              <a:solidFill>
                <a:srgbClr val="990033"/>
              </a:solidFill>
              <a:latin typeface="Bookman Old Style" pitchFamily="84" charset="0"/>
            </a:endParaRPr>
          </a:p>
          <a:p>
            <a:pPr algn="just" eaLnBrk="1" hangingPunct="1">
              <a:buFont typeface="Wingdings" pitchFamily="84" charset="2"/>
              <a:buChar char="Ø"/>
            </a:pPr>
            <a:r>
              <a:rPr lang="en-US" dirty="0" smtClean="0">
                <a:latin typeface="Arial" pitchFamily="84" charset="0"/>
                <a:ea typeface="Arial" pitchFamily="84" charset="0"/>
                <a:cs typeface="Arial" pitchFamily="84" charset="0"/>
              </a:rPr>
              <a:t>Network </a:t>
            </a:r>
            <a:r>
              <a:rPr lang="en-US" dirty="0" err="1" smtClean="0">
                <a:latin typeface="Arial" pitchFamily="84" charset="0"/>
                <a:ea typeface="Arial" pitchFamily="84" charset="0"/>
                <a:cs typeface="Arial" pitchFamily="84" charset="0"/>
              </a:rPr>
              <a:t>oltre</a:t>
            </a:r>
            <a:r>
              <a:rPr lang="en-US" dirty="0" smtClean="0">
                <a:latin typeface="Arial" pitchFamily="84" charset="0"/>
                <a:ea typeface="Arial" pitchFamily="84" charset="0"/>
                <a:cs typeface="Arial" pitchFamily="84" charset="0"/>
              </a:rPr>
              <a:t> 400 </a:t>
            </a:r>
            <a:r>
              <a:rPr lang="en-US" dirty="0" err="1" smtClean="0">
                <a:latin typeface="Arial" pitchFamily="84" charset="0"/>
                <a:ea typeface="Arial" pitchFamily="84" charset="0"/>
                <a:cs typeface="Arial" pitchFamily="84" charset="0"/>
              </a:rPr>
              <a:t>uffici</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nel</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mondo</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supportati</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dallo</a:t>
            </a:r>
            <a:r>
              <a:rPr lang="en-US" dirty="0" smtClean="0">
                <a:latin typeface="Arial" pitchFamily="84" charset="0"/>
                <a:ea typeface="Arial" pitchFamily="84" charset="0"/>
                <a:cs typeface="Arial" pitchFamily="84" charset="0"/>
              </a:rPr>
              <a:t> U.S. Department of State</a:t>
            </a:r>
          </a:p>
          <a:p>
            <a:pPr eaLnBrk="1" hangingPunct="1">
              <a:buFont typeface="Wingdings" pitchFamily="84" charset="2"/>
              <a:buChar char="Ø"/>
            </a:pPr>
            <a:r>
              <a:rPr lang="en-US" b="1" dirty="0" smtClean="0">
                <a:latin typeface="Arial" pitchFamily="84" charset="0"/>
                <a:ea typeface="Arial" pitchFamily="84" charset="0"/>
                <a:cs typeface="Arial" pitchFamily="84" charset="0"/>
              </a:rPr>
              <a:t>Mission</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Promuovere</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il</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Sistema</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Educativo</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statunitense</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fornendo</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informazioni</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obiettive</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imparziali</a:t>
            </a:r>
            <a:r>
              <a:rPr lang="en-US" dirty="0" smtClean="0">
                <a:latin typeface="Arial" pitchFamily="84" charset="0"/>
                <a:ea typeface="Arial" pitchFamily="84" charset="0"/>
                <a:cs typeface="Arial" pitchFamily="84" charset="0"/>
              </a:rPr>
              <a:t> e accurate </a:t>
            </a:r>
            <a:r>
              <a:rPr lang="en-US" dirty="0" err="1" smtClean="0">
                <a:latin typeface="Arial" pitchFamily="84" charset="0"/>
                <a:ea typeface="Arial" pitchFamily="84" charset="0"/>
                <a:cs typeface="Arial" pitchFamily="84" charset="0"/>
              </a:rPr>
              <a:t>su</a:t>
            </a:r>
            <a:r>
              <a:rPr lang="en-US" dirty="0" smtClean="0">
                <a:latin typeface="Arial" pitchFamily="84" charset="0"/>
                <a:ea typeface="Arial" pitchFamily="84" charset="0"/>
                <a:cs typeface="Arial" pitchFamily="84" charset="0"/>
              </a:rPr>
              <a:t> </a:t>
            </a:r>
            <a:r>
              <a:rPr lang="en-US" dirty="0" err="1" smtClean="0">
                <a:latin typeface="Arial" pitchFamily="84" charset="0"/>
                <a:ea typeface="Arial" pitchFamily="84" charset="0"/>
                <a:cs typeface="Arial" pitchFamily="84" charset="0"/>
              </a:rPr>
              <a:t>istituzioni</a:t>
            </a:r>
            <a:r>
              <a:rPr lang="en-US" dirty="0" smtClean="0">
                <a:latin typeface="Arial" pitchFamily="84" charset="0"/>
                <a:ea typeface="Arial" pitchFamily="84" charset="0"/>
                <a:cs typeface="Arial" pitchFamily="84" charset="0"/>
              </a:rPr>
              <a:t> e </a:t>
            </a:r>
            <a:r>
              <a:rPr lang="en-US" dirty="0" err="1" smtClean="0">
                <a:latin typeface="Arial" pitchFamily="84" charset="0"/>
                <a:ea typeface="Arial" pitchFamily="84" charset="0"/>
                <a:cs typeface="Arial" pitchFamily="84" charset="0"/>
              </a:rPr>
              <a:t>percorsi</a:t>
            </a:r>
            <a:r>
              <a:rPr lang="en-US" dirty="0" smtClean="0">
                <a:latin typeface="Arial" pitchFamily="84" charset="0"/>
                <a:ea typeface="Arial" pitchFamily="84" charset="0"/>
                <a:cs typeface="Arial" pitchFamily="84" charset="0"/>
              </a:rPr>
              <a:t> di studio.</a:t>
            </a:r>
            <a:br>
              <a:rPr lang="en-US" dirty="0" smtClean="0">
                <a:latin typeface="Arial" pitchFamily="84" charset="0"/>
                <a:ea typeface="Arial" pitchFamily="84" charset="0"/>
                <a:cs typeface="Arial" pitchFamily="84" charset="0"/>
              </a:rPr>
            </a:br>
            <a:endParaRPr lang="en-US" sz="1600" dirty="0" smtClean="0">
              <a:latin typeface="Arial" pitchFamily="84" charset="0"/>
              <a:ea typeface="Arial" pitchFamily="84" charset="0"/>
              <a:cs typeface="Arial" pitchFamily="84" charset="0"/>
            </a:endParaRPr>
          </a:p>
          <a:p>
            <a:pPr eaLnBrk="1" hangingPunct="1">
              <a:buFont typeface="Arial" pitchFamily="84" charset="0"/>
              <a:buNone/>
            </a:pPr>
            <a:r>
              <a:rPr lang="it-IT" sz="1800" dirty="0" err="1" smtClean="0">
                <a:latin typeface="Arial" pitchFamily="84" charset="0"/>
                <a:ea typeface="Arial" pitchFamily="84" charset="0"/>
                <a:cs typeface="Arial" pitchFamily="84" charset="0"/>
              </a:rPr>
              <a:t>www.educationusa.state.gov</a:t>
            </a:r>
            <a:r>
              <a:rPr lang="it-IT" sz="1800" dirty="0" smtClean="0">
                <a:latin typeface="Arial" pitchFamily="84" charset="0"/>
                <a:ea typeface="Arial" pitchFamily="84" charset="0"/>
                <a:cs typeface="Arial" pitchFamily="84" charset="0"/>
              </a:rPr>
              <a:t> </a:t>
            </a:r>
          </a:p>
          <a:p>
            <a:pPr eaLnBrk="1" hangingPunct="1">
              <a:buFont typeface="Arial" pitchFamily="84" charset="0"/>
              <a:buNone/>
            </a:pPr>
            <a:r>
              <a:rPr lang="en-US" sz="1800" dirty="0" err="1" smtClean="0">
                <a:latin typeface="Arial" pitchFamily="84" charset="0"/>
                <a:ea typeface="Arial" pitchFamily="84" charset="0"/>
                <a:cs typeface="Arial" pitchFamily="84" charset="0"/>
              </a:rPr>
              <a:t>www.facebook.com</a:t>
            </a:r>
            <a:r>
              <a:rPr lang="en-US" sz="1800" dirty="0" smtClean="0">
                <a:latin typeface="Arial" pitchFamily="84" charset="0"/>
                <a:ea typeface="Arial" pitchFamily="84" charset="0"/>
                <a:cs typeface="Arial" pitchFamily="84" charset="0"/>
              </a:rPr>
              <a:t>/</a:t>
            </a:r>
            <a:r>
              <a:rPr lang="en-US" sz="1800" dirty="0" err="1" smtClean="0">
                <a:latin typeface="Arial" pitchFamily="84" charset="0"/>
                <a:ea typeface="Arial" pitchFamily="84" charset="0"/>
                <a:cs typeface="Arial" pitchFamily="84" charset="0"/>
              </a:rPr>
              <a:t>EducationUSA</a:t>
            </a:r>
            <a:r>
              <a:rPr lang="en-US" sz="1800" dirty="0" smtClean="0">
                <a:latin typeface="Arial" pitchFamily="84" charset="0"/>
                <a:ea typeface="Arial" pitchFamily="84" charset="0"/>
                <a:cs typeface="Arial" pitchFamily="84" charset="0"/>
              </a:rPr>
              <a:t> </a:t>
            </a:r>
          </a:p>
          <a:p>
            <a:pPr eaLnBrk="1" hangingPunct="1">
              <a:buFont typeface="Arial" pitchFamily="84" charset="0"/>
              <a:buNone/>
            </a:pPr>
            <a:r>
              <a:rPr lang="en-US" sz="1800" dirty="0" err="1" smtClean="0">
                <a:latin typeface="Arial" pitchFamily="84" charset="0"/>
                <a:ea typeface="Arial" pitchFamily="84" charset="0"/>
                <a:cs typeface="Arial" pitchFamily="84" charset="0"/>
              </a:rPr>
              <a:t>www.twitter.com</a:t>
            </a:r>
            <a:r>
              <a:rPr lang="en-US" sz="1800" dirty="0" smtClean="0">
                <a:latin typeface="Arial" pitchFamily="84" charset="0"/>
                <a:ea typeface="Arial" pitchFamily="84" charset="0"/>
                <a:cs typeface="Arial" pitchFamily="84" charset="0"/>
              </a:rPr>
              <a:t>/</a:t>
            </a:r>
            <a:r>
              <a:rPr lang="en-US" sz="1800" dirty="0" err="1" smtClean="0">
                <a:latin typeface="Arial" pitchFamily="84" charset="0"/>
                <a:ea typeface="Arial" pitchFamily="84" charset="0"/>
                <a:cs typeface="Arial" pitchFamily="84" charset="0"/>
              </a:rPr>
              <a:t>EdUSAupdates</a:t>
            </a:r>
            <a:r>
              <a:rPr lang="en-US" sz="1800" dirty="0" smtClean="0">
                <a:latin typeface="Arial" pitchFamily="84" charset="0"/>
                <a:ea typeface="Arial" pitchFamily="84" charset="0"/>
                <a:cs typeface="Arial" pitchFamily="84" charset="0"/>
              </a:rPr>
              <a:t>    </a:t>
            </a:r>
            <a:r>
              <a:rPr lang="en-US" sz="1800" b="1" dirty="0" smtClean="0">
                <a:solidFill>
                  <a:srgbClr val="000066"/>
                </a:solidFill>
                <a:latin typeface="Bookman Old Style" pitchFamily="84" charset="0"/>
              </a:rPr>
              <a:t/>
            </a:r>
            <a:br>
              <a:rPr lang="en-US" sz="1800" b="1" dirty="0" smtClean="0">
                <a:solidFill>
                  <a:srgbClr val="000066"/>
                </a:solidFill>
                <a:latin typeface="Bookman Old Style" pitchFamily="84" charset="0"/>
              </a:rPr>
            </a:br>
            <a:endParaRPr lang="en-US" sz="1800" b="1" dirty="0" smtClean="0">
              <a:solidFill>
                <a:srgbClr val="000066"/>
              </a:solidFill>
              <a:latin typeface="Bookman Old Style" pitchFamily="84" charset="0"/>
            </a:endParaRPr>
          </a:p>
        </p:txBody>
      </p:sp>
      <p:pic>
        <p:nvPicPr>
          <p:cNvPr id="21507" name="Picture 6" descr="untitled.JPG"/>
          <p:cNvPicPr>
            <a:picLocks noChangeAspect="1"/>
          </p:cNvPicPr>
          <p:nvPr/>
        </p:nvPicPr>
        <p:blipFill>
          <a:blip r:embed="rId3" cstate="print"/>
          <a:srcRect/>
          <a:stretch>
            <a:fillRect/>
          </a:stretch>
        </p:blipFill>
        <p:spPr bwMode="auto">
          <a:xfrm>
            <a:off x="4265488" y="4005263"/>
            <a:ext cx="4699000" cy="2592387"/>
          </a:xfrm>
          <a:prstGeom prst="rect">
            <a:avLst/>
          </a:prstGeom>
          <a:noFill/>
          <a:ln w="9525">
            <a:noFill/>
            <a:miter lim="800000"/>
            <a:headEnd/>
            <a:tailEnd/>
          </a:ln>
        </p:spPr>
      </p:pic>
      <p:pic>
        <p:nvPicPr>
          <p:cNvPr id="21508" name="Picture 7" descr="FulbrightLogoBianco.png"/>
          <p:cNvPicPr>
            <a:picLocks noChangeAspect="1"/>
          </p:cNvPicPr>
          <p:nvPr/>
        </p:nvPicPr>
        <p:blipFill>
          <a:blip r:embed="rId4" cstate="print"/>
          <a:srcRect/>
          <a:stretch>
            <a:fillRect/>
          </a:stretch>
        </p:blipFill>
        <p:spPr bwMode="auto">
          <a:xfrm>
            <a:off x="250825" y="5876925"/>
            <a:ext cx="2500313" cy="792163"/>
          </a:xfrm>
          <a:prstGeom prst="rect">
            <a:avLst/>
          </a:prstGeom>
          <a:noFill/>
          <a:ln w="9525">
            <a:noFill/>
            <a:miter lim="800000"/>
            <a:headEnd/>
            <a:tailEnd/>
          </a:ln>
        </p:spPr>
      </p:pic>
      <p:sp>
        <p:nvSpPr>
          <p:cNvPr id="21510" name="Line 5"/>
          <p:cNvSpPr>
            <a:spLocks noChangeShapeType="1"/>
          </p:cNvSpPr>
          <p:nvPr/>
        </p:nvSpPr>
        <p:spPr bwMode="auto">
          <a:xfrm>
            <a:off x="250825"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3" name="Immagine 2"/>
          <p:cNvPicPr>
            <a:picLocks noChangeAspect="1"/>
          </p:cNvPicPr>
          <p:nvPr/>
        </p:nvPicPr>
        <p:blipFill>
          <a:blip r:embed="rId5"/>
          <a:stretch>
            <a:fillRect/>
          </a:stretch>
        </p:blipFill>
        <p:spPr>
          <a:xfrm>
            <a:off x="6516216" y="188640"/>
            <a:ext cx="2339752" cy="1152128"/>
          </a:xfrm>
          <a:prstGeom prst="rect">
            <a:avLst/>
          </a:prstGeom>
        </p:spPr>
      </p:pic>
    </p:spTree>
    <p:extLst>
      <p:ext uri="{BB962C8B-B14F-4D97-AF65-F5344CB8AC3E}">
        <p14:creationId xmlns:p14="http://schemas.microsoft.com/office/powerpoint/2010/main" val="1495844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lstStyle/>
          <a:p>
            <a:endParaRPr lang="en-US" sz="1400" b="1">
              <a:solidFill>
                <a:srgbClr val="000066"/>
              </a:solidFill>
            </a:endParaRPr>
          </a:p>
        </p:txBody>
      </p:sp>
      <p:sp>
        <p:nvSpPr>
          <p:cNvPr id="2457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310DED0B-5E31-4F8F-BD96-0E24357E31FC}" type="slidenum">
              <a:rPr lang="en-US" sz="1400" b="1">
                <a:solidFill>
                  <a:srgbClr val="000066"/>
                </a:solidFill>
              </a:rPr>
              <a:pPr algn="r"/>
              <a:t>30</a:t>
            </a:fld>
            <a:endParaRPr lang="en-US" sz="1400" b="1">
              <a:solidFill>
                <a:srgbClr val="000066"/>
              </a:solidFill>
            </a:endParaRPr>
          </a:p>
        </p:txBody>
      </p:sp>
      <p:sp>
        <p:nvSpPr>
          <p:cNvPr id="38916" name="Rectangle 2"/>
          <p:cNvSpPr>
            <a:spLocks noGrp="1" noChangeArrowheads="1"/>
          </p:cNvSpPr>
          <p:nvPr>
            <p:ph type="title" idx="4294967295"/>
          </p:nvPr>
        </p:nvSpPr>
        <p:spPr>
          <a:xfrm>
            <a:off x="457200" y="304800"/>
            <a:ext cx="7848600" cy="1219200"/>
          </a:xfrm>
        </p:spPr>
        <p:txBody>
          <a:bodyPr/>
          <a:lstStyle/>
          <a:p>
            <a:pPr algn="l" eaLnBrk="1" hangingPunct="1">
              <a:defRPr/>
            </a:pPr>
            <a:r>
              <a:rPr lang="it-IT" sz="3600" dirty="0" smtClean="0">
                <a:latin typeface="Arial" pitchFamily="34" charset="0"/>
                <a:cs typeface="Arial" pitchFamily="34" charset="0"/>
              </a:rPr>
              <a:t>Informazioni sui concorsi e su come presentare domanda</a:t>
            </a:r>
            <a:endParaRPr lang="en-US" sz="3600" dirty="0" smtClean="0">
              <a:latin typeface="Arial" pitchFamily="34" charset="0"/>
              <a:cs typeface="Arial" pitchFamily="34" charset="0"/>
            </a:endParaRPr>
          </a:p>
        </p:txBody>
      </p:sp>
      <p:sp>
        <p:nvSpPr>
          <p:cNvPr id="198668" name="Text Box 12"/>
          <p:cNvSpPr txBox="1">
            <a:spLocks noChangeArrowheads="1"/>
          </p:cNvSpPr>
          <p:nvPr/>
        </p:nvSpPr>
        <p:spPr bwMode="auto">
          <a:xfrm>
            <a:off x="2987824" y="5733256"/>
            <a:ext cx="4038600" cy="584775"/>
          </a:xfrm>
          <a:prstGeom prst="rect">
            <a:avLst/>
          </a:prstGeom>
          <a:noFill/>
          <a:ln w="9525">
            <a:noFill/>
            <a:miter lim="800000"/>
            <a:headEnd/>
            <a:tailEnd/>
          </a:ln>
          <a:effectLst/>
        </p:spPr>
        <p:txBody>
          <a:bodyPr>
            <a:spAutoFit/>
          </a:bodyPr>
          <a:lstStyle/>
          <a:p>
            <a:pPr algn="ctr">
              <a:spcBef>
                <a:spcPct val="50000"/>
              </a:spcBef>
              <a:defRPr/>
            </a:pPr>
            <a:r>
              <a:rPr lang="it-IT" sz="3200" dirty="0">
                <a:solidFill>
                  <a:schemeClr val="bg1"/>
                </a:solidFill>
                <a:latin typeface="Arial" pitchFamily="34" charset="0"/>
                <a:cs typeface="Arial" pitchFamily="34" charset="0"/>
              </a:rPr>
              <a:t>www.fulbright.it</a:t>
            </a:r>
            <a:endParaRPr lang="en-US" sz="3200" dirty="0">
              <a:solidFill>
                <a:schemeClr val="bg1"/>
              </a:solidFill>
              <a:latin typeface="Arial" pitchFamily="34" charset="0"/>
              <a:cs typeface="Arial" pitchFamily="34" charset="0"/>
            </a:endParaRPr>
          </a:p>
        </p:txBody>
      </p:sp>
      <p:pic>
        <p:nvPicPr>
          <p:cNvPr id="9" name="Picture 8" descr="FulbrightLogoBianco.png"/>
          <p:cNvPicPr>
            <a:picLocks noChangeAspect="1"/>
          </p:cNvPicPr>
          <p:nvPr/>
        </p:nvPicPr>
        <p:blipFill>
          <a:blip r:embed="rId3" cstate="print"/>
          <a:stretch>
            <a:fillRect/>
          </a:stretch>
        </p:blipFill>
        <p:spPr>
          <a:xfrm>
            <a:off x="251520" y="5877272"/>
            <a:ext cx="2499478" cy="792088"/>
          </a:xfrm>
          <a:prstGeom prst="rect">
            <a:avLst/>
          </a:prstGeom>
        </p:spPr>
      </p:pic>
      <p:pic>
        <p:nvPicPr>
          <p:cNvPr id="10" name="Picture 2" descr="C:\Documents and Settings\lg1\Desktop\untitled.JPG"/>
          <p:cNvPicPr>
            <a:picLocks noChangeAspect="1" noChangeArrowheads="1"/>
          </p:cNvPicPr>
          <p:nvPr/>
        </p:nvPicPr>
        <p:blipFill>
          <a:blip r:embed="rId4" cstate="print"/>
          <a:srcRect/>
          <a:stretch>
            <a:fillRect/>
          </a:stretch>
        </p:blipFill>
        <p:spPr bwMode="auto">
          <a:xfrm>
            <a:off x="539552" y="1484784"/>
            <a:ext cx="7740352" cy="4108125"/>
          </a:xfrm>
          <a:prstGeom prst="rect">
            <a:avLst/>
          </a:prstGeom>
          <a:noFill/>
        </p:spPr>
      </p:pic>
    </p:spTree>
    <p:extLst>
      <p:ext uri="{BB962C8B-B14F-4D97-AF65-F5344CB8AC3E}">
        <p14:creationId xmlns:p14="http://schemas.microsoft.com/office/powerpoint/2010/main" val="36993711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457200" y="304800"/>
            <a:ext cx="7772400" cy="1143000"/>
          </a:xfrm>
        </p:spPr>
        <p:txBody>
          <a:bodyPr/>
          <a:lstStyle/>
          <a:p>
            <a:pPr eaLnBrk="1" hangingPunct="1"/>
            <a:r>
              <a:rPr lang="en-US" sz="3600" b="1" smtClean="0">
                <a:latin typeface="Arial" charset="0"/>
                <a:ea typeface="Arial" charset="0"/>
                <a:cs typeface="Arial" charset="0"/>
              </a:rPr>
              <a:t>Il </a:t>
            </a:r>
            <a:r>
              <a:rPr lang="en-US" b="1" smtClean="0">
                <a:latin typeface="Arial" charset="0"/>
                <a:ea typeface="Arial" charset="0"/>
                <a:cs typeface="Arial" charset="0"/>
              </a:rPr>
              <a:t>buon</a:t>
            </a:r>
            <a:r>
              <a:rPr lang="en-US" sz="3600" b="1" smtClean="0">
                <a:latin typeface="Arial" charset="0"/>
                <a:ea typeface="Arial" charset="0"/>
                <a:cs typeface="Arial" charset="0"/>
              </a:rPr>
              <a:t> candidato:</a:t>
            </a:r>
          </a:p>
        </p:txBody>
      </p:sp>
      <p:sp>
        <p:nvSpPr>
          <p:cNvPr id="72706" name="Rectangle 3"/>
          <p:cNvSpPr>
            <a:spLocks noGrp="1" noChangeArrowheads="1"/>
          </p:cNvSpPr>
          <p:nvPr>
            <p:ph type="body" idx="4294967295"/>
          </p:nvPr>
        </p:nvSpPr>
        <p:spPr>
          <a:xfrm>
            <a:off x="457200" y="1524000"/>
            <a:ext cx="8153400" cy="4267200"/>
          </a:xfrm>
        </p:spPr>
        <p:txBody>
          <a:bodyPr/>
          <a:lstStyle/>
          <a:p>
            <a:pPr eaLnBrk="1" hangingPunct="1">
              <a:lnSpc>
                <a:spcPct val="80000"/>
              </a:lnSpc>
            </a:pPr>
            <a:endParaRPr lang="it-IT" sz="2200" b="1" smtClean="0">
              <a:solidFill>
                <a:srgbClr val="990033"/>
              </a:solidFill>
              <a:latin typeface="Bookman Old Style" charset="0"/>
              <a:ea typeface="ＭＳ Ｐゴシック" charset="-128"/>
              <a:cs typeface="ＭＳ Ｐゴシック" charset="-128"/>
            </a:endParaRPr>
          </a:p>
          <a:p>
            <a:pPr eaLnBrk="1" hangingPunct="1">
              <a:lnSpc>
                <a:spcPct val="80000"/>
              </a:lnSpc>
            </a:pPr>
            <a:endParaRPr lang="it-IT" sz="900" b="1" smtClean="0">
              <a:solidFill>
                <a:srgbClr val="990033"/>
              </a:solidFill>
              <a:ea typeface="ＭＳ Ｐゴシック" charset="-128"/>
              <a:cs typeface="ＭＳ Ｐゴシック" charset="-128"/>
            </a:endParaRPr>
          </a:p>
          <a:p>
            <a:pPr eaLnBrk="1" hangingPunct="1">
              <a:lnSpc>
                <a:spcPct val="80000"/>
              </a:lnSpc>
              <a:buFontTx/>
              <a:buNone/>
            </a:pPr>
            <a:r>
              <a:rPr lang="it-IT" sz="900" b="1" smtClean="0">
                <a:solidFill>
                  <a:srgbClr val="CC0000"/>
                </a:solidFill>
                <a:ea typeface="ＭＳ Ｐゴシック" charset="-128"/>
                <a:cs typeface="ＭＳ Ｐゴシック" charset="-128"/>
              </a:rPr>
              <a:t>				</a:t>
            </a:r>
            <a:endParaRPr lang="en-US" sz="900" b="1" smtClean="0">
              <a:solidFill>
                <a:srgbClr val="CC0000"/>
              </a:solidFill>
              <a:ea typeface="ＭＳ Ｐゴシック" charset="-128"/>
              <a:cs typeface="ＭＳ Ｐゴシック" charset="-128"/>
            </a:endParaRPr>
          </a:p>
        </p:txBody>
      </p:sp>
      <p:sp>
        <p:nvSpPr>
          <p:cNvPr id="72707"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72708" name="Picture 6" descr="FulbrightLogoBianco.png"/>
          <p:cNvPicPr>
            <a:picLocks noChangeAspect="1"/>
          </p:cNvPicPr>
          <p:nvPr/>
        </p:nvPicPr>
        <p:blipFill>
          <a:blip r:embed="rId3" cstate="print"/>
          <a:srcRect/>
          <a:stretch>
            <a:fillRect/>
          </a:stretch>
        </p:blipFill>
        <p:spPr bwMode="auto">
          <a:xfrm>
            <a:off x="250825" y="5876925"/>
            <a:ext cx="2500313" cy="792163"/>
          </a:xfrm>
          <a:prstGeom prst="rect">
            <a:avLst/>
          </a:prstGeom>
          <a:noFill/>
          <a:ln w="9525">
            <a:noFill/>
            <a:miter lim="800000"/>
            <a:headEnd/>
            <a:tailEnd/>
          </a:ln>
        </p:spPr>
      </p:pic>
      <p:sp>
        <p:nvSpPr>
          <p:cNvPr id="72709" name="Rettangolo 7"/>
          <p:cNvSpPr>
            <a:spLocks noChangeArrowheads="1"/>
          </p:cNvSpPr>
          <p:nvPr/>
        </p:nvSpPr>
        <p:spPr bwMode="auto">
          <a:xfrm>
            <a:off x="323850" y="1628775"/>
            <a:ext cx="8424863" cy="3560763"/>
          </a:xfrm>
          <a:prstGeom prst="rect">
            <a:avLst/>
          </a:prstGeom>
          <a:noFill/>
          <a:ln w="9525">
            <a:noFill/>
            <a:miter lim="800000"/>
            <a:headEnd/>
            <a:tailEnd/>
          </a:ln>
        </p:spPr>
        <p:txBody>
          <a:bodyPr>
            <a:prstTxWarp prst="textNoShape">
              <a:avLst/>
            </a:prstTxWarp>
            <a:spAutoFit/>
          </a:bodyPr>
          <a:lstStyle/>
          <a:p>
            <a:pPr marL="357188" indent="-357188">
              <a:lnSpc>
                <a:spcPct val="190000"/>
              </a:lnSpc>
              <a:buClr>
                <a:srgbClr val="990033"/>
              </a:buClr>
              <a:buFont typeface="Wingdings" charset="2"/>
              <a:buChar char="ü"/>
              <a:tabLst>
                <a:tab pos="5311775" algn="l"/>
              </a:tabLst>
            </a:pPr>
            <a:r>
              <a:rPr lang="it-IT" b="1">
                <a:solidFill>
                  <a:schemeClr val="bg1"/>
                </a:solidFill>
                <a:ea typeface="Arial" charset="0"/>
                <a:cs typeface="Arial" charset="0"/>
              </a:rPr>
              <a:t>Qualita’ del progetto</a:t>
            </a:r>
          </a:p>
          <a:p>
            <a:pPr marL="357188" indent="-357188">
              <a:lnSpc>
                <a:spcPct val="190000"/>
              </a:lnSpc>
              <a:buClr>
                <a:srgbClr val="990033"/>
              </a:buClr>
              <a:buFont typeface="Wingdings" charset="2"/>
              <a:buChar char="ü"/>
              <a:tabLst>
                <a:tab pos="5311775" algn="l"/>
              </a:tabLst>
            </a:pPr>
            <a:r>
              <a:rPr lang="it-IT" b="1">
                <a:solidFill>
                  <a:schemeClr val="bg1"/>
                </a:solidFill>
                <a:ea typeface="Arial" charset="0"/>
                <a:cs typeface="Arial" charset="0"/>
              </a:rPr>
              <a:t>Ottimo </a:t>
            </a:r>
            <a:r>
              <a:rPr lang="it-IT" b="1" i="1">
                <a:solidFill>
                  <a:schemeClr val="bg1"/>
                </a:solidFill>
                <a:ea typeface="Arial" charset="0"/>
                <a:cs typeface="Arial" charset="0"/>
              </a:rPr>
              <a:t>background</a:t>
            </a:r>
            <a:r>
              <a:rPr lang="it-IT" b="1">
                <a:solidFill>
                  <a:schemeClr val="bg1"/>
                </a:solidFill>
                <a:ea typeface="Arial" charset="0"/>
                <a:cs typeface="Arial" charset="0"/>
              </a:rPr>
              <a:t> accademico</a:t>
            </a:r>
          </a:p>
          <a:p>
            <a:pPr marL="357188" indent="-357188">
              <a:lnSpc>
                <a:spcPct val="190000"/>
              </a:lnSpc>
              <a:buClr>
                <a:srgbClr val="990033"/>
              </a:buClr>
              <a:buFont typeface="Wingdings" charset="2"/>
              <a:buChar char="ü"/>
              <a:tabLst>
                <a:tab pos="5311775" algn="l"/>
              </a:tabLst>
            </a:pPr>
            <a:r>
              <a:rPr lang="it-IT" b="1">
                <a:solidFill>
                  <a:schemeClr val="bg1"/>
                </a:solidFill>
                <a:ea typeface="Arial" charset="0"/>
                <a:cs typeface="Arial" charset="0"/>
              </a:rPr>
              <a:t>Ottime lettere di referenza</a:t>
            </a:r>
          </a:p>
          <a:p>
            <a:pPr marL="357188" indent="-357188">
              <a:lnSpc>
                <a:spcPct val="190000"/>
              </a:lnSpc>
              <a:buClr>
                <a:srgbClr val="990033"/>
              </a:buClr>
              <a:buFont typeface="Wingdings" charset="2"/>
              <a:buChar char="ü"/>
              <a:tabLst>
                <a:tab pos="5311775" algn="l"/>
              </a:tabLst>
            </a:pPr>
            <a:r>
              <a:rPr lang="it-IT" b="1">
                <a:solidFill>
                  <a:schemeClr val="bg1"/>
                </a:solidFill>
                <a:ea typeface="Arial" charset="0"/>
                <a:cs typeface="Arial" charset="0"/>
              </a:rPr>
              <a:t>Ottima conoscenza della lingua inglese</a:t>
            </a:r>
          </a:p>
          <a:p>
            <a:pPr marL="357188" indent="-357188">
              <a:lnSpc>
                <a:spcPct val="190000"/>
              </a:lnSpc>
              <a:buClr>
                <a:srgbClr val="990033"/>
              </a:buClr>
              <a:buFont typeface="Wingdings" charset="2"/>
              <a:buChar char="ü"/>
              <a:tabLst>
                <a:tab pos="5311775" algn="l"/>
              </a:tabLst>
            </a:pPr>
            <a:r>
              <a:rPr lang="it-IT" b="1" i="1">
                <a:solidFill>
                  <a:schemeClr val="bg1"/>
                </a:solidFill>
                <a:ea typeface="Arial" charset="0"/>
                <a:cs typeface="Arial" charset="0"/>
              </a:rPr>
              <a:t>Ambassadorial qualities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75514" y="1"/>
            <a:ext cx="8868486" cy="859809"/>
          </a:xfrm>
        </p:spPr>
        <p:txBody>
          <a:bodyPr>
            <a:noAutofit/>
          </a:bodyPr>
          <a:lstStyle/>
          <a:p>
            <a:pPr algn="l" eaLnBrk="1" hangingPunct="1">
              <a:defRPr/>
            </a:pPr>
            <a:r>
              <a:rPr lang="it-IT" sz="4000" b="1" dirty="0" smtClean="0">
                <a:effectLst/>
                <a:cs typeface="Arial" pitchFamily="34" charset="0"/>
              </a:rPr>
              <a:t>STUDIO: Master e Ph.D.</a:t>
            </a:r>
            <a:endParaRPr lang="en-US" sz="4000" b="1" dirty="0" smtClean="0">
              <a:effectLst/>
              <a:cs typeface="Arial" pitchFamily="34" charset="0"/>
            </a:endParaRPr>
          </a:p>
        </p:txBody>
      </p:sp>
      <p:sp>
        <p:nvSpPr>
          <p:cNvPr id="33794" name="Rectangle 3"/>
          <p:cNvSpPr>
            <a:spLocks noGrp="1" noChangeArrowheads="1"/>
          </p:cNvSpPr>
          <p:nvPr>
            <p:ph idx="1"/>
          </p:nvPr>
        </p:nvSpPr>
        <p:spPr>
          <a:xfrm>
            <a:off x="272955" y="1160061"/>
            <a:ext cx="8294427" cy="3762233"/>
          </a:xfrm>
        </p:spPr>
        <p:txBody>
          <a:bodyPr>
            <a:normAutofit lnSpcReduction="10000"/>
          </a:bodyPr>
          <a:lstStyle/>
          <a:p>
            <a:pPr marL="114300" indent="-114300" algn="just" eaLnBrk="1" hangingPunct="1">
              <a:lnSpc>
                <a:spcPct val="80000"/>
              </a:lnSpc>
              <a:buFontTx/>
              <a:buNone/>
              <a:defRPr/>
            </a:pPr>
            <a:r>
              <a:rPr lang="it-IT" sz="3900" b="1" dirty="0" smtClean="0">
                <a:cs typeface="Arial" pitchFamily="34" charset="0"/>
              </a:rPr>
              <a:t>10</a:t>
            </a:r>
            <a:r>
              <a:rPr lang="it-IT" sz="3000" dirty="0" smtClean="0">
                <a:cs typeface="Arial" pitchFamily="34" charset="0"/>
              </a:rPr>
              <a:t> Borse di studio Fulbright per la frequenza di corsi di </a:t>
            </a:r>
            <a:r>
              <a:rPr lang="it-IT" sz="3000" b="1" dirty="0" smtClean="0">
                <a:cs typeface="Arial" pitchFamily="34" charset="0"/>
              </a:rPr>
              <a:t>Master</a:t>
            </a:r>
            <a:r>
              <a:rPr lang="it-IT" sz="3000" dirty="0" smtClean="0">
                <a:cs typeface="Arial" pitchFamily="34" charset="0"/>
              </a:rPr>
              <a:t> e </a:t>
            </a:r>
            <a:r>
              <a:rPr lang="it-IT" sz="3000" b="1" dirty="0" smtClean="0">
                <a:cs typeface="Arial" pitchFamily="34" charset="0"/>
              </a:rPr>
              <a:t>Ph.D. </a:t>
            </a:r>
            <a:endParaRPr lang="it-IT" sz="3000" b="1" i="1" dirty="0" smtClean="0">
              <a:effectLst>
                <a:outerShdw blurRad="38100" dist="38100" dir="2700000" algn="tl">
                  <a:srgbClr val="C0C0C0"/>
                </a:outerShdw>
              </a:effectLst>
              <a:cs typeface="Arial" pitchFamily="34" charset="0"/>
            </a:endParaRPr>
          </a:p>
          <a:p>
            <a:pPr marL="114300" indent="-114300" algn="ctr" eaLnBrk="1" hangingPunct="1">
              <a:lnSpc>
                <a:spcPct val="80000"/>
              </a:lnSpc>
              <a:buFontTx/>
              <a:buNone/>
              <a:defRPr/>
            </a:pPr>
            <a:r>
              <a:rPr lang="it-IT" sz="2400" b="1" u="sng" dirty="0" smtClean="0">
                <a:cs typeface="Arial" pitchFamily="34" charset="0"/>
              </a:rPr>
              <a:t>Requisiti</a:t>
            </a:r>
          </a:p>
          <a:p>
            <a:pPr marL="114300" indent="-114300">
              <a:lnSpc>
                <a:spcPct val="80000"/>
              </a:lnSpc>
              <a:buClr>
                <a:schemeClr val="bg1"/>
              </a:buClr>
              <a:buFont typeface="Wingdings" pitchFamily="2" charset="2"/>
              <a:buChar char="Ø"/>
              <a:defRPr/>
            </a:pPr>
            <a:r>
              <a:rPr lang="it-IT" sz="2200" b="1" dirty="0" smtClean="0">
                <a:cs typeface="Arial" pitchFamily="34" charset="0"/>
              </a:rPr>
              <a:t> CONCORSO SELF – PLACED :  </a:t>
            </a:r>
            <a:r>
              <a:rPr lang="it-IT" sz="2200" dirty="0" smtClean="0">
                <a:cs typeface="Arial" pitchFamily="34" charset="0"/>
              </a:rPr>
              <a:t>Laurea triennale o specialistica</a:t>
            </a:r>
          </a:p>
          <a:p>
            <a:pPr marL="114300" indent="-114300">
              <a:lnSpc>
                <a:spcPct val="80000"/>
              </a:lnSpc>
              <a:buClr>
                <a:schemeClr val="bg1"/>
              </a:buClr>
              <a:buFont typeface="Wingdings" pitchFamily="2" charset="2"/>
              <a:buChar char="Ø"/>
              <a:defRPr/>
            </a:pPr>
            <a:endParaRPr lang="it-IT" sz="2200" b="1" dirty="0" smtClean="0"/>
          </a:p>
          <a:p>
            <a:pPr marL="114300" indent="-114300">
              <a:lnSpc>
                <a:spcPct val="80000"/>
              </a:lnSpc>
              <a:buClr>
                <a:schemeClr val="bg1"/>
              </a:buClr>
              <a:buFont typeface="Wingdings" pitchFamily="2" charset="2"/>
              <a:buChar char="Ø"/>
              <a:defRPr/>
            </a:pPr>
            <a:r>
              <a:rPr lang="it-IT" sz="2200" b="1" dirty="0" smtClean="0">
                <a:cs typeface="Arial" pitchFamily="34" charset="0"/>
              </a:rPr>
              <a:t>CONCORSO IIE – PLACED :  </a:t>
            </a:r>
            <a:r>
              <a:rPr lang="it-IT" sz="2200" dirty="0" smtClean="0">
                <a:cs typeface="Arial" pitchFamily="34" charset="0"/>
              </a:rPr>
              <a:t>Laurea Specialistica</a:t>
            </a:r>
          </a:p>
          <a:p>
            <a:pPr marL="114300" indent="-114300">
              <a:lnSpc>
                <a:spcPct val="80000"/>
              </a:lnSpc>
              <a:buClr>
                <a:schemeClr val="bg1"/>
              </a:buClr>
              <a:buFont typeface="Wingdings" pitchFamily="2" charset="2"/>
              <a:buChar char="Ø"/>
              <a:defRPr/>
            </a:pPr>
            <a:endParaRPr lang="it-IT" sz="2200" dirty="0" smtClean="0">
              <a:cs typeface="Arial" pitchFamily="34" charset="0"/>
            </a:endParaRPr>
          </a:p>
          <a:p>
            <a:pPr marL="114300" indent="-114300" algn="ctr">
              <a:lnSpc>
                <a:spcPct val="80000"/>
              </a:lnSpc>
              <a:buClr>
                <a:schemeClr val="bg1"/>
              </a:buClr>
              <a:buNone/>
              <a:defRPr/>
            </a:pPr>
            <a:r>
              <a:rPr lang="it-IT" sz="2200" dirty="0" smtClean="0">
                <a:cs typeface="Arial" pitchFamily="34" charset="0"/>
              </a:rPr>
              <a:t>Conoscenza lingua inglese – certificato </a:t>
            </a:r>
            <a:r>
              <a:rPr lang="it-IT" sz="2200" b="1" dirty="0" smtClean="0">
                <a:cs typeface="Arial" pitchFamily="34" charset="0"/>
              </a:rPr>
              <a:t>TOEFL o IELTS</a:t>
            </a:r>
            <a:r>
              <a:rPr lang="it-IT" sz="1800" b="1" dirty="0" smtClean="0">
                <a:solidFill>
                  <a:srgbClr val="000066"/>
                </a:solidFill>
              </a:rPr>
              <a:t/>
            </a:r>
            <a:br>
              <a:rPr lang="it-IT" sz="1800" b="1" dirty="0" smtClean="0">
                <a:solidFill>
                  <a:srgbClr val="000066"/>
                </a:solidFill>
              </a:rPr>
            </a:br>
            <a:endParaRPr lang="en-US" sz="1800" b="1" dirty="0" smtClean="0">
              <a:solidFill>
                <a:srgbClr val="000066"/>
              </a:solidFill>
            </a:endParaRPr>
          </a:p>
        </p:txBody>
      </p:sp>
      <p:sp>
        <p:nvSpPr>
          <p:cNvPr id="25606" name="Text Box 6"/>
          <p:cNvSpPr txBox="1">
            <a:spLocks noChangeArrowheads="1"/>
          </p:cNvSpPr>
          <p:nvPr/>
        </p:nvSpPr>
        <p:spPr bwMode="auto">
          <a:xfrm>
            <a:off x="685800" y="5257800"/>
            <a:ext cx="7620000" cy="488950"/>
          </a:xfrm>
          <a:prstGeom prst="rect">
            <a:avLst/>
          </a:prstGeom>
          <a:noFill/>
          <a:ln w="9525">
            <a:noFill/>
            <a:miter lim="800000"/>
            <a:headEnd/>
            <a:tailEnd/>
          </a:ln>
        </p:spPr>
        <p:txBody>
          <a:bodyPr>
            <a:spAutoFit/>
          </a:bodyPr>
          <a:lstStyle/>
          <a:p>
            <a:pPr algn="ctr"/>
            <a:r>
              <a:rPr lang="it-IT" sz="2600" b="1" dirty="0">
                <a:solidFill>
                  <a:schemeClr val="bg1"/>
                </a:solidFill>
                <a:latin typeface="+mj-lt"/>
                <a:cs typeface="Arial" pitchFamily="34" charset="0"/>
              </a:rPr>
              <a:t>Anni Accademici </a:t>
            </a:r>
            <a:r>
              <a:rPr lang="it-IT" sz="2600" b="1" dirty="0" smtClean="0">
                <a:solidFill>
                  <a:schemeClr val="bg1"/>
                </a:solidFill>
                <a:latin typeface="+mj-lt"/>
                <a:cs typeface="Arial" pitchFamily="34" charset="0"/>
              </a:rPr>
              <a:t>2015-16 </a:t>
            </a:r>
            <a:r>
              <a:rPr lang="it-IT" sz="2600" b="1" dirty="0">
                <a:solidFill>
                  <a:schemeClr val="bg1"/>
                </a:solidFill>
                <a:latin typeface="+mj-lt"/>
                <a:cs typeface="Arial" pitchFamily="34" charset="0"/>
              </a:rPr>
              <a:t>e </a:t>
            </a:r>
            <a:r>
              <a:rPr lang="it-IT" sz="2600" b="1" dirty="0" smtClean="0">
                <a:solidFill>
                  <a:schemeClr val="bg1"/>
                </a:solidFill>
                <a:latin typeface="+mj-lt"/>
                <a:cs typeface="Arial" pitchFamily="34" charset="0"/>
              </a:rPr>
              <a:t>2016-17</a:t>
            </a:r>
            <a:endParaRPr lang="en-US" sz="2600" b="1" dirty="0">
              <a:solidFill>
                <a:schemeClr val="bg1"/>
              </a:solidFill>
              <a:latin typeface="+mj-lt"/>
              <a:cs typeface="Arial" pitchFamily="34" charset="0"/>
            </a:endParaRPr>
          </a:p>
        </p:txBody>
      </p:sp>
      <p:sp>
        <p:nvSpPr>
          <p:cNvPr id="7" name="Line 5"/>
          <p:cNvSpPr>
            <a:spLocks noChangeShapeType="1"/>
          </p:cNvSpPr>
          <p:nvPr/>
        </p:nvSpPr>
        <p:spPr bwMode="auto">
          <a:xfrm>
            <a:off x="313292" y="869206"/>
            <a:ext cx="8534400" cy="0"/>
          </a:xfrm>
          <a:prstGeom prst="line">
            <a:avLst/>
          </a:prstGeom>
          <a:noFill/>
          <a:ln w="38100">
            <a:solidFill>
              <a:srgbClr val="C00000"/>
            </a:solidFill>
            <a:round/>
            <a:headEnd/>
            <a:tailEnd/>
          </a:ln>
        </p:spPr>
        <p:txBody>
          <a:bodyPr/>
          <a:lstStyle/>
          <a:p>
            <a:endParaRPr lang="en-US"/>
          </a:p>
        </p:txBody>
      </p:sp>
      <p:pic>
        <p:nvPicPr>
          <p:cNvPr id="10" name="Picture 9" descr="Fulbright_logoBlu.png"/>
          <p:cNvPicPr>
            <a:picLocks noChangeAspect="1"/>
          </p:cNvPicPr>
          <p:nvPr/>
        </p:nvPicPr>
        <p:blipFill>
          <a:blip r:embed="rId2" cstate="print"/>
          <a:stretch>
            <a:fillRect/>
          </a:stretch>
        </p:blipFill>
        <p:spPr>
          <a:xfrm>
            <a:off x="8299810" y="6494582"/>
            <a:ext cx="844190" cy="363418"/>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54819123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4481" y="0"/>
            <a:ext cx="8720920" cy="1228299"/>
          </a:xfrm>
        </p:spPr>
        <p:txBody>
          <a:bodyPr>
            <a:noAutofit/>
          </a:bodyPr>
          <a:lstStyle/>
          <a:p>
            <a:pPr algn="l">
              <a:defRPr/>
            </a:pPr>
            <a:r>
              <a:rPr lang="it-IT" sz="4000" dirty="0" smtClean="0">
                <a:effectLst/>
                <a:cs typeface="Arial" pitchFamily="34" charset="0"/>
              </a:rPr>
              <a:t>Concorsi Fulbright </a:t>
            </a:r>
            <a:br>
              <a:rPr lang="it-IT" sz="4000" dirty="0" smtClean="0">
                <a:effectLst/>
                <a:cs typeface="Arial" pitchFamily="34" charset="0"/>
              </a:rPr>
            </a:br>
            <a:r>
              <a:rPr lang="it-IT" sz="4000" dirty="0" smtClean="0">
                <a:effectLst/>
                <a:cs typeface="Arial" pitchFamily="34" charset="0"/>
              </a:rPr>
              <a:t>Self-Placed  </a:t>
            </a:r>
            <a:endParaRPr lang="en-US" sz="4000" dirty="0" smtClean="0">
              <a:effectLst/>
              <a:cs typeface="Arial" pitchFamily="34" charset="0"/>
            </a:endParaRPr>
          </a:p>
        </p:txBody>
      </p:sp>
      <p:sp>
        <p:nvSpPr>
          <p:cNvPr id="31749" name="Rectangle 3"/>
          <p:cNvSpPr>
            <a:spLocks noGrp="1" noChangeArrowheads="1"/>
          </p:cNvSpPr>
          <p:nvPr>
            <p:ph idx="1"/>
          </p:nvPr>
        </p:nvSpPr>
        <p:spPr>
          <a:xfrm>
            <a:off x="304800" y="1340768"/>
            <a:ext cx="8458200" cy="5212432"/>
          </a:xfrm>
        </p:spPr>
        <p:txBody>
          <a:bodyPr>
            <a:normAutofit/>
          </a:bodyPr>
          <a:lstStyle/>
          <a:p>
            <a:pPr algn="just" eaLnBrk="1" hangingPunct="1">
              <a:buFontTx/>
              <a:buNone/>
              <a:defRPr/>
            </a:pPr>
            <a:r>
              <a:rPr lang="it-IT" sz="3900" b="1" dirty="0" smtClean="0">
                <a:solidFill>
                  <a:srgbClr val="990033"/>
                </a:solidFill>
                <a:latin typeface="Arial" pitchFamily="34" charset="0"/>
                <a:cs typeface="Arial" pitchFamily="34" charset="0"/>
              </a:rPr>
              <a:t> </a:t>
            </a:r>
            <a:r>
              <a:rPr lang="it-IT" sz="2800" b="1" dirty="0" smtClean="0">
                <a:cs typeface="Arial" pitchFamily="34" charset="0"/>
              </a:rPr>
              <a:t>Borse di studio Fulbright Self - Placed</a:t>
            </a:r>
          </a:p>
          <a:p>
            <a:pPr eaLnBrk="1" hangingPunct="1">
              <a:buNone/>
              <a:defRPr/>
            </a:pPr>
            <a:r>
              <a:rPr lang="it-IT" sz="2400" dirty="0" smtClean="0">
                <a:cs typeface="Arial" pitchFamily="34" charset="0"/>
              </a:rPr>
              <a:t>   </a:t>
            </a:r>
            <a:r>
              <a:rPr lang="it-IT" dirty="0" smtClean="0">
                <a:cs typeface="Arial" pitchFamily="34" charset="0"/>
              </a:rPr>
              <a:t>assegnate a laureati che abbiano richiesto autonomamente </a:t>
            </a:r>
            <a:r>
              <a:rPr lang="it-IT" b="1" dirty="0" smtClean="0">
                <a:cs typeface="Arial" pitchFamily="34" charset="0"/>
              </a:rPr>
              <a:t>l’ammissione ad una università statunitense </a:t>
            </a:r>
            <a:r>
              <a:rPr lang="it-IT" dirty="0" smtClean="0">
                <a:cs typeface="Arial" pitchFamily="34" charset="0"/>
              </a:rPr>
              <a:t>per un Master o Ph.D.</a:t>
            </a:r>
            <a:r>
              <a:rPr lang="it-IT" b="1" dirty="0" smtClean="0">
                <a:cs typeface="Arial" pitchFamily="34" charset="0"/>
              </a:rPr>
              <a:t/>
            </a:r>
            <a:br>
              <a:rPr lang="it-IT" b="1" dirty="0" smtClean="0">
                <a:cs typeface="Arial" pitchFamily="34" charset="0"/>
              </a:rPr>
            </a:br>
            <a:r>
              <a:rPr lang="it-IT" b="1" dirty="0" smtClean="0">
                <a:cs typeface="Arial" pitchFamily="34" charset="0"/>
              </a:rPr>
              <a:t/>
            </a:r>
            <a:br>
              <a:rPr lang="it-IT" b="1" dirty="0" smtClean="0">
                <a:cs typeface="Arial" pitchFamily="34" charset="0"/>
              </a:rPr>
            </a:br>
            <a:r>
              <a:rPr lang="it-IT" dirty="0" smtClean="0">
                <a:cs typeface="Arial" pitchFamily="34" charset="0"/>
              </a:rPr>
              <a:t>aperte a </a:t>
            </a:r>
            <a:r>
              <a:rPr lang="it-IT" b="1" dirty="0" smtClean="0">
                <a:cs typeface="Arial" pitchFamily="34" charset="0"/>
              </a:rPr>
              <a:t>tutte le discipline </a:t>
            </a:r>
            <a:r>
              <a:rPr lang="it-IT" dirty="0" smtClean="0">
                <a:cs typeface="Arial" pitchFamily="34" charset="0"/>
              </a:rPr>
              <a:t>ad eccezione:</a:t>
            </a:r>
          </a:p>
          <a:p>
            <a:pPr eaLnBrk="1" hangingPunct="1">
              <a:buNone/>
              <a:defRPr/>
            </a:pPr>
            <a:r>
              <a:rPr lang="it-IT" b="1" dirty="0" smtClean="0">
                <a:cs typeface="Arial" pitchFamily="34" charset="0"/>
              </a:rPr>
              <a:t>Business Administration e Discipline che prevedano attività di tipo clinico </a:t>
            </a:r>
            <a:br>
              <a:rPr lang="it-IT" b="1" dirty="0" smtClean="0">
                <a:cs typeface="Arial" pitchFamily="34" charset="0"/>
              </a:rPr>
            </a:br>
            <a:r>
              <a:rPr lang="it-IT" dirty="0" smtClean="0">
                <a:cs typeface="Arial" pitchFamily="34" charset="0"/>
              </a:rPr>
              <a:t>(i.e. Medicina e Chirurgia, Odontoiatria, Scienze Veterinarie etc)</a:t>
            </a:r>
          </a:p>
          <a:p>
            <a:pPr algn="ctr" eaLnBrk="1" hangingPunct="1">
              <a:buFontTx/>
              <a:buNone/>
              <a:defRPr/>
            </a:pPr>
            <a:r>
              <a:rPr lang="it-IT" sz="1800" b="1" i="1" dirty="0" smtClean="0">
                <a:effectLst>
                  <a:outerShdw blurRad="38100" dist="38100" dir="2700000" algn="tl">
                    <a:srgbClr val="C0C0C0"/>
                  </a:outerShdw>
                </a:effectLst>
                <a:cs typeface="Arial" pitchFamily="34" charset="0"/>
              </a:rPr>
              <a:t/>
            </a:r>
            <a:br>
              <a:rPr lang="it-IT" sz="1800" b="1" i="1" dirty="0" smtClean="0">
                <a:effectLst>
                  <a:outerShdw blurRad="38100" dist="38100" dir="2700000" algn="tl">
                    <a:srgbClr val="C0C0C0"/>
                  </a:outerShdw>
                </a:effectLst>
                <a:cs typeface="Arial" pitchFamily="34" charset="0"/>
              </a:rPr>
            </a:br>
            <a:r>
              <a:rPr lang="it-IT" sz="2400" b="1" dirty="0" smtClean="0">
                <a:cs typeface="Arial" pitchFamily="34" charset="0"/>
              </a:rPr>
              <a:t>Requisiti</a:t>
            </a:r>
          </a:p>
          <a:p>
            <a:pPr algn="ctr" eaLnBrk="1" hangingPunct="1">
              <a:buFontTx/>
              <a:buNone/>
              <a:defRPr/>
            </a:pPr>
            <a:r>
              <a:rPr lang="it-IT" sz="2100" b="1" dirty="0" smtClean="0">
                <a:cs typeface="Arial" pitchFamily="34" charset="0"/>
              </a:rPr>
              <a:t>                        </a:t>
            </a:r>
            <a:r>
              <a:rPr lang="it-IT" sz="2100" dirty="0" smtClean="0">
                <a:cs typeface="Arial" pitchFamily="34" charset="0"/>
              </a:rPr>
              <a:t>Laurea triennale o specialistica</a:t>
            </a:r>
          </a:p>
          <a:p>
            <a:pPr algn="ctr" eaLnBrk="1" hangingPunct="1">
              <a:buFontTx/>
              <a:buNone/>
              <a:defRPr/>
            </a:pPr>
            <a:r>
              <a:rPr lang="it-IT" sz="2200" b="1" dirty="0" smtClean="0">
                <a:cs typeface="Arial" pitchFamily="34" charset="0"/>
              </a:rPr>
              <a:t>Anno Accademico 2015-16</a:t>
            </a:r>
            <a:endParaRPr lang="en-US" sz="2200" b="1" dirty="0" smtClean="0">
              <a:cs typeface="Arial" pitchFamily="34" charset="0"/>
            </a:endParaRPr>
          </a:p>
          <a:p>
            <a:pPr eaLnBrk="1" hangingPunct="1">
              <a:buFontTx/>
              <a:buNone/>
              <a:defRPr/>
            </a:pPr>
            <a:endParaRPr lang="it-IT" sz="2400" b="1" dirty="0" smtClean="0">
              <a:solidFill>
                <a:srgbClr val="000099"/>
              </a:solidFill>
              <a:latin typeface="Bookman Old Style" pitchFamily="18" charset="0"/>
            </a:endParaRPr>
          </a:p>
          <a:p>
            <a:pPr lvl="2">
              <a:buFontTx/>
              <a:buNone/>
              <a:defRPr/>
            </a:pPr>
            <a:endParaRPr lang="it-IT" sz="2000" b="1" dirty="0" smtClean="0">
              <a:solidFill>
                <a:srgbClr val="000066"/>
              </a:solidFill>
              <a:latin typeface="Bookman Old Style" pitchFamily="18" charset="0"/>
            </a:endParaRPr>
          </a:p>
          <a:p>
            <a:pPr algn="just" eaLnBrk="1" hangingPunct="1">
              <a:buFontTx/>
              <a:buNone/>
              <a:defRPr/>
            </a:pPr>
            <a:endParaRPr lang="en-US" sz="2000" b="1" dirty="0" smtClean="0">
              <a:solidFill>
                <a:srgbClr val="000066"/>
              </a:solidFill>
              <a:latin typeface="Bookman Old Style" pitchFamily="18" charset="0"/>
            </a:endParaRPr>
          </a:p>
        </p:txBody>
      </p:sp>
      <p:sp>
        <p:nvSpPr>
          <p:cNvPr id="6" name="Line 5"/>
          <p:cNvSpPr>
            <a:spLocks noChangeShapeType="1"/>
          </p:cNvSpPr>
          <p:nvPr/>
        </p:nvSpPr>
        <p:spPr bwMode="auto">
          <a:xfrm>
            <a:off x="344000" y="1194412"/>
            <a:ext cx="8534400" cy="0"/>
          </a:xfrm>
          <a:prstGeom prst="line">
            <a:avLst/>
          </a:prstGeom>
          <a:noFill/>
          <a:ln w="38100">
            <a:solidFill>
              <a:srgbClr val="C00000"/>
            </a:solidFill>
            <a:round/>
            <a:headEnd/>
            <a:tailEnd/>
          </a:ln>
        </p:spPr>
        <p:txBody>
          <a:bodyPr/>
          <a:lstStyle/>
          <a:p>
            <a:endParaRPr lang="en-US"/>
          </a:p>
        </p:txBody>
      </p:sp>
      <p:pic>
        <p:nvPicPr>
          <p:cNvPr id="9" name="Picture 8" descr="Fulbright_logoBlu.png"/>
          <p:cNvPicPr>
            <a:picLocks noChangeAspect="1"/>
          </p:cNvPicPr>
          <p:nvPr/>
        </p:nvPicPr>
        <p:blipFill>
          <a:blip r:embed="rId2" cstate="print"/>
          <a:stretch>
            <a:fillRect/>
          </a:stretch>
        </p:blipFill>
        <p:spPr>
          <a:xfrm>
            <a:off x="8299810" y="6494582"/>
            <a:ext cx="844190" cy="363418"/>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8385443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lstStyle/>
          <a:p>
            <a:endParaRPr lang="en-US" sz="1400" b="1">
              <a:solidFill>
                <a:srgbClr val="000066"/>
              </a:solidFill>
            </a:endParaRPr>
          </a:p>
        </p:txBody>
      </p:sp>
      <p:sp>
        <p:nvSpPr>
          <p:cNvPr id="2765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506CB0E5-9E43-4ACE-8F28-978D94763C71}" type="slidenum">
              <a:rPr lang="en-US" sz="1400" b="1">
                <a:solidFill>
                  <a:srgbClr val="000066"/>
                </a:solidFill>
              </a:rPr>
              <a:pPr algn="r"/>
              <a:t>34</a:t>
            </a:fld>
            <a:endParaRPr lang="en-US" sz="1400" b="1">
              <a:solidFill>
                <a:srgbClr val="000066"/>
              </a:solidFill>
            </a:endParaRPr>
          </a:p>
        </p:txBody>
      </p:sp>
      <p:sp>
        <p:nvSpPr>
          <p:cNvPr id="153602" name="Rectangle 2"/>
          <p:cNvSpPr>
            <a:spLocks noGrp="1" noChangeArrowheads="1"/>
          </p:cNvSpPr>
          <p:nvPr>
            <p:ph type="title" idx="4294967295"/>
          </p:nvPr>
        </p:nvSpPr>
        <p:spPr>
          <a:xfrm>
            <a:off x="299113" y="0"/>
            <a:ext cx="7848600" cy="1143000"/>
          </a:xfrm>
        </p:spPr>
        <p:txBody>
          <a:bodyPr>
            <a:noAutofit/>
          </a:bodyPr>
          <a:lstStyle/>
          <a:p>
            <a:pPr algn="l">
              <a:defRPr/>
            </a:pPr>
            <a:r>
              <a:rPr lang="it-IT" sz="4000" smtClean="0">
                <a:effectLst/>
                <a:cs typeface="Arial" pitchFamily="34" charset="0"/>
              </a:rPr>
              <a:t>Concorso </a:t>
            </a:r>
            <a:r>
              <a:rPr lang="it-IT" sz="4000" dirty="0" smtClean="0">
                <a:effectLst/>
                <a:cs typeface="Arial" pitchFamily="34" charset="0"/>
              </a:rPr>
              <a:t>Fulbright </a:t>
            </a:r>
            <a:br>
              <a:rPr lang="it-IT" sz="4000" dirty="0" smtClean="0">
                <a:effectLst/>
                <a:cs typeface="Arial" pitchFamily="34" charset="0"/>
              </a:rPr>
            </a:br>
            <a:r>
              <a:rPr lang="it-IT" sz="4000" dirty="0" smtClean="0">
                <a:effectLst/>
                <a:cs typeface="Arial" pitchFamily="34" charset="0"/>
              </a:rPr>
              <a:t>Self-Placed </a:t>
            </a:r>
            <a:r>
              <a:rPr lang="it-IT" sz="4000" i="1" dirty="0" smtClean="0">
                <a:effectLst/>
                <a:cs typeface="Arial" pitchFamily="34" charset="0"/>
              </a:rPr>
              <a:t> </a:t>
            </a:r>
            <a:endParaRPr lang="en-US" sz="4000" i="1" dirty="0" smtClean="0">
              <a:effectLst/>
              <a:cs typeface="Arial" pitchFamily="34" charset="0"/>
            </a:endParaRPr>
          </a:p>
        </p:txBody>
      </p:sp>
      <p:sp>
        <p:nvSpPr>
          <p:cNvPr id="27653" name="Rectangle 3"/>
          <p:cNvSpPr>
            <a:spLocks noGrp="1" noChangeArrowheads="1"/>
          </p:cNvSpPr>
          <p:nvPr>
            <p:ph type="body" idx="4294967295"/>
          </p:nvPr>
        </p:nvSpPr>
        <p:spPr>
          <a:xfrm>
            <a:off x="381000" y="1124744"/>
            <a:ext cx="8439472" cy="5733256"/>
          </a:xfrm>
        </p:spPr>
        <p:txBody>
          <a:bodyPr>
            <a:normAutofit fontScale="47500" lnSpcReduction="20000"/>
          </a:bodyPr>
          <a:lstStyle/>
          <a:p>
            <a:pPr eaLnBrk="1" hangingPunct="1">
              <a:lnSpc>
                <a:spcPct val="80000"/>
              </a:lnSpc>
              <a:buFontTx/>
              <a:buNone/>
            </a:pPr>
            <a:endParaRPr lang="it-IT" sz="300" b="1" dirty="0" smtClean="0">
              <a:solidFill>
                <a:schemeClr val="folHlink"/>
              </a:solidFill>
            </a:endParaRPr>
          </a:p>
          <a:p>
            <a:pPr algn="ctr" eaLnBrk="1" hangingPunct="1">
              <a:lnSpc>
                <a:spcPct val="80000"/>
              </a:lnSpc>
              <a:buFontTx/>
              <a:buNone/>
            </a:pPr>
            <a:r>
              <a:rPr lang="it-IT" sz="2800" b="1" u="sng" dirty="0" smtClean="0">
                <a:cs typeface="Arial" pitchFamily="34" charset="0"/>
              </a:rPr>
              <a:t>Scadenza 5 Dicembre 2014</a:t>
            </a:r>
            <a:r>
              <a:rPr lang="it-IT" sz="2800" b="1" i="1" u="sng" dirty="0" smtClean="0">
                <a:cs typeface="Arial" pitchFamily="34" charset="0"/>
              </a:rPr>
              <a:t> a.a. 2015-16 </a:t>
            </a:r>
            <a:endParaRPr lang="en-US" sz="2800" b="1" u="sng" dirty="0" smtClean="0">
              <a:cs typeface="Arial" pitchFamily="34" charset="0"/>
            </a:endParaRPr>
          </a:p>
          <a:p>
            <a:pPr>
              <a:lnSpc>
                <a:spcPct val="150000"/>
              </a:lnSpc>
              <a:buClr>
                <a:schemeClr val="bg1"/>
              </a:buClr>
            </a:pPr>
            <a:r>
              <a:rPr lang="it-IT" sz="5100" b="1" dirty="0" smtClean="0">
                <a:cs typeface="Arial" pitchFamily="34" charset="0"/>
              </a:rPr>
              <a:t>3</a:t>
            </a:r>
            <a:r>
              <a:rPr lang="it-IT" sz="4500" b="1" dirty="0" smtClean="0">
                <a:cs typeface="Arial" pitchFamily="34" charset="0"/>
              </a:rPr>
              <a:t> </a:t>
            </a:r>
            <a:r>
              <a:rPr lang="it-IT" sz="4500" dirty="0" smtClean="0">
                <a:cs typeface="Arial" pitchFamily="34" charset="0"/>
              </a:rPr>
              <a:t>Borse </a:t>
            </a:r>
            <a:r>
              <a:rPr lang="it-IT" sz="4500" i="1" dirty="0" smtClean="0">
                <a:cs typeface="Arial" pitchFamily="34" charset="0"/>
              </a:rPr>
              <a:t>Fulbright Self-Placed</a:t>
            </a:r>
            <a:r>
              <a:rPr lang="it-IT" sz="4500" dirty="0" smtClean="0">
                <a:cs typeface="Arial" pitchFamily="34" charset="0"/>
              </a:rPr>
              <a:t>  </a:t>
            </a:r>
            <a:r>
              <a:rPr lang="it-IT" sz="4500" b="1" dirty="0" smtClean="0">
                <a:cs typeface="Arial" pitchFamily="34" charset="0"/>
              </a:rPr>
              <a:t>fino a  $38,000 </a:t>
            </a:r>
          </a:p>
          <a:p>
            <a:pPr algn="ctr">
              <a:lnSpc>
                <a:spcPct val="150000"/>
              </a:lnSpc>
              <a:buNone/>
            </a:pPr>
            <a:r>
              <a:rPr lang="it-IT" sz="4500" b="1" dirty="0" smtClean="0">
                <a:cs typeface="Arial" pitchFamily="34" charset="0"/>
              </a:rPr>
              <a:t>Master e Ph.D.  in tutte le discipline</a:t>
            </a:r>
          </a:p>
          <a:p>
            <a:pPr>
              <a:lnSpc>
                <a:spcPct val="150000"/>
              </a:lnSpc>
              <a:buClr>
                <a:schemeClr val="bg1"/>
              </a:buClr>
            </a:pPr>
            <a:r>
              <a:rPr lang="it-IT" sz="5800" b="1" dirty="0" smtClean="0">
                <a:cs typeface="Arial" pitchFamily="34" charset="0"/>
              </a:rPr>
              <a:t>1-2</a:t>
            </a:r>
            <a:r>
              <a:rPr lang="it-IT" sz="4500" dirty="0" smtClean="0">
                <a:cs typeface="Arial" pitchFamily="34" charset="0"/>
              </a:rPr>
              <a:t> Borse </a:t>
            </a:r>
            <a:r>
              <a:rPr lang="it-IT" sz="4500" i="1" dirty="0" smtClean="0">
                <a:cs typeface="Arial" pitchFamily="34" charset="0"/>
              </a:rPr>
              <a:t>Fulbright – Finmeccanica </a:t>
            </a:r>
            <a:r>
              <a:rPr lang="it-IT" sz="4500" dirty="0" smtClean="0">
                <a:cs typeface="Arial" pitchFamily="34" charset="0"/>
              </a:rPr>
              <a:t> di </a:t>
            </a:r>
            <a:r>
              <a:rPr lang="it-IT" sz="4500" b="1" dirty="0" smtClean="0">
                <a:cs typeface="Arial" pitchFamily="34" charset="0"/>
              </a:rPr>
              <a:t>$ 40,000 </a:t>
            </a:r>
            <a:r>
              <a:rPr lang="it-IT" sz="4500" dirty="0" smtClean="0">
                <a:cs typeface="Arial" pitchFamily="34" charset="0"/>
              </a:rPr>
              <a:t>(per anno)</a:t>
            </a:r>
          </a:p>
          <a:p>
            <a:pPr algn="ctr">
              <a:lnSpc>
                <a:spcPct val="150000"/>
              </a:lnSpc>
              <a:buClr>
                <a:schemeClr val="bg1"/>
              </a:buClr>
              <a:buNone/>
            </a:pPr>
            <a:r>
              <a:rPr lang="it-IT" sz="4500" b="1" dirty="0" smtClean="0">
                <a:cs typeface="Arial" pitchFamily="34" charset="0"/>
              </a:rPr>
              <a:t>Master 1-2 anni in discipline scientifiche e tecnologiche </a:t>
            </a:r>
          </a:p>
          <a:p>
            <a:pPr>
              <a:lnSpc>
                <a:spcPct val="150000"/>
              </a:lnSpc>
              <a:buClr>
                <a:schemeClr val="bg1"/>
              </a:buClr>
            </a:pPr>
            <a:r>
              <a:rPr lang="it-IT" sz="5800" b="1" dirty="0" smtClean="0">
                <a:cs typeface="Arial" pitchFamily="34" charset="0"/>
              </a:rPr>
              <a:t>1</a:t>
            </a:r>
            <a:r>
              <a:rPr lang="it-IT" sz="4500" dirty="0" smtClean="0">
                <a:cs typeface="Arial" pitchFamily="34" charset="0"/>
              </a:rPr>
              <a:t> Borsa </a:t>
            </a:r>
            <a:r>
              <a:rPr lang="it-IT" sz="4500" i="1" dirty="0" smtClean="0">
                <a:cs typeface="Arial" pitchFamily="34" charset="0"/>
              </a:rPr>
              <a:t>Fulbright – Carlo Maria Santoro </a:t>
            </a:r>
            <a:r>
              <a:rPr lang="it-IT" sz="4500" dirty="0" smtClean="0">
                <a:cs typeface="Arial" pitchFamily="34" charset="0"/>
              </a:rPr>
              <a:t> di $ </a:t>
            </a:r>
            <a:r>
              <a:rPr lang="it-IT" sz="4500" b="1" dirty="0" smtClean="0">
                <a:cs typeface="Arial" pitchFamily="34" charset="0"/>
              </a:rPr>
              <a:t>38,500</a:t>
            </a:r>
            <a:r>
              <a:rPr lang="it-IT" sz="4500" dirty="0" smtClean="0">
                <a:cs typeface="Arial" pitchFamily="34" charset="0"/>
              </a:rPr>
              <a:t> </a:t>
            </a:r>
          </a:p>
          <a:p>
            <a:pPr algn="ctr">
              <a:lnSpc>
                <a:spcPct val="150000"/>
              </a:lnSpc>
              <a:buClr>
                <a:schemeClr val="bg1"/>
              </a:buClr>
              <a:buNone/>
            </a:pPr>
            <a:r>
              <a:rPr lang="it-IT" sz="4500" b="1" dirty="0" smtClean="0">
                <a:cs typeface="Arial" pitchFamily="34" charset="0"/>
              </a:rPr>
              <a:t>Master  in Relazioni Internazionali</a:t>
            </a:r>
            <a:r>
              <a:rPr lang="it-IT" sz="4000" i="1" dirty="0" smtClean="0">
                <a:latin typeface="Arial" pitchFamily="34" charset="0"/>
                <a:cs typeface="Arial" pitchFamily="34" charset="0"/>
              </a:rPr>
              <a:t/>
            </a:r>
            <a:br>
              <a:rPr lang="it-IT" sz="4000" i="1" dirty="0" smtClean="0">
                <a:latin typeface="Arial" pitchFamily="34" charset="0"/>
                <a:cs typeface="Arial" pitchFamily="34" charset="0"/>
              </a:rPr>
            </a:br>
            <a:endParaRPr lang="it-IT" sz="4000" i="1" dirty="0" smtClean="0">
              <a:latin typeface="Arial" pitchFamily="34" charset="0"/>
              <a:cs typeface="Arial" pitchFamily="34" charset="0"/>
            </a:endParaRPr>
          </a:p>
          <a:p>
            <a:pPr algn="ctr" eaLnBrk="1" hangingPunct="1">
              <a:lnSpc>
                <a:spcPct val="80000"/>
              </a:lnSpc>
              <a:buFontTx/>
              <a:buNone/>
            </a:pPr>
            <a:endParaRPr lang="it-IT" sz="1200" b="1" dirty="0" smtClean="0">
              <a:solidFill>
                <a:srgbClr val="990033"/>
              </a:solidFill>
            </a:endParaRPr>
          </a:p>
        </p:txBody>
      </p:sp>
      <p:sp>
        <p:nvSpPr>
          <p:cNvPr id="8" name="Line 5"/>
          <p:cNvSpPr>
            <a:spLocks noChangeShapeType="1"/>
          </p:cNvSpPr>
          <p:nvPr/>
        </p:nvSpPr>
        <p:spPr bwMode="auto">
          <a:xfrm>
            <a:off x="159755" y="1145930"/>
            <a:ext cx="8534400" cy="0"/>
          </a:xfrm>
          <a:prstGeom prst="line">
            <a:avLst/>
          </a:prstGeom>
          <a:noFill/>
          <a:ln w="38100">
            <a:solidFill>
              <a:srgbClr val="C00000"/>
            </a:solidFill>
            <a:round/>
            <a:headEnd/>
            <a:tailEnd/>
          </a:ln>
        </p:spPr>
        <p:txBody>
          <a:bodyPr/>
          <a:lstStyle/>
          <a:p>
            <a:endParaRPr lang="en-US"/>
          </a:p>
        </p:txBody>
      </p:sp>
    </p:spTree>
    <p:extLst>
      <p:ext uri="{BB962C8B-B14F-4D97-AF65-F5344CB8AC3E}">
        <p14:creationId xmlns:p14="http://schemas.microsoft.com/office/powerpoint/2010/main" val="2444726010"/>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8108" y="0"/>
            <a:ext cx="7200900" cy="1143000"/>
          </a:xfrm>
        </p:spPr>
        <p:txBody>
          <a:bodyPr>
            <a:noAutofit/>
          </a:bodyPr>
          <a:lstStyle/>
          <a:p>
            <a:pPr algn="l">
              <a:defRPr/>
            </a:pPr>
            <a:r>
              <a:rPr lang="it-IT" sz="4000" dirty="0" smtClean="0">
                <a:effectLst/>
                <a:cs typeface="Arial" pitchFamily="34" charset="0"/>
              </a:rPr>
              <a:t>Concorsi Fulbright </a:t>
            </a:r>
            <a:br>
              <a:rPr lang="it-IT" sz="4000" dirty="0" smtClean="0">
                <a:effectLst/>
                <a:cs typeface="Arial" pitchFamily="34" charset="0"/>
              </a:rPr>
            </a:br>
            <a:r>
              <a:rPr lang="it-IT" sz="4000" dirty="0" smtClean="0">
                <a:effectLst/>
                <a:cs typeface="Arial" pitchFamily="34" charset="0"/>
              </a:rPr>
              <a:t>IIE – Placed</a:t>
            </a:r>
            <a:endParaRPr lang="en-US" sz="4000" dirty="0" smtClean="0">
              <a:effectLst/>
              <a:cs typeface="Arial" pitchFamily="34" charset="0"/>
            </a:endParaRPr>
          </a:p>
        </p:txBody>
      </p:sp>
      <p:sp>
        <p:nvSpPr>
          <p:cNvPr id="28675" name="Rectangle 3"/>
          <p:cNvSpPr>
            <a:spLocks noGrp="1" noChangeArrowheads="1"/>
          </p:cNvSpPr>
          <p:nvPr>
            <p:ph idx="1"/>
          </p:nvPr>
        </p:nvSpPr>
        <p:spPr>
          <a:xfrm>
            <a:off x="313898" y="1228299"/>
            <a:ext cx="8077200" cy="3739487"/>
          </a:xfrm>
        </p:spPr>
        <p:txBody>
          <a:bodyPr>
            <a:noAutofit/>
          </a:bodyPr>
          <a:lstStyle/>
          <a:p>
            <a:pPr algn="just" eaLnBrk="1" hangingPunct="1">
              <a:lnSpc>
                <a:spcPct val="80000"/>
              </a:lnSpc>
              <a:buFontTx/>
              <a:buNone/>
              <a:defRPr/>
            </a:pPr>
            <a:r>
              <a:rPr lang="it-IT" b="1" dirty="0" smtClean="0">
                <a:cs typeface="Arial" pitchFamily="34" charset="0"/>
              </a:rPr>
              <a:t>Borse </a:t>
            </a:r>
            <a:r>
              <a:rPr lang="it-IT" b="1" i="1" dirty="0" smtClean="0">
                <a:cs typeface="Arial" pitchFamily="34" charset="0"/>
              </a:rPr>
              <a:t>Fulbright IIE-Placed</a:t>
            </a:r>
            <a:endParaRPr lang="it-IT" dirty="0" smtClean="0">
              <a:cs typeface="Arial" pitchFamily="34" charset="0"/>
            </a:endParaRPr>
          </a:p>
          <a:p>
            <a:pPr eaLnBrk="1" hangingPunct="1">
              <a:lnSpc>
                <a:spcPct val="80000"/>
              </a:lnSpc>
              <a:buNone/>
              <a:defRPr/>
            </a:pPr>
            <a:r>
              <a:rPr lang="it-IT" sz="2200" dirty="0" smtClean="0">
                <a:cs typeface="Arial" pitchFamily="34" charset="0"/>
              </a:rPr>
              <a:t>Il candidato indica le sue preferenze circa l’università statunitense nella Fulbright </a:t>
            </a:r>
            <a:r>
              <a:rPr lang="it-IT" sz="2200" i="1" dirty="0" smtClean="0">
                <a:cs typeface="Arial" pitchFamily="34" charset="0"/>
              </a:rPr>
              <a:t>application</a:t>
            </a:r>
          </a:p>
          <a:p>
            <a:pPr>
              <a:buNone/>
              <a:defRPr/>
            </a:pPr>
            <a:r>
              <a:rPr lang="it-IT" sz="2200" dirty="0" smtClean="0">
                <a:cs typeface="Arial" pitchFamily="34" charset="0"/>
              </a:rPr>
              <a:t>L’ammissione alle università statunitensi dei candidati Fulbright selezionati è a cura </a:t>
            </a:r>
            <a:r>
              <a:rPr lang="it-IT" sz="2200" b="1" dirty="0" smtClean="0">
                <a:cs typeface="Arial" pitchFamily="34" charset="0"/>
              </a:rPr>
              <a:t>dell’Institute of International Education (IIE)</a:t>
            </a:r>
            <a:endParaRPr lang="it-IT" sz="2200" dirty="0" smtClean="0">
              <a:cs typeface="Arial" pitchFamily="34" charset="0"/>
            </a:endParaRPr>
          </a:p>
          <a:p>
            <a:pPr>
              <a:buNone/>
              <a:defRPr/>
            </a:pPr>
            <a:r>
              <a:rPr lang="it-IT" sz="2200" dirty="0" smtClean="0">
                <a:cs typeface="Arial" pitchFamily="34" charset="0"/>
              </a:rPr>
              <a:t>Borse di studio aperte a </a:t>
            </a:r>
            <a:r>
              <a:rPr lang="it-IT" sz="2200" b="1" dirty="0" smtClean="0">
                <a:cs typeface="Arial" pitchFamily="34" charset="0"/>
              </a:rPr>
              <a:t>tutte le discipline </a:t>
            </a:r>
            <a:r>
              <a:rPr lang="it-IT" sz="2200" dirty="0" smtClean="0">
                <a:cs typeface="Arial" pitchFamily="34" charset="0"/>
              </a:rPr>
              <a:t>ad eccezione:</a:t>
            </a:r>
          </a:p>
          <a:p>
            <a:pPr>
              <a:buNone/>
              <a:defRPr/>
            </a:pPr>
            <a:r>
              <a:rPr lang="it-IT" sz="2200" b="1" dirty="0" smtClean="0">
                <a:cs typeface="Arial" pitchFamily="34" charset="0"/>
              </a:rPr>
              <a:t>Business Administration e Discipline che prevedano attività di tipo clinico </a:t>
            </a:r>
            <a:br>
              <a:rPr lang="it-IT" sz="2200" b="1" dirty="0" smtClean="0">
                <a:cs typeface="Arial" pitchFamily="34" charset="0"/>
              </a:rPr>
            </a:br>
            <a:r>
              <a:rPr lang="it-IT" sz="2200" dirty="0" smtClean="0">
                <a:cs typeface="Arial" pitchFamily="34" charset="0"/>
              </a:rPr>
              <a:t>(i.e. Medicina e Chirurgia, Odontoiatria, Scienze Veterinarie)</a:t>
            </a:r>
          </a:p>
          <a:p>
            <a:pPr algn="ctr">
              <a:lnSpc>
                <a:spcPct val="80000"/>
              </a:lnSpc>
              <a:buNone/>
              <a:defRPr/>
            </a:pPr>
            <a:r>
              <a:rPr lang="it-IT" sz="2400" b="1" dirty="0" smtClean="0">
                <a:cs typeface="Arial" pitchFamily="34" charset="0"/>
              </a:rPr>
              <a:t>Requisiti</a:t>
            </a:r>
          </a:p>
          <a:p>
            <a:pPr algn="ctr">
              <a:lnSpc>
                <a:spcPct val="100000"/>
              </a:lnSpc>
              <a:buNone/>
              <a:defRPr/>
            </a:pPr>
            <a:r>
              <a:rPr lang="it-IT" sz="2300" dirty="0" smtClean="0">
                <a:cs typeface="Arial" pitchFamily="34" charset="0"/>
              </a:rPr>
              <a:t>Laurea vecchio ordinamento o specialistica</a:t>
            </a:r>
            <a:br>
              <a:rPr lang="it-IT" sz="2300" dirty="0" smtClean="0">
                <a:cs typeface="Arial" pitchFamily="34" charset="0"/>
              </a:rPr>
            </a:br>
            <a:r>
              <a:rPr lang="it-IT" sz="2300" dirty="0" smtClean="0">
                <a:cs typeface="Arial" pitchFamily="34" charset="0"/>
              </a:rPr>
              <a:t>TOEFL 100 / IELTS 7-7.5</a:t>
            </a:r>
          </a:p>
          <a:p>
            <a:pPr algn="ctr">
              <a:lnSpc>
                <a:spcPct val="80000"/>
              </a:lnSpc>
              <a:buNone/>
              <a:defRPr/>
            </a:pPr>
            <a:r>
              <a:rPr lang="it-IT" sz="2400" b="1" dirty="0" smtClean="0">
                <a:cs typeface="Arial" pitchFamily="34" charset="0"/>
              </a:rPr>
              <a:t>Anno Accademico 2016-17</a:t>
            </a:r>
          </a:p>
          <a:p>
            <a:pPr>
              <a:lnSpc>
                <a:spcPct val="80000"/>
              </a:lnSpc>
              <a:buNone/>
              <a:defRPr/>
            </a:pPr>
            <a:r>
              <a:rPr lang="it-IT" sz="2400" dirty="0" smtClean="0">
                <a:cs typeface="Arial" pitchFamily="34" charset="0"/>
              </a:rPr>
              <a:t/>
            </a:r>
            <a:br>
              <a:rPr lang="it-IT" sz="2400" dirty="0" smtClean="0">
                <a:cs typeface="Arial" pitchFamily="34" charset="0"/>
              </a:rPr>
            </a:br>
            <a:r>
              <a:rPr lang="it-IT" sz="2400" i="1" dirty="0" smtClean="0">
                <a:cs typeface="Arial" pitchFamily="34" charset="0"/>
              </a:rPr>
              <a:t/>
            </a:r>
            <a:br>
              <a:rPr lang="it-IT" sz="2400" i="1" dirty="0" smtClean="0">
                <a:cs typeface="Arial" pitchFamily="34" charset="0"/>
              </a:rPr>
            </a:br>
            <a:endParaRPr lang="it-IT" sz="2400" i="1" dirty="0" smtClean="0">
              <a:cs typeface="Arial" pitchFamily="34" charset="0"/>
            </a:endParaRPr>
          </a:p>
        </p:txBody>
      </p:sp>
      <p:sp>
        <p:nvSpPr>
          <p:cNvPr id="6" name="Line 5"/>
          <p:cNvSpPr>
            <a:spLocks noChangeShapeType="1"/>
          </p:cNvSpPr>
          <p:nvPr/>
        </p:nvSpPr>
        <p:spPr bwMode="auto">
          <a:xfrm>
            <a:off x="323528" y="1196752"/>
            <a:ext cx="8534400" cy="0"/>
          </a:xfrm>
          <a:prstGeom prst="line">
            <a:avLst/>
          </a:prstGeom>
          <a:noFill/>
          <a:ln w="38100">
            <a:solidFill>
              <a:srgbClr val="C00000"/>
            </a:solidFill>
            <a:round/>
            <a:headEnd/>
            <a:tailEnd/>
          </a:ln>
        </p:spPr>
        <p:txBody>
          <a:bodyPr/>
          <a:lstStyle/>
          <a:p>
            <a:endParaRPr lang="en-US"/>
          </a:p>
        </p:txBody>
      </p:sp>
    </p:spTree>
    <p:extLst>
      <p:ext uri="{BB962C8B-B14F-4D97-AF65-F5344CB8AC3E}">
        <p14:creationId xmlns:p14="http://schemas.microsoft.com/office/powerpoint/2010/main" val="281019019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57200" y="274638"/>
            <a:ext cx="7772400" cy="1143000"/>
          </a:xfrm>
        </p:spPr>
        <p:txBody>
          <a:bodyPr>
            <a:noAutofit/>
          </a:bodyPr>
          <a:lstStyle/>
          <a:p>
            <a:pPr algn="l">
              <a:defRPr/>
            </a:pPr>
            <a:r>
              <a:rPr lang="it-IT" sz="4000" dirty="0" smtClean="0">
                <a:effectLst/>
                <a:cs typeface="Arial" pitchFamily="34" charset="0"/>
              </a:rPr>
              <a:t>Concorsi Fulbright </a:t>
            </a:r>
            <a:br>
              <a:rPr lang="it-IT" sz="4000" dirty="0" smtClean="0">
                <a:effectLst/>
                <a:cs typeface="Arial" pitchFamily="34" charset="0"/>
              </a:rPr>
            </a:br>
            <a:r>
              <a:rPr lang="it-IT" sz="4000" dirty="0" smtClean="0">
                <a:effectLst/>
                <a:cs typeface="Arial" pitchFamily="34" charset="0"/>
              </a:rPr>
              <a:t>IIE - Placed</a:t>
            </a:r>
            <a:endParaRPr lang="en-US" sz="4000" dirty="0" smtClean="0">
              <a:effectLst/>
              <a:cs typeface="Arial" pitchFamily="34" charset="0"/>
            </a:endParaRPr>
          </a:p>
        </p:txBody>
      </p:sp>
      <p:sp>
        <p:nvSpPr>
          <p:cNvPr id="30723" name="Rectangle 3"/>
          <p:cNvSpPr>
            <a:spLocks noGrp="1" noChangeArrowheads="1"/>
          </p:cNvSpPr>
          <p:nvPr>
            <p:ph type="body" idx="4294967295"/>
          </p:nvPr>
        </p:nvSpPr>
        <p:spPr>
          <a:xfrm>
            <a:off x="533401" y="1524000"/>
            <a:ext cx="8215064" cy="4419600"/>
          </a:xfrm>
        </p:spPr>
        <p:txBody>
          <a:bodyPr>
            <a:normAutofit/>
          </a:bodyPr>
          <a:lstStyle/>
          <a:p>
            <a:pPr algn="ctr" eaLnBrk="1" hangingPunct="1">
              <a:lnSpc>
                <a:spcPct val="80000"/>
              </a:lnSpc>
              <a:buFontTx/>
              <a:buNone/>
            </a:pPr>
            <a:endParaRPr lang="it-IT" sz="1400" b="1" dirty="0" smtClean="0">
              <a:solidFill>
                <a:srgbClr val="990033"/>
              </a:solidFill>
            </a:endParaRPr>
          </a:p>
          <a:p>
            <a:pPr eaLnBrk="1" hangingPunct="1">
              <a:lnSpc>
                <a:spcPct val="80000"/>
              </a:lnSpc>
              <a:buFontTx/>
              <a:buNone/>
            </a:pPr>
            <a:endParaRPr lang="it-IT" sz="2400" b="1" dirty="0" smtClean="0">
              <a:solidFill>
                <a:srgbClr val="990033"/>
              </a:solidFill>
              <a:latin typeface="+mj-lt"/>
              <a:cs typeface="Arial" pitchFamily="34" charset="0"/>
            </a:endParaRPr>
          </a:p>
          <a:p>
            <a:pPr>
              <a:lnSpc>
                <a:spcPct val="80000"/>
              </a:lnSpc>
              <a:buClr>
                <a:schemeClr val="bg1"/>
              </a:buClr>
            </a:pPr>
            <a:r>
              <a:rPr lang="it-IT" sz="3600" b="1" dirty="0" smtClean="0">
                <a:latin typeface="+mj-lt"/>
                <a:cs typeface="Arial" pitchFamily="34" charset="0"/>
              </a:rPr>
              <a:t>4</a:t>
            </a:r>
            <a:r>
              <a:rPr lang="it-IT" sz="2800" b="1" dirty="0" smtClean="0">
                <a:latin typeface="+mj-lt"/>
                <a:cs typeface="Arial" pitchFamily="34" charset="0"/>
              </a:rPr>
              <a:t> </a:t>
            </a:r>
            <a:r>
              <a:rPr lang="it-IT" sz="2800" dirty="0" smtClean="0">
                <a:latin typeface="+mj-lt"/>
                <a:cs typeface="Arial" pitchFamily="34" charset="0"/>
              </a:rPr>
              <a:t>Borse Fulbright IIE-Placed </a:t>
            </a:r>
            <a:r>
              <a:rPr lang="it-IT" sz="3200" b="1" dirty="0" smtClean="0">
                <a:latin typeface="+mj-lt"/>
                <a:cs typeface="Arial" pitchFamily="34" charset="0"/>
              </a:rPr>
              <a:t>fino a  $38,000 </a:t>
            </a:r>
          </a:p>
          <a:p>
            <a:pPr algn="ctr" eaLnBrk="1" hangingPunct="1">
              <a:lnSpc>
                <a:spcPct val="80000"/>
              </a:lnSpc>
              <a:buFontTx/>
              <a:buNone/>
            </a:pPr>
            <a:r>
              <a:rPr lang="it-IT" sz="2800" b="1" dirty="0" smtClean="0">
                <a:latin typeface="+mj-lt"/>
                <a:cs typeface="Arial" pitchFamily="34" charset="0"/>
              </a:rPr>
              <a:t>Master e Ph.D. in tutte le discipline</a:t>
            </a:r>
          </a:p>
          <a:p>
            <a:pPr eaLnBrk="1" hangingPunct="1">
              <a:lnSpc>
                <a:spcPct val="80000"/>
              </a:lnSpc>
              <a:buFontTx/>
              <a:buNone/>
            </a:pPr>
            <a:endParaRPr lang="it-IT" sz="2800" b="1" dirty="0" smtClean="0">
              <a:latin typeface="+mj-lt"/>
              <a:cs typeface="Arial" pitchFamily="34" charset="0"/>
            </a:endParaRPr>
          </a:p>
          <a:p>
            <a:pPr algn="ctr">
              <a:lnSpc>
                <a:spcPct val="70000"/>
              </a:lnSpc>
              <a:buFontTx/>
              <a:buNone/>
            </a:pPr>
            <a:endParaRPr lang="it-IT" sz="2800" b="1" i="1" dirty="0" smtClean="0">
              <a:latin typeface="+mj-lt"/>
              <a:cs typeface="Arial" pitchFamily="34" charset="0"/>
            </a:endParaRPr>
          </a:p>
          <a:p>
            <a:pPr algn="ctr" eaLnBrk="1" hangingPunct="1">
              <a:lnSpc>
                <a:spcPct val="80000"/>
              </a:lnSpc>
              <a:buFontTx/>
              <a:buNone/>
            </a:pPr>
            <a:endParaRPr lang="it-IT" sz="2800" b="1" i="1" dirty="0" smtClean="0">
              <a:latin typeface="+mj-lt"/>
              <a:cs typeface="Arial" pitchFamily="34" charset="0"/>
            </a:endParaRPr>
          </a:p>
          <a:p>
            <a:pPr algn="ctr" eaLnBrk="1" hangingPunct="1">
              <a:lnSpc>
                <a:spcPct val="80000"/>
              </a:lnSpc>
              <a:buFontTx/>
              <a:buNone/>
            </a:pPr>
            <a:r>
              <a:rPr lang="it-IT" sz="2800" b="1" dirty="0" smtClean="0">
                <a:latin typeface="+mj-lt"/>
                <a:cs typeface="Arial" pitchFamily="34" charset="0"/>
              </a:rPr>
              <a:t>Scadenza 14 aprile 2015 a.a.</a:t>
            </a:r>
            <a:r>
              <a:rPr lang="it-IT" sz="2800" b="1" i="1" dirty="0" smtClean="0">
                <a:latin typeface="+mj-lt"/>
                <a:cs typeface="Arial" pitchFamily="34" charset="0"/>
              </a:rPr>
              <a:t> 2016-17</a:t>
            </a:r>
            <a:endParaRPr lang="it-IT" sz="2800" b="1" dirty="0" smtClean="0">
              <a:latin typeface="+mj-lt"/>
              <a:cs typeface="Arial" pitchFamily="34" charset="0"/>
            </a:endParaRPr>
          </a:p>
          <a:p>
            <a:pPr algn="ctr" eaLnBrk="1" hangingPunct="1">
              <a:lnSpc>
                <a:spcPct val="80000"/>
              </a:lnSpc>
              <a:buFontTx/>
              <a:buNone/>
            </a:pPr>
            <a:endParaRPr lang="en-US" sz="2800" b="1" dirty="0" smtClean="0">
              <a:solidFill>
                <a:schemeClr val="folHlink"/>
              </a:solidFill>
              <a:latin typeface="Bookman Old Style" pitchFamily="18" charset="0"/>
            </a:endParaRPr>
          </a:p>
        </p:txBody>
      </p:sp>
      <p:sp>
        <p:nvSpPr>
          <p:cNvPr id="6" name="Line 5"/>
          <p:cNvSpPr>
            <a:spLocks noChangeShapeType="1"/>
          </p:cNvSpPr>
          <p:nvPr/>
        </p:nvSpPr>
        <p:spPr bwMode="auto">
          <a:xfrm>
            <a:off x="323528" y="1412776"/>
            <a:ext cx="8534400" cy="0"/>
          </a:xfrm>
          <a:prstGeom prst="line">
            <a:avLst/>
          </a:prstGeom>
          <a:noFill/>
          <a:ln w="38100">
            <a:solidFill>
              <a:srgbClr val="C00000"/>
            </a:solidFill>
            <a:round/>
            <a:headEnd/>
            <a:tailEnd/>
          </a:ln>
        </p:spPr>
        <p:txBody>
          <a:bodyPr/>
          <a:lstStyle/>
          <a:p>
            <a:endParaRPr lang="en-US"/>
          </a:p>
        </p:txBody>
      </p:sp>
    </p:spTree>
    <p:extLst>
      <p:ext uri="{BB962C8B-B14F-4D97-AF65-F5344CB8AC3E}">
        <p14:creationId xmlns:p14="http://schemas.microsoft.com/office/powerpoint/2010/main" val="356062394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74711" y="1"/>
            <a:ext cx="7200900" cy="846161"/>
          </a:xfrm>
        </p:spPr>
        <p:txBody>
          <a:bodyPr/>
          <a:lstStyle/>
          <a:p>
            <a:pPr algn="l">
              <a:defRPr/>
            </a:pPr>
            <a:r>
              <a:rPr lang="it-IT" sz="4000" b="1" dirty="0" smtClean="0">
                <a:effectLst/>
                <a:cs typeface="Arial" pitchFamily="34" charset="0"/>
              </a:rPr>
              <a:t>Ricerca: Research Scholar </a:t>
            </a:r>
            <a:endParaRPr lang="en-US" sz="4000" b="1" dirty="0" smtClean="0">
              <a:effectLst/>
              <a:cs typeface="Arial" pitchFamily="34" charset="0"/>
            </a:endParaRPr>
          </a:p>
        </p:txBody>
      </p:sp>
      <p:sp>
        <p:nvSpPr>
          <p:cNvPr id="99331" name="Rectangle 3"/>
          <p:cNvSpPr>
            <a:spLocks noGrp="1" noChangeArrowheads="1"/>
          </p:cNvSpPr>
          <p:nvPr>
            <p:ph idx="1"/>
          </p:nvPr>
        </p:nvSpPr>
        <p:spPr>
          <a:xfrm>
            <a:off x="457200" y="1091822"/>
            <a:ext cx="8229600" cy="5766179"/>
          </a:xfrm>
        </p:spPr>
        <p:txBody>
          <a:bodyPr>
            <a:normAutofit/>
          </a:bodyPr>
          <a:lstStyle/>
          <a:p>
            <a:pPr marL="0" indent="0" algn="ctr">
              <a:lnSpc>
                <a:spcPct val="80000"/>
              </a:lnSpc>
              <a:buFontTx/>
              <a:buNone/>
              <a:defRPr/>
            </a:pPr>
            <a:r>
              <a:rPr lang="it-IT" sz="2800" b="1" dirty="0" smtClean="0">
                <a:cs typeface="Arial" pitchFamily="34" charset="0"/>
              </a:rPr>
              <a:t>11 Borse di studio Fulbright fino a $12.000</a:t>
            </a:r>
          </a:p>
          <a:p>
            <a:pPr marL="0" indent="0">
              <a:lnSpc>
                <a:spcPct val="120000"/>
              </a:lnSpc>
              <a:buNone/>
              <a:defRPr/>
            </a:pPr>
            <a:r>
              <a:rPr lang="it-IT" sz="2800" dirty="0" smtClean="0">
                <a:cs typeface="Arial" pitchFamily="34" charset="0"/>
              </a:rPr>
              <a:t>Progetti di ricerca concordati con una università americana </a:t>
            </a:r>
          </a:p>
          <a:p>
            <a:pPr marL="0" indent="0">
              <a:lnSpc>
                <a:spcPct val="120000"/>
              </a:lnSpc>
              <a:buNone/>
              <a:defRPr/>
            </a:pPr>
            <a:r>
              <a:rPr lang="it-IT" sz="3200" b="1" dirty="0" smtClean="0">
                <a:cs typeface="Arial" pitchFamily="34" charset="0"/>
              </a:rPr>
              <a:t>6-9 mesi</a:t>
            </a:r>
            <a:r>
              <a:rPr lang="it-IT" sz="2800" dirty="0" smtClean="0">
                <a:cs typeface="Arial" pitchFamily="34" charset="0"/>
              </a:rPr>
              <a:t> con inizio da 15 settembre 2015</a:t>
            </a:r>
          </a:p>
          <a:p>
            <a:pPr marL="0" indent="0">
              <a:lnSpc>
                <a:spcPct val="120000"/>
              </a:lnSpc>
              <a:buNone/>
              <a:defRPr/>
            </a:pPr>
            <a:r>
              <a:rPr lang="it-IT" sz="2800" dirty="0" smtClean="0">
                <a:cs typeface="Arial" pitchFamily="34" charset="0"/>
              </a:rPr>
              <a:t>Tutte le discipline ad eccezione </a:t>
            </a:r>
            <a:r>
              <a:rPr lang="it-IT" sz="2800" b="1" dirty="0" smtClean="0">
                <a:cs typeface="Arial" pitchFamily="34" charset="0"/>
              </a:rPr>
              <a:t>Business Administration e Discipline che prevedano attività di tipo clinico </a:t>
            </a:r>
            <a:br>
              <a:rPr lang="it-IT" sz="2800" b="1" dirty="0" smtClean="0">
                <a:cs typeface="Arial" pitchFamily="34" charset="0"/>
              </a:rPr>
            </a:br>
            <a:r>
              <a:rPr lang="it-IT" sz="2800" dirty="0" smtClean="0">
                <a:cs typeface="Arial" pitchFamily="34" charset="0"/>
              </a:rPr>
              <a:t>Assegnisti di ricerca, Ricercatori, Professori</a:t>
            </a:r>
          </a:p>
          <a:p>
            <a:pPr marL="0" indent="0" algn="ctr">
              <a:lnSpc>
                <a:spcPct val="120000"/>
              </a:lnSpc>
              <a:buNone/>
              <a:defRPr/>
            </a:pPr>
            <a:r>
              <a:rPr lang="it-IT" sz="2800" b="1" dirty="0" smtClean="0">
                <a:cs typeface="Arial" pitchFamily="34" charset="0"/>
              </a:rPr>
              <a:t>Scadenza 9 gennaio 2015 – a.a. 2015-16</a:t>
            </a:r>
          </a:p>
          <a:p>
            <a:pPr marL="0" indent="0">
              <a:lnSpc>
                <a:spcPct val="120000"/>
              </a:lnSpc>
              <a:buNone/>
              <a:defRPr/>
            </a:pPr>
            <a:endParaRPr lang="it-IT" sz="2800" dirty="0" smtClean="0">
              <a:cs typeface="Arial" pitchFamily="34" charset="0"/>
            </a:endParaRPr>
          </a:p>
          <a:p>
            <a:pPr marL="0" indent="0">
              <a:lnSpc>
                <a:spcPct val="80000"/>
              </a:lnSpc>
              <a:buFontTx/>
              <a:buNone/>
              <a:defRPr/>
            </a:pPr>
            <a:endParaRPr lang="it-IT" sz="3800" dirty="0" smtClean="0">
              <a:cs typeface="Arial" pitchFamily="34" charset="0"/>
            </a:endParaRPr>
          </a:p>
          <a:p>
            <a:pPr lvl="1">
              <a:lnSpc>
                <a:spcPct val="80000"/>
              </a:lnSpc>
              <a:defRPr/>
            </a:pPr>
            <a:endParaRPr lang="it-IT" b="1" dirty="0" smtClean="0">
              <a:cs typeface="Arial" pitchFamily="34" charset="0"/>
            </a:endParaRPr>
          </a:p>
          <a:p>
            <a:pPr marL="0" indent="0" algn="ctr">
              <a:lnSpc>
                <a:spcPct val="80000"/>
              </a:lnSpc>
              <a:buFontTx/>
              <a:buNone/>
              <a:defRPr/>
            </a:pPr>
            <a:endParaRPr lang="it-IT" sz="1800" b="1" dirty="0" smtClean="0">
              <a:cs typeface="Arial" pitchFamily="34" charset="0"/>
            </a:endParaRPr>
          </a:p>
          <a:p>
            <a:pPr marL="0" indent="0" algn="ctr">
              <a:lnSpc>
                <a:spcPct val="80000"/>
              </a:lnSpc>
              <a:buFontTx/>
              <a:buNone/>
              <a:defRPr/>
            </a:pPr>
            <a:endParaRPr lang="it-IT" sz="2000" b="1" dirty="0" smtClean="0">
              <a:cs typeface="Arial" pitchFamily="34" charset="0"/>
            </a:endParaRPr>
          </a:p>
          <a:p>
            <a:pPr marL="0" indent="0">
              <a:lnSpc>
                <a:spcPct val="80000"/>
              </a:lnSpc>
              <a:defRPr/>
            </a:pPr>
            <a:endParaRPr lang="en-US" sz="2000" b="1" dirty="0" smtClean="0">
              <a:latin typeface="Arial" pitchFamily="34" charset="0"/>
              <a:cs typeface="Arial" pitchFamily="34" charset="0"/>
            </a:endParaRPr>
          </a:p>
        </p:txBody>
      </p:sp>
      <p:sp>
        <p:nvSpPr>
          <p:cNvPr id="6" name="Line 5"/>
          <p:cNvSpPr>
            <a:spLocks noChangeShapeType="1"/>
          </p:cNvSpPr>
          <p:nvPr/>
        </p:nvSpPr>
        <p:spPr bwMode="auto">
          <a:xfrm>
            <a:off x="333764" y="1009453"/>
            <a:ext cx="8534400" cy="0"/>
          </a:xfrm>
          <a:prstGeom prst="line">
            <a:avLst/>
          </a:prstGeom>
          <a:noFill/>
          <a:ln w="38100">
            <a:solidFill>
              <a:srgbClr val="C00000"/>
            </a:solidFill>
            <a:round/>
            <a:headEnd/>
            <a:tailEnd/>
          </a:ln>
        </p:spPr>
        <p:txBody>
          <a:bodyPr/>
          <a:lstStyle/>
          <a:p>
            <a:endParaRPr lang="en-US"/>
          </a:p>
        </p:txBody>
      </p:sp>
    </p:spTree>
    <p:extLst>
      <p:ext uri="{BB962C8B-B14F-4D97-AF65-F5344CB8AC3E}">
        <p14:creationId xmlns:p14="http://schemas.microsoft.com/office/powerpoint/2010/main" val="128847620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251520" y="260648"/>
            <a:ext cx="8892480" cy="576064"/>
          </a:xfrm>
        </p:spPr>
        <p:txBody>
          <a:bodyPr>
            <a:noAutofit/>
          </a:bodyPr>
          <a:lstStyle/>
          <a:p>
            <a:pPr algn="l" eaLnBrk="1" hangingPunct="1">
              <a:defRPr/>
            </a:pPr>
            <a:r>
              <a:rPr lang="it-IT" sz="4000" b="1" dirty="0" smtClean="0">
                <a:effectLst/>
                <a:cs typeface="Arial" pitchFamily="34" charset="0"/>
              </a:rPr>
              <a:t/>
            </a:r>
            <a:br>
              <a:rPr lang="it-IT" sz="4000" b="1" dirty="0" smtClean="0">
                <a:effectLst/>
                <a:cs typeface="Arial" pitchFamily="34" charset="0"/>
              </a:rPr>
            </a:br>
            <a:r>
              <a:rPr lang="it-IT" sz="4000" b="1" dirty="0" smtClean="0">
                <a:effectLst/>
                <a:cs typeface="Arial" pitchFamily="34" charset="0"/>
              </a:rPr>
              <a:t>Fulbright Schuman Program </a:t>
            </a:r>
            <a:endParaRPr lang="en-US" sz="4000" b="1" dirty="0" smtClean="0">
              <a:effectLst/>
              <a:cs typeface="Arial" pitchFamily="34" charset="0"/>
            </a:endParaRPr>
          </a:p>
        </p:txBody>
      </p:sp>
      <p:sp>
        <p:nvSpPr>
          <p:cNvPr id="34819" name="Rectangle 3"/>
          <p:cNvSpPr>
            <a:spLocks noGrp="1" noChangeArrowheads="1"/>
          </p:cNvSpPr>
          <p:nvPr>
            <p:ph type="body" idx="4294967295"/>
          </p:nvPr>
        </p:nvSpPr>
        <p:spPr>
          <a:xfrm>
            <a:off x="0" y="1337482"/>
            <a:ext cx="8610600" cy="2091519"/>
          </a:xfrm>
        </p:spPr>
        <p:txBody>
          <a:bodyPr>
            <a:normAutofit fontScale="92500" lnSpcReduction="20000"/>
          </a:bodyPr>
          <a:lstStyle/>
          <a:p>
            <a:pPr algn="ctr" eaLnBrk="1" hangingPunct="1">
              <a:lnSpc>
                <a:spcPct val="90000"/>
              </a:lnSpc>
              <a:buFontTx/>
              <a:buNone/>
            </a:pPr>
            <a:r>
              <a:rPr lang="it-IT" sz="2800" dirty="0" smtClean="0">
                <a:cs typeface="Arial" pitchFamily="34" charset="0"/>
              </a:rPr>
              <a:t>Borse di studio Fulbright per progetti di ricerca in </a:t>
            </a:r>
            <a:r>
              <a:rPr lang="it-IT" sz="2800" b="1" dirty="0" smtClean="0">
                <a:cs typeface="Arial" pitchFamily="34" charset="0"/>
              </a:rPr>
              <a:t>Studi Europei e Storia delle Relazioni tra Europa e Stati Uniti </a:t>
            </a:r>
            <a:r>
              <a:rPr lang="it-IT" sz="2800" dirty="0" smtClean="0">
                <a:cs typeface="Arial" pitchFamily="34" charset="0"/>
              </a:rPr>
              <a:t>precedentemente concordati con una università americana</a:t>
            </a:r>
          </a:p>
          <a:p>
            <a:pPr algn="ctr" eaLnBrk="1" hangingPunct="1">
              <a:lnSpc>
                <a:spcPct val="90000"/>
              </a:lnSpc>
              <a:buFontTx/>
              <a:buNone/>
            </a:pPr>
            <a:r>
              <a:rPr lang="it-IT" sz="3200" b="1" dirty="0" smtClean="0">
                <a:cs typeface="Arial" pitchFamily="34" charset="0"/>
              </a:rPr>
              <a:t>3-9 mesi - 3,000 $ / mese</a:t>
            </a:r>
            <a:r>
              <a:rPr lang="it-IT" sz="2400" b="1" dirty="0" smtClean="0">
                <a:solidFill>
                  <a:srgbClr val="000066"/>
                </a:solidFill>
              </a:rPr>
              <a:t/>
            </a:r>
            <a:br>
              <a:rPr lang="it-IT" sz="2400" b="1" dirty="0" smtClean="0">
                <a:solidFill>
                  <a:srgbClr val="000066"/>
                </a:solidFill>
              </a:rPr>
            </a:br>
            <a:endParaRPr lang="en-US" sz="2400" b="1" dirty="0" smtClean="0">
              <a:solidFill>
                <a:srgbClr val="000066"/>
              </a:solidFill>
            </a:endParaRPr>
          </a:p>
        </p:txBody>
      </p:sp>
      <p:sp>
        <p:nvSpPr>
          <p:cNvPr id="34820" name="Text Box 6"/>
          <p:cNvSpPr txBox="1">
            <a:spLocks noChangeArrowheads="1"/>
          </p:cNvSpPr>
          <p:nvPr/>
        </p:nvSpPr>
        <p:spPr bwMode="auto">
          <a:xfrm>
            <a:off x="395537" y="4953002"/>
            <a:ext cx="8136904" cy="584775"/>
          </a:xfrm>
          <a:prstGeom prst="rect">
            <a:avLst/>
          </a:prstGeom>
          <a:noFill/>
          <a:ln w="9525">
            <a:noFill/>
            <a:miter lim="800000"/>
            <a:headEnd/>
            <a:tailEnd/>
          </a:ln>
        </p:spPr>
        <p:txBody>
          <a:bodyPr wrap="square">
            <a:spAutoFit/>
          </a:bodyPr>
          <a:lstStyle/>
          <a:p>
            <a:pPr algn="ctr"/>
            <a:r>
              <a:rPr lang="it-IT" sz="3200" b="1" dirty="0">
                <a:solidFill>
                  <a:schemeClr val="bg1"/>
                </a:solidFill>
                <a:latin typeface="+mj-lt"/>
                <a:cs typeface="Arial" pitchFamily="34" charset="0"/>
              </a:rPr>
              <a:t>Scadenza </a:t>
            </a:r>
            <a:r>
              <a:rPr lang="it-IT" sz="3200" b="1" dirty="0" smtClean="0">
                <a:solidFill>
                  <a:schemeClr val="bg1"/>
                </a:solidFill>
                <a:latin typeface="+mj-lt"/>
                <a:cs typeface="Arial" pitchFamily="34" charset="0"/>
              </a:rPr>
              <a:t>1 Dicembre 2014 - </a:t>
            </a:r>
            <a:r>
              <a:rPr lang="it-IT" sz="3200" b="1" dirty="0">
                <a:solidFill>
                  <a:schemeClr val="bg1"/>
                </a:solidFill>
                <a:latin typeface="+mj-lt"/>
                <a:cs typeface="Arial" pitchFamily="34" charset="0"/>
              </a:rPr>
              <a:t>a.a. </a:t>
            </a:r>
            <a:r>
              <a:rPr lang="it-IT" sz="3200" b="1" dirty="0" smtClean="0">
                <a:solidFill>
                  <a:schemeClr val="bg1"/>
                </a:solidFill>
                <a:latin typeface="+mj-lt"/>
                <a:cs typeface="Arial" pitchFamily="34" charset="0"/>
              </a:rPr>
              <a:t>2015-16</a:t>
            </a:r>
            <a:endParaRPr lang="en-US" sz="3200" b="1" dirty="0">
              <a:solidFill>
                <a:schemeClr val="bg1"/>
              </a:solidFill>
              <a:latin typeface="+mj-lt"/>
              <a:cs typeface="Arial" pitchFamily="34" charset="0"/>
            </a:endParaRPr>
          </a:p>
        </p:txBody>
      </p:sp>
      <p:pic>
        <p:nvPicPr>
          <p:cNvPr id="34821" name="Picture 9"/>
          <p:cNvPicPr>
            <a:picLocks noChangeAspect="1" noChangeArrowheads="1"/>
          </p:cNvPicPr>
          <p:nvPr/>
        </p:nvPicPr>
        <p:blipFill>
          <a:blip r:embed="rId3" cstate="print"/>
          <a:srcRect/>
          <a:stretch>
            <a:fillRect/>
          </a:stretch>
        </p:blipFill>
        <p:spPr bwMode="auto">
          <a:xfrm>
            <a:off x="5410200" y="3505202"/>
            <a:ext cx="1981200" cy="1319213"/>
          </a:xfrm>
          <a:prstGeom prst="rect">
            <a:avLst/>
          </a:prstGeom>
          <a:noFill/>
          <a:ln w="9525">
            <a:noFill/>
            <a:miter lim="800000"/>
            <a:headEnd/>
            <a:tailEnd/>
          </a:ln>
        </p:spPr>
      </p:pic>
      <p:pic>
        <p:nvPicPr>
          <p:cNvPr id="34822" name="Picture 11"/>
          <p:cNvPicPr>
            <a:picLocks noChangeAspect="1" noChangeArrowheads="1"/>
          </p:cNvPicPr>
          <p:nvPr/>
        </p:nvPicPr>
        <p:blipFill>
          <a:blip r:embed="rId4" cstate="print"/>
          <a:srcRect/>
          <a:stretch>
            <a:fillRect/>
          </a:stretch>
        </p:blipFill>
        <p:spPr bwMode="auto">
          <a:xfrm>
            <a:off x="1447800" y="3543300"/>
            <a:ext cx="1905000" cy="1257300"/>
          </a:xfrm>
          <a:prstGeom prst="rect">
            <a:avLst/>
          </a:prstGeom>
          <a:noFill/>
          <a:ln w="9525">
            <a:noFill/>
            <a:miter lim="800000"/>
            <a:headEnd/>
            <a:tailEnd/>
          </a:ln>
        </p:spPr>
      </p:pic>
      <p:sp>
        <p:nvSpPr>
          <p:cNvPr id="9" name="Line 5"/>
          <p:cNvSpPr>
            <a:spLocks noChangeShapeType="1"/>
          </p:cNvSpPr>
          <p:nvPr/>
        </p:nvSpPr>
        <p:spPr bwMode="auto">
          <a:xfrm>
            <a:off x="323528" y="1268760"/>
            <a:ext cx="8534400" cy="0"/>
          </a:xfrm>
          <a:prstGeom prst="line">
            <a:avLst/>
          </a:prstGeom>
          <a:noFill/>
          <a:ln w="38100">
            <a:solidFill>
              <a:srgbClr val="C00000"/>
            </a:solidFill>
            <a:round/>
            <a:headEnd/>
            <a:tailEnd/>
          </a:ln>
        </p:spPr>
        <p:txBody>
          <a:bodyPr/>
          <a:lstStyle/>
          <a:p>
            <a:endParaRPr lang="en-US"/>
          </a:p>
        </p:txBody>
      </p:sp>
    </p:spTree>
    <p:extLst>
      <p:ext uri="{BB962C8B-B14F-4D97-AF65-F5344CB8AC3E}">
        <p14:creationId xmlns:p14="http://schemas.microsoft.com/office/powerpoint/2010/main" val="2711690143"/>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a:defRPr/>
            </a:pPr>
            <a:r>
              <a:rPr lang="it-IT" sz="4000" b="1" dirty="0" smtClean="0">
                <a:latin typeface="Arial" pitchFamily="34" charset="0"/>
                <a:cs typeface="Arial" pitchFamily="34" charset="0"/>
              </a:rPr>
              <a:t>Ricerca: Research Scholar </a:t>
            </a:r>
            <a:endParaRPr lang="en-US" sz="4000" b="1" dirty="0" smtClean="0">
              <a:latin typeface="Arial" pitchFamily="34" charset="0"/>
              <a:cs typeface="Arial" pitchFamily="34" charset="0"/>
            </a:endParaRPr>
          </a:p>
        </p:txBody>
      </p:sp>
      <p:sp>
        <p:nvSpPr>
          <p:cNvPr id="99331" name="Rectangle 3"/>
          <p:cNvSpPr>
            <a:spLocks noGrp="1" noChangeArrowheads="1"/>
          </p:cNvSpPr>
          <p:nvPr>
            <p:ph idx="1"/>
          </p:nvPr>
        </p:nvSpPr>
        <p:spPr>
          <a:xfrm>
            <a:off x="457200" y="1600200"/>
            <a:ext cx="8229600" cy="4191000"/>
          </a:xfrm>
        </p:spPr>
        <p:txBody>
          <a:bodyPr>
            <a:normAutofit fontScale="70000" lnSpcReduction="20000"/>
          </a:bodyPr>
          <a:lstStyle/>
          <a:p>
            <a:pPr marL="0" indent="0" algn="ctr">
              <a:lnSpc>
                <a:spcPct val="80000"/>
              </a:lnSpc>
              <a:buFontTx/>
              <a:buNone/>
              <a:defRPr/>
            </a:pPr>
            <a:r>
              <a:rPr lang="it-IT" sz="3800" b="1" dirty="0" smtClean="0">
                <a:latin typeface="Arial" pitchFamily="34" charset="0"/>
                <a:cs typeface="Arial" pitchFamily="34" charset="0"/>
              </a:rPr>
              <a:t>11 Borse di studio Fulbright fino a $12.000</a:t>
            </a:r>
          </a:p>
          <a:p>
            <a:pPr marL="0" indent="0">
              <a:lnSpc>
                <a:spcPct val="80000"/>
              </a:lnSpc>
              <a:buFontTx/>
              <a:buNone/>
              <a:defRPr/>
            </a:pPr>
            <a:endParaRPr lang="it-IT" sz="3800" dirty="0" smtClean="0">
              <a:latin typeface="Arial" pitchFamily="34" charset="0"/>
              <a:cs typeface="Arial" pitchFamily="34" charset="0"/>
            </a:endParaRPr>
          </a:p>
          <a:p>
            <a:pPr marL="0" indent="0">
              <a:lnSpc>
                <a:spcPct val="80000"/>
              </a:lnSpc>
              <a:buFont typeface="Wingdings" pitchFamily="2" charset="2"/>
              <a:buChar char="Ø"/>
              <a:defRPr/>
            </a:pPr>
            <a:r>
              <a:rPr lang="it-IT" sz="3800" dirty="0" smtClean="0">
                <a:latin typeface="Arial" pitchFamily="34" charset="0"/>
                <a:cs typeface="Arial" pitchFamily="34" charset="0"/>
              </a:rPr>
              <a:t>Progetti di ricerca concordati con una università americana </a:t>
            </a:r>
          </a:p>
          <a:p>
            <a:pPr marL="0" indent="0">
              <a:lnSpc>
                <a:spcPct val="80000"/>
              </a:lnSpc>
              <a:buFont typeface="Wingdings" pitchFamily="2" charset="2"/>
              <a:buChar char="Ø"/>
              <a:defRPr/>
            </a:pPr>
            <a:r>
              <a:rPr lang="it-IT" sz="3800" dirty="0" smtClean="0">
                <a:latin typeface="Arial" pitchFamily="34" charset="0"/>
                <a:cs typeface="Arial" pitchFamily="34" charset="0"/>
              </a:rPr>
              <a:t>6-9 mesi con inizio il 15 settembre 2014</a:t>
            </a:r>
          </a:p>
          <a:p>
            <a:pPr marL="0" indent="0">
              <a:lnSpc>
                <a:spcPct val="80000"/>
              </a:lnSpc>
              <a:buFont typeface="Wingdings" pitchFamily="2" charset="2"/>
              <a:buChar char="Ø"/>
              <a:defRPr/>
            </a:pPr>
            <a:r>
              <a:rPr lang="it-IT" sz="3800" dirty="0" smtClean="0">
                <a:latin typeface="Arial" pitchFamily="34" charset="0"/>
                <a:cs typeface="Arial" pitchFamily="34" charset="0"/>
              </a:rPr>
              <a:t>Tutte le discipline ad eccezione di Business Administration e discipline mediche in ambito clinico</a:t>
            </a:r>
            <a:endParaRPr lang="it-IT" sz="3800" b="1" dirty="0" smtClean="0">
              <a:latin typeface="Arial" pitchFamily="34" charset="0"/>
              <a:cs typeface="Arial" pitchFamily="34" charset="0"/>
            </a:endParaRPr>
          </a:p>
          <a:p>
            <a:pPr marL="0" indent="0">
              <a:lnSpc>
                <a:spcPct val="80000"/>
              </a:lnSpc>
              <a:buFont typeface="Wingdings" pitchFamily="2" charset="2"/>
              <a:buChar char="Ø"/>
              <a:defRPr/>
            </a:pPr>
            <a:r>
              <a:rPr lang="it-IT" sz="3800" dirty="0" smtClean="0">
                <a:latin typeface="Arial" pitchFamily="34" charset="0"/>
                <a:cs typeface="Arial" pitchFamily="34" charset="0"/>
              </a:rPr>
              <a:t>Assegnisti di ricerca, Ricercatori, Professori</a:t>
            </a:r>
          </a:p>
          <a:p>
            <a:pPr lvl="1">
              <a:lnSpc>
                <a:spcPct val="80000"/>
              </a:lnSpc>
              <a:defRPr/>
            </a:pPr>
            <a:endParaRPr lang="it-IT" b="1" dirty="0" smtClean="0">
              <a:latin typeface="Arial" pitchFamily="34" charset="0"/>
              <a:cs typeface="Arial" pitchFamily="34" charset="0"/>
            </a:endParaRPr>
          </a:p>
          <a:p>
            <a:pPr marL="0" indent="0" algn="ctr">
              <a:lnSpc>
                <a:spcPct val="80000"/>
              </a:lnSpc>
              <a:buFontTx/>
              <a:buNone/>
              <a:defRPr/>
            </a:pPr>
            <a:endParaRPr lang="it-IT" sz="1800" b="1" dirty="0" smtClean="0">
              <a:latin typeface="Arial" pitchFamily="34" charset="0"/>
              <a:cs typeface="Arial" pitchFamily="34" charset="0"/>
            </a:endParaRPr>
          </a:p>
          <a:p>
            <a:pPr marL="0" indent="0" algn="ctr">
              <a:lnSpc>
                <a:spcPct val="80000"/>
              </a:lnSpc>
              <a:buFontTx/>
              <a:buNone/>
              <a:defRPr/>
            </a:pPr>
            <a:endParaRPr lang="it-IT" sz="2000" b="1" dirty="0" smtClean="0">
              <a:latin typeface="Arial" pitchFamily="34" charset="0"/>
              <a:cs typeface="Arial" pitchFamily="34" charset="0"/>
            </a:endParaRPr>
          </a:p>
          <a:p>
            <a:pPr marL="0" indent="0" algn="ctr">
              <a:lnSpc>
                <a:spcPct val="80000"/>
              </a:lnSpc>
              <a:buFontTx/>
              <a:buNone/>
              <a:defRPr/>
            </a:pPr>
            <a:r>
              <a:rPr lang="it-IT" sz="3200" b="1" dirty="0" smtClean="0">
                <a:latin typeface="Arial" pitchFamily="34" charset="0"/>
                <a:cs typeface="Arial" pitchFamily="34" charset="0"/>
              </a:rPr>
              <a:t>Scadenza 9 gennaio 2014 – a.a. 2014-15</a:t>
            </a:r>
          </a:p>
          <a:p>
            <a:pPr marL="0" indent="0">
              <a:lnSpc>
                <a:spcPct val="80000"/>
              </a:lnSpc>
              <a:defRPr/>
            </a:pPr>
            <a:endParaRPr lang="en-US" sz="2000" b="1" dirty="0" smtClean="0">
              <a:latin typeface="Arial" pitchFamily="34" charset="0"/>
              <a:cs typeface="Arial" pitchFamily="34" charset="0"/>
            </a:endParaRPr>
          </a:p>
        </p:txBody>
      </p:sp>
      <p:sp>
        <p:nvSpPr>
          <p:cNvPr id="6" name="Line 5"/>
          <p:cNvSpPr>
            <a:spLocks noChangeShapeType="1"/>
          </p:cNvSpPr>
          <p:nvPr/>
        </p:nvSpPr>
        <p:spPr bwMode="auto">
          <a:xfrm>
            <a:off x="323528" y="1268760"/>
            <a:ext cx="8534400" cy="0"/>
          </a:xfrm>
          <a:prstGeom prst="line">
            <a:avLst/>
          </a:prstGeom>
          <a:noFill/>
          <a:ln w="38100">
            <a:solidFill>
              <a:srgbClr val="C00000"/>
            </a:solidFill>
            <a:round/>
            <a:headEnd/>
            <a:tailEnd/>
          </a:ln>
        </p:spPr>
        <p:txBody>
          <a:bodyPr/>
          <a:lstStyle/>
          <a:p>
            <a:endParaRPr lang="en-US"/>
          </a:p>
        </p:txBody>
      </p:sp>
      <p:pic>
        <p:nvPicPr>
          <p:cNvPr id="7" name="Picture 6" descr="FulbrightLogoBianco.png"/>
          <p:cNvPicPr>
            <a:picLocks noChangeAspect="1"/>
          </p:cNvPicPr>
          <p:nvPr/>
        </p:nvPicPr>
        <p:blipFill>
          <a:blip r:embed="rId3" cstate="print"/>
          <a:stretch>
            <a:fillRect/>
          </a:stretch>
        </p:blipFill>
        <p:spPr>
          <a:xfrm>
            <a:off x="251520" y="5877272"/>
            <a:ext cx="2499478" cy="792088"/>
          </a:xfrm>
          <a:prstGeom prst="rect">
            <a:avLst/>
          </a:prstGeom>
        </p:spPr>
      </p:pic>
    </p:spTree>
    <p:extLst>
      <p:ext uri="{BB962C8B-B14F-4D97-AF65-F5344CB8AC3E}">
        <p14:creationId xmlns:p14="http://schemas.microsoft.com/office/powerpoint/2010/main" val="23295105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New </a:t>
            </a:r>
            <a:r>
              <a:rPr lang="it-IT" dirty="0" err="1" smtClean="0"/>
              <a:t>EducationUSA</a:t>
            </a:r>
            <a:r>
              <a:rPr lang="it-IT" dirty="0" smtClean="0"/>
              <a:t> video </a:t>
            </a:r>
            <a:endParaRPr lang="it-IT" dirty="0"/>
          </a:p>
        </p:txBody>
      </p:sp>
      <p:sp>
        <p:nvSpPr>
          <p:cNvPr id="3" name="Segnaposto contenuto 2"/>
          <p:cNvSpPr>
            <a:spLocks noGrp="1"/>
          </p:cNvSpPr>
          <p:nvPr>
            <p:ph idx="1"/>
          </p:nvPr>
        </p:nvSpPr>
        <p:spPr>
          <a:xfrm>
            <a:off x="250825" y="2564905"/>
            <a:ext cx="8642350" cy="2736304"/>
          </a:xfrm>
        </p:spPr>
        <p:txBody>
          <a:bodyPr/>
          <a:lstStyle/>
          <a:p>
            <a:pPr marL="0" indent="0">
              <a:buNone/>
            </a:pPr>
            <a:endParaRPr lang="it-IT" dirty="0" smtClean="0"/>
          </a:p>
          <a:p>
            <a:endParaRPr lang="it-IT" dirty="0"/>
          </a:p>
          <a:p>
            <a:r>
              <a:rPr lang="it-IT" dirty="0">
                <a:hlinkClick r:id="rId2"/>
              </a:rPr>
              <a:t>https://www.youtube.com/watch?v=3SdmghDVJ58#action=</a:t>
            </a:r>
            <a:r>
              <a:rPr lang="it-IT" dirty="0" smtClean="0">
                <a:hlinkClick r:id="rId2"/>
              </a:rPr>
              <a:t>share</a:t>
            </a:r>
            <a:r>
              <a:rPr lang="it-IT" dirty="0" smtClean="0"/>
              <a:t> </a:t>
            </a:r>
            <a:endParaRPr lang="it-IT" dirty="0"/>
          </a:p>
        </p:txBody>
      </p:sp>
      <p:pic>
        <p:nvPicPr>
          <p:cNvPr id="4" name="Immagine 3"/>
          <p:cNvPicPr>
            <a:picLocks noChangeAspect="1"/>
          </p:cNvPicPr>
          <p:nvPr/>
        </p:nvPicPr>
        <p:blipFill>
          <a:blip r:embed="rId3"/>
          <a:stretch>
            <a:fillRect/>
          </a:stretch>
        </p:blipFill>
        <p:spPr>
          <a:xfrm>
            <a:off x="5724128" y="692696"/>
            <a:ext cx="3310536" cy="1512168"/>
          </a:xfrm>
          <a:prstGeom prst="rect">
            <a:avLst/>
          </a:prstGeom>
        </p:spPr>
      </p:pic>
    </p:spTree>
    <p:extLst>
      <p:ext uri="{BB962C8B-B14F-4D97-AF65-F5344CB8AC3E}">
        <p14:creationId xmlns:p14="http://schemas.microsoft.com/office/powerpoint/2010/main" val="2034224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lstStyle/>
          <a:p>
            <a:endParaRPr lang="en-US" sz="1400" b="1" dirty="0">
              <a:solidFill>
                <a:srgbClr val="000066"/>
              </a:solidFill>
            </a:endParaRPr>
          </a:p>
        </p:txBody>
      </p:sp>
      <p:sp>
        <p:nvSpPr>
          <p:cNvPr id="3686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BF0D0F70-56E6-42BB-880E-DD393E732D69}" type="slidenum">
              <a:rPr lang="en-US" sz="1400" b="1">
                <a:solidFill>
                  <a:srgbClr val="000066"/>
                </a:solidFill>
              </a:rPr>
              <a:pPr algn="r"/>
              <a:t>40</a:t>
            </a:fld>
            <a:endParaRPr lang="en-US" sz="1400" b="1">
              <a:solidFill>
                <a:srgbClr val="000066"/>
              </a:solidFill>
            </a:endParaRPr>
          </a:p>
        </p:txBody>
      </p:sp>
      <p:sp>
        <p:nvSpPr>
          <p:cNvPr id="34820" name="Rectangle 2"/>
          <p:cNvSpPr>
            <a:spLocks noGrp="1" noChangeArrowheads="1"/>
          </p:cNvSpPr>
          <p:nvPr>
            <p:ph type="title" idx="4294967295"/>
          </p:nvPr>
        </p:nvSpPr>
        <p:spPr>
          <a:xfrm>
            <a:off x="457200" y="0"/>
            <a:ext cx="8363272" cy="1124744"/>
          </a:xfrm>
        </p:spPr>
        <p:txBody>
          <a:bodyPr>
            <a:noAutofit/>
          </a:bodyPr>
          <a:lstStyle/>
          <a:p>
            <a:pPr algn="l">
              <a:defRPr/>
            </a:pPr>
            <a:r>
              <a:rPr lang="it-IT" sz="4000" b="1" dirty="0" smtClean="0">
                <a:effectLst/>
                <a:cs typeface="Arial" pitchFamily="34" charset="0"/>
              </a:rPr>
              <a:t>Insegnamento:  Fulbright FLTA Program</a:t>
            </a:r>
            <a:endParaRPr lang="en-US" sz="4000" b="1" dirty="0" smtClean="0">
              <a:effectLst/>
              <a:cs typeface="Arial" pitchFamily="34" charset="0"/>
            </a:endParaRPr>
          </a:p>
        </p:txBody>
      </p:sp>
      <p:sp>
        <p:nvSpPr>
          <p:cNvPr id="64515" name="Rectangle 3"/>
          <p:cNvSpPr>
            <a:spLocks noGrp="1" noChangeArrowheads="1"/>
          </p:cNvSpPr>
          <p:nvPr>
            <p:ph type="body" idx="4294967295"/>
          </p:nvPr>
        </p:nvSpPr>
        <p:spPr>
          <a:xfrm>
            <a:off x="493594" y="2707885"/>
            <a:ext cx="4143233" cy="2614743"/>
          </a:xfrm>
        </p:spPr>
        <p:txBody>
          <a:bodyPr>
            <a:normAutofit fontScale="25000" lnSpcReduction="20000"/>
          </a:bodyPr>
          <a:lstStyle/>
          <a:p>
            <a:pPr marL="63500" indent="-63500">
              <a:lnSpc>
                <a:spcPct val="120000"/>
              </a:lnSpc>
              <a:buNone/>
              <a:tabLst>
                <a:tab pos="1828800" algn="l"/>
              </a:tabLst>
              <a:defRPr/>
            </a:pPr>
            <a:r>
              <a:rPr lang="it-IT" sz="8000" b="1" dirty="0" smtClean="0">
                <a:cs typeface="Arial" pitchFamily="34" charset="0"/>
              </a:rPr>
              <a:t>Requisiti</a:t>
            </a:r>
          </a:p>
          <a:p>
            <a:pPr marL="63500" indent="-63500">
              <a:lnSpc>
                <a:spcPct val="120000"/>
              </a:lnSpc>
              <a:buNone/>
              <a:tabLst>
                <a:tab pos="1828800" algn="l"/>
              </a:tabLst>
              <a:defRPr/>
            </a:pPr>
            <a:r>
              <a:rPr lang="it-IT" sz="8000" dirty="0" smtClean="0">
                <a:cs typeface="Arial" pitchFamily="34" charset="0"/>
              </a:rPr>
              <a:t> Massimo </a:t>
            </a:r>
            <a:r>
              <a:rPr lang="it-IT" sz="8000" b="1" dirty="0" smtClean="0">
                <a:cs typeface="Arial" pitchFamily="34" charset="0"/>
              </a:rPr>
              <a:t>29 anni  </a:t>
            </a:r>
            <a:r>
              <a:rPr lang="it-IT" sz="8000" dirty="0" smtClean="0">
                <a:cs typeface="Arial" pitchFamily="34" charset="0"/>
              </a:rPr>
              <a:t>alla scadenza del concorso</a:t>
            </a:r>
          </a:p>
          <a:p>
            <a:pPr marL="63500" indent="-63500">
              <a:lnSpc>
                <a:spcPct val="120000"/>
              </a:lnSpc>
              <a:buNone/>
              <a:tabLst>
                <a:tab pos="1828800" algn="l"/>
              </a:tabLst>
              <a:defRPr/>
            </a:pPr>
            <a:r>
              <a:rPr lang="it-IT" sz="8000" dirty="0" smtClean="0">
                <a:cs typeface="Arial" pitchFamily="34" charset="0"/>
              </a:rPr>
              <a:t> Laurea Triennale o Magistrale</a:t>
            </a:r>
          </a:p>
          <a:p>
            <a:pPr marL="63500" indent="-63500">
              <a:lnSpc>
                <a:spcPct val="120000"/>
              </a:lnSpc>
              <a:buNone/>
              <a:tabLst>
                <a:tab pos="1828800" algn="l"/>
              </a:tabLst>
              <a:defRPr/>
            </a:pPr>
            <a:r>
              <a:rPr lang="it-IT" sz="8000" dirty="0" smtClean="0">
                <a:cs typeface="Arial" pitchFamily="34" charset="0"/>
              </a:rPr>
              <a:t> Minima esperienza di insegnamento lingua inglese e/o italiana (i.e. Tirocinio didattico)</a:t>
            </a:r>
          </a:p>
          <a:p>
            <a:pPr marL="63500" indent="-63500">
              <a:lnSpc>
                <a:spcPct val="120000"/>
              </a:lnSpc>
              <a:buNone/>
              <a:tabLst>
                <a:tab pos="1828800" algn="l"/>
              </a:tabLst>
              <a:defRPr/>
            </a:pPr>
            <a:r>
              <a:rPr lang="it-IT" sz="8000" dirty="0" smtClean="0">
                <a:cs typeface="Arial" pitchFamily="34" charset="0"/>
              </a:rPr>
              <a:t> TOEFL 79-80</a:t>
            </a:r>
          </a:p>
          <a:p>
            <a:pPr marL="63500" indent="-63500">
              <a:lnSpc>
                <a:spcPct val="120000"/>
              </a:lnSpc>
              <a:buNone/>
              <a:tabLst>
                <a:tab pos="1828800" algn="l"/>
              </a:tabLst>
              <a:defRPr/>
            </a:pPr>
            <a:r>
              <a:rPr lang="it-IT" sz="7200" dirty="0" smtClean="0">
                <a:latin typeface="Arial" pitchFamily="34" charset="0"/>
                <a:cs typeface="Arial" pitchFamily="34" charset="0"/>
              </a:rPr>
              <a:t/>
            </a:r>
            <a:br>
              <a:rPr lang="it-IT" sz="7200" dirty="0" smtClean="0">
                <a:latin typeface="Arial" pitchFamily="34" charset="0"/>
                <a:cs typeface="Arial" pitchFamily="34" charset="0"/>
              </a:rPr>
            </a:br>
            <a:endParaRPr lang="it-IT" sz="7200" dirty="0" smtClean="0">
              <a:latin typeface="Arial" pitchFamily="34" charset="0"/>
              <a:cs typeface="Arial" pitchFamily="34" charset="0"/>
            </a:endParaRPr>
          </a:p>
          <a:p>
            <a:pPr marL="2692400" lvl="1" indent="0">
              <a:lnSpc>
                <a:spcPct val="80000"/>
              </a:lnSpc>
              <a:buFontTx/>
              <a:buNone/>
              <a:tabLst>
                <a:tab pos="1828800" algn="l"/>
              </a:tabLst>
              <a:defRPr/>
            </a:pPr>
            <a:endParaRPr lang="it-IT" sz="1800" b="1" i="1" dirty="0" smtClean="0">
              <a:solidFill>
                <a:srgbClr val="990033"/>
              </a:solidFill>
              <a:effectLst>
                <a:outerShdw blurRad="38100" dist="38100" dir="2700000" algn="tl">
                  <a:srgbClr val="C0C0C0"/>
                </a:outerShdw>
              </a:effectLst>
            </a:endParaRPr>
          </a:p>
          <a:p>
            <a:pPr marL="63500" indent="-63500" algn="ctr">
              <a:lnSpc>
                <a:spcPct val="70000"/>
              </a:lnSpc>
              <a:buFontTx/>
              <a:buNone/>
              <a:tabLst>
                <a:tab pos="1828800" algn="l"/>
              </a:tabLst>
              <a:defRPr/>
            </a:pPr>
            <a:endParaRPr lang="it-IT" sz="2000" b="1" i="1" dirty="0" smtClean="0">
              <a:effectLst>
                <a:outerShdw blurRad="38100" dist="38100" dir="2700000" algn="tl">
                  <a:srgbClr val="C0C0C0"/>
                </a:outerShdw>
              </a:effectLst>
            </a:endParaRPr>
          </a:p>
        </p:txBody>
      </p:sp>
      <p:sp>
        <p:nvSpPr>
          <p:cNvPr id="36870" name="Text Box 6"/>
          <p:cNvSpPr txBox="1">
            <a:spLocks noChangeArrowheads="1"/>
          </p:cNvSpPr>
          <p:nvPr/>
        </p:nvSpPr>
        <p:spPr bwMode="auto">
          <a:xfrm>
            <a:off x="36512" y="6237312"/>
            <a:ext cx="9144000" cy="427038"/>
          </a:xfrm>
          <a:prstGeom prst="rect">
            <a:avLst/>
          </a:prstGeom>
          <a:noFill/>
          <a:ln w="9525">
            <a:noFill/>
            <a:miter lim="800000"/>
            <a:headEnd/>
            <a:tailEnd/>
          </a:ln>
        </p:spPr>
        <p:txBody>
          <a:bodyPr>
            <a:spAutoFit/>
          </a:bodyPr>
          <a:lstStyle/>
          <a:p>
            <a:pPr algn="ctr"/>
            <a:r>
              <a:rPr lang="it-IT" sz="2200" b="1" dirty="0" smtClean="0">
                <a:solidFill>
                  <a:schemeClr val="bg1"/>
                </a:solidFill>
                <a:latin typeface="+mj-lt"/>
                <a:cs typeface="Arial" pitchFamily="34" charset="0"/>
              </a:rPr>
              <a:t>22 luglio 2015, a.a</a:t>
            </a:r>
            <a:r>
              <a:rPr lang="it-IT" sz="2200" b="1" dirty="0">
                <a:solidFill>
                  <a:schemeClr val="bg1"/>
                </a:solidFill>
                <a:latin typeface="+mj-lt"/>
                <a:cs typeface="Arial" pitchFamily="34" charset="0"/>
              </a:rPr>
              <a:t>. </a:t>
            </a:r>
            <a:r>
              <a:rPr lang="it-IT" sz="2200" b="1" dirty="0" smtClean="0">
                <a:solidFill>
                  <a:schemeClr val="bg1"/>
                </a:solidFill>
                <a:latin typeface="+mj-lt"/>
                <a:cs typeface="Arial" pitchFamily="34" charset="0"/>
              </a:rPr>
              <a:t>2016-2017</a:t>
            </a:r>
            <a:endParaRPr lang="en-US" sz="2200" b="1" dirty="0">
              <a:solidFill>
                <a:schemeClr val="bg1"/>
              </a:solidFill>
              <a:latin typeface="+mj-lt"/>
              <a:cs typeface="Arial" pitchFamily="34" charset="0"/>
            </a:endParaRPr>
          </a:p>
        </p:txBody>
      </p:sp>
      <p:sp>
        <p:nvSpPr>
          <p:cNvPr id="10" name="Line 5"/>
          <p:cNvSpPr>
            <a:spLocks noChangeShapeType="1"/>
          </p:cNvSpPr>
          <p:nvPr/>
        </p:nvSpPr>
        <p:spPr bwMode="auto">
          <a:xfrm>
            <a:off x="241284" y="1048966"/>
            <a:ext cx="8534400" cy="0"/>
          </a:xfrm>
          <a:prstGeom prst="line">
            <a:avLst/>
          </a:prstGeom>
          <a:noFill/>
          <a:ln w="38100">
            <a:solidFill>
              <a:srgbClr val="C00000"/>
            </a:solidFill>
            <a:round/>
            <a:headEnd/>
            <a:tailEnd/>
          </a:ln>
        </p:spPr>
        <p:txBody>
          <a:bodyPr/>
          <a:lstStyle/>
          <a:p>
            <a:endParaRPr lang="en-US"/>
          </a:p>
        </p:txBody>
      </p:sp>
      <p:sp>
        <p:nvSpPr>
          <p:cNvPr id="12" name="TextBox 11"/>
          <p:cNvSpPr txBox="1"/>
          <p:nvPr/>
        </p:nvSpPr>
        <p:spPr>
          <a:xfrm>
            <a:off x="4647063" y="2606723"/>
            <a:ext cx="4237630" cy="2585323"/>
          </a:xfrm>
          <a:prstGeom prst="rect">
            <a:avLst/>
          </a:prstGeom>
          <a:noFill/>
        </p:spPr>
        <p:txBody>
          <a:bodyPr wrap="square" rtlCol="0">
            <a:spAutoFit/>
          </a:bodyPr>
          <a:lstStyle/>
          <a:p>
            <a:pPr marL="63500" indent="-63500">
              <a:lnSpc>
                <a:spcPct val="120000"/>
              </a:lnSpc>
              <a:buNone/>
              <a:tabLst>
                <a:tab pos="1828800" algn="l"/>
              </a:tabLst>
              <a:defRPr/>
            </a:pPr>
            <a:r>
              <a:rPr lang="it-IT" sz="2000" b="1" dirty="0" smtClean="0">
                <a:solidFill>
                  <a:schemeClr val="bg1"/>
                </a:solidFill>
                <a:cs typeface="Arial" pitchFamily="34" charset="0"/>
              </a:rPr>
              <a:t>Benefit</a:t>
            </a:r>
          </a:p>
          <a:p>
            <a:pPr marL="63500" indent="-63500">
              <a:lnSpc>
                <a:spcPct val="120000"/>
              </a:lnSpc>
              <a:buNone/>
              <a:tabLst>
                <a:tab pos="1828800" algn="l"/>
              </a:tabLst>
              <a:defRPr/>
            </a:pPr>
            <a:r>
              <a:rPr lang="it-IT" sz="2000" b="1" dirty="0" smtClean="0">
                <a:solidFill>
                  <a:schemeClr val="bg1"/>
                </a:solidFill>
                <a:cs typeface="Arial" pitchFamily="34" charset="0"/>
              </a:rPr>
              <a:t> 5,400 $</a:t>
            </a:r>
            <a:r>
              <a:rPr lang="it-IT" sz="2000" dirty="0" smtClean="0">
                <a:solidFill>
                  <a:schemeClr val="bg1"/>
                </a:solidFill>
                <a:cs typeface="Arial" pitchFamily="34" charset="0"/>
              </a:rPr>
              <a:t> contributo spese di soggiorno</a:t>
            </a:r>
          </a:p>
          <a:p>
            <a:pPr marL="63500" indent="-63500">
              <a:lnSpc>
                <a:spcPct val="120000"/>
              </a:lnSpc>
              <a:buNone/>
              <a:tabLst>
                <a:tab pos="1828800" algn="l"/>
              </a:tabLst>
              <a:defRPr/>
            </a:pPr>
            <a:r>
              <a:rPr lang="it-IT" sz="2000" dirty="0" smtClean="0">
                <a:solidFill>
                  <a:schemeClr val="bg1"/>
                </a:solidFill>
                <a:cs typeface="Arial" pitchFamily="34" charset="0"/>
              </a:rPr>
              <a:t> Sitpendio mensile </a:t>
            </a:r>
            <a:r>
              <a:rPr lang="it-IT" sz="2000" b="1" dirty="0" smtClean="0">
                <a:solidFill>
                  <a:schemeClr val="bg1"/>
                </a:solidFill>
                <a:cs typeface="Arial" pitchFamily="34" charset="0"/>
              </a:rPr>
              <a:t>200 $ - 500 $</a:t>
            </a:r>
          </a:p>
          <a:p>
            <a:pPr marL="63500" indent="-63500">
              <a:lnSpc>
                <a:spcPct val="120000"/>
              </a:lnSpc>
              <a:buNone/>
              <a:tabLst>
                <a:tab pos="1828800" algn="l"/>
              </a:tabLst>
              <a:defRPr/>
            </a:pPr>
            <a:r>
              <a:rPr lang="it-IT" sz="2000" dirty="0" smtClean="0">
                <a:solidFill>
                  <a:schemeClr val="bg1"/>
                </a:solidFill>
                <a:cs typeface="Arial" pitchFamily="34" charset="0"/>
              </a:rPr>
              <a:t> Copertura parziale/totale costi </a:t>
            </a:r>
            <a:r>
              <a:rPr lang="it-IT" sz="2000" b="1" dirty="0" smtClean="0">
                <a:solidFill>
                  <a:schemeClr val="bg1"/>
                </a:solidFill>
                <a:cs typeface="Arial" pitchFamily="34" charset="0"/>
              </a:rPr>
              <a:t>vitto &amp; alloggio </a:t>
            </a:r>
            <a:r>
              <a:rPr lang="it-IT" sz="2000" dirty="0" smtClean="0">
                <a:solidFill>
                  <a:schemeClr val="bg1"/>
                </a:solidFill>
                <a:cs typeface="Arial" pitchFamily="34" charset="0"/>
              </a:rPr>
              <a:t>campus</a:t>
            </a:r>
          </a:p>
          <a:p>
            <a:endParaRPr lang="en-US" dirty="0"/>
          </a:p>
        </p:txBody>
      </p:sp>
      <p:sp>
        <p:nvSpPr>
          <p:cNvPr id="13" name="TextBox 12"/>
          <p:cNvSpPr txBox="1"/>
          <p:nvPr/>
        </p:nvSpPr>
        <p:spPr>
          <a:xfrm>
            <a:off x="481084" y="1405719"/>
            <a:ext cx="8291015" cy="1231106"/>
          </a:xfrm>
          <a:prstGeom prst="rect">
            <a:avLst/>
          </a:prstGeom>
          <a:noFill/>
        </p:spPr>
        <p:txBody>
          <a:bodyPr wrap="square" rtlCol="0">
            <a:spAutoFit/>
          </a:bodyPr>
          <a:lstStyle/>
          <a:p>
            <a:r>
              <a:rPr lang="it-IT" sz="3200" b="1" dirty="0" smtClean="0">
                <a:solidFill>
                  <a:schemeClr val="bg1"/>
                </a:solidFill>
                <a:cs typeface="Arial" pitchFamily="34" charset="0"/>
              </a:rPr>
              <a:t>4</a:t>
            </a:r>
            <a:r>
              <a:rPr lang="it-IT" sz="2400" b="1" dirty="0" smtClean="0">
                <a:solidFill>
                  <a:schemeClr val="bg1"/>
                </a:solidFill>
                <a:cs typeface="Arial" pitchFamily="34" charset="0"/>
              </a:rPr>
              <a:t> Borse di studio Fulbright per assistentati all'insegnamento della lingua e cultura  presso college ed università negli USA</a:t>
            </a:r>
          </a:p>
          <a:p>
            <a:endParaRPr lang="en-US" dirty="0"/>
          </a:p>
        </p:txBody>
      </p:sp>
    </p:spTree>
    <p:extLst>
      <p:ext uri="{BB962C8B-B14F-4D97-AF65-F5344CB8AC3E}">
        <p14:creationId xmlns:p14="http://schemas.microsoft.com/office/powerpoint/2010/main" val="1555776745"/>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lstStyle/>
          <a:p>
            <a:fld id="{5C07134F-F775-49CD-B73E-A1C68359ED56}" type="datetime1">
              <a:rPr lang="en-US" sz="1400" b="1">
                <a:solidFill>
                  <a:srgbClr val="000066"/>
                </a:solidFill>
              </a:rPr>
              <a:pPr/>
              <a:t>12/11/2014</a:t>
            </a:fld>
            <a:endParaRPr lang="en-US" sz="1400" b="1">
              <a:solidFill>
                <a:srgbClr val="000066"/>
              </a:solidFill>
            </a:endParaRPr>
          </a:p>
        </p:txBody>
      </p:sp>
      <p:sp>
        <p:nvSpPr>
          <p:cNvPr id="34820" name="Rectangle 2"/>
          <p:cNvSpPr>
            <a:spLocks noGrp="1" noChangeArrowheads="1"/>
          </p:cNvSpPr>
          <p:nvPr>
            <p:ph type="title" idx="4294967295"/>
          </p:nvPr>
        </p:nvSpPr>
        <p:spPr>
          <a:xfrm>
            <a:off x="457200" y="381000"/>
            <a:ext cx="7543800" cy="990600"/>
          </a:xfrm>
        </p:spPr>
        <p:txBody>
          <a:bodyPr>
            <a:normAutofit fontScale="90000"/>
          </a:bodyPr>
          <a:lstStyle/>
          <a:p>
            <a:pPr algn="l">
              <a:defRPr/>
            </a:pPr>
            <a:r>
              <a:rPr lang="it-IT" sz="3600" b="1" dirty="0" smtClean="0">
                <a:latin typeface="Arial" pitchFamily="34" charset="0"/>
                <a:cs typeface="Arial" pitchFamily="34" charset="0"/>
              </a:rPr>
              <a:t>Incarichi di insegnamento:     </a:t>
            </a:r>
            <a:r>
              <a:rPr lang="it-IT" sz="3600" b="1" i="1" dirty="0" smtClean="0">
                <a:latin typeface="Arial" pitchFamily="34" charset="0"/>
                <a:cs typeface="Arial" pitchFamily="34" charset="0"/>
              </a:rPr>
              <a:t>Fulbright Chairs</a:t>
            </a:r>
            <a:endParaRPr lang="en-US" sz="3600" b="1" i="1" dirty="0" smtClean="0">
              <a:latin typeface="Arial" pitchFamily="34" charset="0"/>
              <a:cs typeface="Arial" pitchFamily="34" charset="0"/>
            </a:endParaRPr>
          </a:p>
        </p:txBody>
      </p:sp>
      <p:sp>
        <p:nvSpPr>
          <p:cNvPr id="64515" name="Rectangle 3"/>
          <p:cNvSpPr>
            <a:spLocks noGrp="1" noChangeArrowheads="1"/>
          </p:cNvSpPr>
          <p:nvPr>
            <p:ph type="body" idx="4294967295"/>
          </p:nvPr>
        </p:nvSpPr>
        <p:spPr>
          <a:xfrm>
            <a:off x="381000" y="1600200"/>
            <a:ext cx="8511480" cy="3733800"/>
          </a:xfrm>
        </p:spPr>
        <p:txBody>
          <a:bodyPr>
            <a:normAutofit fontScale="25000" lnSpcReduction="20000"/>
          </a:bodyPr>
          <a:lstStyle/>
          <a:p>
            <a:pPr marL="63500" indent="-63500">
              <a:lnSpc>
                <a:spcPct val="120000"/>
              </a:lnSpc>
              <a:tabLst>
                <a:tab pos="1828800" algn="l"/>
              </a:tabLst>
              <a:defRPr/>
            </a:pPr>
            <a:r>
              <a:rPr lang="it-IT" sz="8000" b="1" dirty="0" smtClean="0">
                <a:latin typeface="Arial" pitchFamily="34" charset="0"/>
                <a:cs typeface="Arial" pitchFamily="34" charset="0"/>
              </a:rPr>
              <a:t>5 Incarichi di insegnamento Fulbright  </a:t>
            </a:r>
            <a:r>
              <a:rPr lang="it-IT" sz="7200" dirty="0" smtClean="0">
                <a:latin typeface="Arial" pitchFamily="34" charset="0"/>
                <a:cs typeface="Arial" pitchFamily="34" charset="0"/>
              </a:rPr>
              <a:t>di 3-5 mesi  in studi italiani nell’ambito delle discipline Umanistiche e Sociali presso:   </a:t>
            </a:r>
            <a:endParaRPr lang="it-IT" sz="7200" i="1" dirty="0" smtClean="0">
              <a:latin typeface="Arial" pitchFamily="34" charset="0"/>
              <a:cs typeface="Arial" pitchFamily="34" charset="0"/>
            </a:endParaRPr>
          </a:p>
          <a:p>
            <a:pPr marL="63500" indent="-63500">
              <a:lnSpc>
                <a:spcPct val="120000"/>
              </a:lnSpc>
              <a:buFont typeface="Wingdings" pitchFamily="2" charset="2"/>
              <a:buChar char="ü"/>
              <a:tabLst>
                <a:tab pos="1828800" algn="l"/>
              </a:tabLst>
              <a:defRPr/>
            </a:pPr>
            <a:r>
              <a:rPr lang="it-IT" sz="7200" i="1" dirty="0" smtClean="0">
                <a:latin typeface="Arial" pitchFamily="34" charset="0"/>
                <a:cs typeface="Arial" pitchFamily="34" charset="0"/>
              </a:rPr>
              <a:t>     Georgetown University</a:t>
            </a:r>
          </a:p>
          <a:p>
            <a:pPr marL="63500" indent="-63500" eaLnBrk="1" hangingPunct="1">
              <a:lnSpc>
                <a:spcPct val="120000"/>
              </a:lnSpc>
              <a:buFont typeface="Wingdings" pitchFamily="2" charset="2"/>
              <a:buChar char="ü"/>
              <a:tabLst>
                <a:tab pos="1828800" algn="l"/>
              </a:tabLst>
              <a:defRPr/>
            </a:pPr>
            <a:r>
              <a:rPr lang="it-IT" sz="7200" i="1" dirty="0" smtClean="0">
                <a:latin typeface="Arial" pitchFamily="34" charset="0"/>
                <a:cs typeface="Arial" pitchFamily="34" charset="0"/>
              </a:rPr>
              <a:t>     University of Chicago</a:t>
            </a:r>
          </a:p>
          <a:p>
            <a:pPr marL="63500" indent="-63500" eaLnBrk="1" hangingPunct="1">
              <a:lnSpc>
                <a:spcPct val="120000"/>
              </a:lnSpc>
              <a:buFont typeface="Wingdings" pitchFamily="2" charset="2"/>
              <a:buChar char="ü"/>
              <a:tabLst>
                <a:tab pos="1828800" algn="l"/>
              </a:tabLst>
              <a:defRPr/>
            </a:pPr>
            <a:r>
              <a:rPr lang="it-IT" sz="7200" i="1" dirty="0" smtClean="0">
                <a:latin typeface="Arial" pitchFamily="34" charset="0"/>
                <a:cs typeface="Arial" pitchFamily="34" charset="0"/>
              </a:rPr>
              <a:t>     University of Notre Dame</a:t>
            </a:r>
          </a:p>
          <a:p>
            <a:pPr marL="63500" indent="-63500" eaLnBrk="1" hangingPunct="1">
              <a:lnSpc>
                <a:spcPct val="120000"/>
              </a:lnSpc>
              <a:buFont typeface="Wingdings" pitchFamily="2" charset="2"/>
              <a:buChar char="ü"/>
              <a:tabLst>
                <a:tab pos="1828800" algn="l"/>
              </a:tabLst>
              <a:defRPr/>
            </a:pPr>
            <a:r>
              <a:rPr lang="it-IT" sz="7200" i="1" dirty="0" smtClean="0">
                <a:latin typeface="Arial" pitchFamily="34" charset="0"/>
                <a:cs typeface="Arial" pitchFamily="34" charset="0"/>
              </a:rPr>
              <a:t>     University of  Pittsburgh</a:t>
            </a:r>
          </a:p>
          <a:p>
            <a:pPr marL="63500" indent="-63500" eaLnBrk="1" hangingPunct="1">
              <a:lnSpc>
                <a:spcPct val="120000"/>
              </a:lnSpc>
              <a:buFont typeface="Wingdings" pitchFamily="2" charset="2"/>
              <a:buChar char="ü"/>
              <a:tabLst>
                <a:tab pos="1828800" algn="l"/>
              </a:tabLst>
              <a:defRPr/>
            </a:pPr>
            <a:r>
              <a:rPr lang="it-IT" sz="7200" i="1" dirty="0" smtClean="0">
                <a:latin typeface="Arial" pitchFamily="34" charset="0"/>
                <a:cs typeface="Arial" pitchFamily="34" charset="0"/>
              </a:rPr>
              <a:t>     Northwestern University</a:t>
            </a:r>
            <a:br>
              <a:rPr lang="it-IT" sz="7200" i="1" dirty="0" smtClean="0">
                <a:latin typeface="Arial" pitchFamily="34" charset="0"/>
                <a:cs typeface="Arial" pitchFamily="34" charset="0"/>
              </a:rPr>
            </a:br>
            <a:r>
              <a:rPr lang="it-IT" sz="7200" i="1" dirty="0" smtClean="0">
                <a:latin typeface="Arial" pitchFamily="34" charset="0"/>
                <a:cs typeface="Arial" pitchFamily="34" charset="0"/>
              </a:rPr>
              <a:t/>
            </a:r>
            <a:br>
              <a:rPr lang="it-IT" sz="7200" i="1" dirty="0" smtClean="0">
                <a:latin typeface="Arial" pitchFamily="34" charset="0"/>
                <a:cs typeface="Arial" pitchFamily="34" charset="0"/>
              </a:rPr>
            </a:br>
            <a:r>
              <a:rPr lang="it-IT" sz="7200" b="1" dirty="0" smtClean="0">
                <a:latin typeface="Arial" pitchFamily="34" charset="0"/>
                <a:cs typeface="Arial" pitchFamily="34" charset="0"/>
              </a:rPr>
              <a:t>Docenti universitari di prima o seconda fascia  </a:t>
            </a:r>
            <a:br>
              <a:rPr lang="it-IT" sz="7200" b="1" dirty="0" smtClean="0">
                <a:latin typeface="Arial" pitchFamily="34" charset="0"/>
                <a:cs typeface="Arial" pitchFamily="34" charset="0"/>
              </a:rPr>
            </a:br>
            <a:r>
              <a:rPr lang="it-IT" sz="7200" b="1" dirty="0" smtClean="0">
                <a:latin typeface="Arial" pitchFamily="34" charset="0"/>
                <a:cs typeface="Arial" pitchFamily="34" charset="0"/>
              </a:rPr>
              <a:t>ricercatori   confermati a tempo indeterminato con affidamento didattico</a:t>
            </a:r>
            <a:r>
              <a:rPr lang="it-IT" sz="7200" dirty="0" smtClean="0">
                <a:latin typeface="Arial" pitchFamily="34" charset="0"/>
                <a:cs typeface="Arial" pitchFamily="34" charset="0"/>
              </a:rPr>
              <a:t/>
            </a:r>
            <a:br>
              <a:rPr lang="it-IT" sz="7200" dirty="0" smtClean="0">
                <a:latin typeface="Arial" pitchFamily="34" charset="0"/>
                <a:cs typeface="Arial" pitchFamily="34" charset="0"/>
              </a:rPr>
            </a:br>
            <a:endParaRPr lang="it-IT" sz="7200" dirty="0" smtClean="0">
              <a:latin typeface="Arial" pitchFamily="34" charset="0"/>
              <a:cs typeface="Arial" pitchFamily="34" charset="0"/>
            </a:endParaRPr>
          </a:p>
          <a:p>
            <a:pPr marL="63500" indent="-63500" algn="ctr" eaLnBrk="1" hangingPunct="1">
              <a:lnSpc>
                <a:spcPct val="120000"/>
              </a:lnSpc>
              <a:buFontTx/>
              <a:buNone/>
              <a:tabLst>
                <a:tab pos="1828800" algn="l"/>
              </a:tabLst>
              <a:defRPr/>
            </a:pPr>
            <a:r>
              <a:rPr lang="it-IT" sz="7200" dirty="0" smtClean="0">
                <a:latin typeface="Arial" pitchFamily="34" charset="0"/>
                <a:cs typeface="Arial" pitchFamily="34" charset="0"/>
              </a:rPr>
              <a:t>Entità della borsa compresa tra $ 18,000 e $ 24,000</a:t>
            </a:r>
          </a:p>
          <a:p>
            <a:pPr marL="2692400" lvl="1" indent="0">
              <a:lnSpc>
                <a:spcPct val="80000"/>
              </a:lnSpc>
              <a:buFontTx/>
              <a:buNone/>
              <a:tabLst>
                <a:tab pos="1828800" algn="l"/>
              </a:tabLst>
              <a:defRPr/>
            </a:pPr>
            <a:endParaRPr lang="it-IT" sz="1800" b="1" i="1" dirty="0" smtClean="0">
              <a:solidFill>
                <a:srgbClr val="990033"/>
              </a:solidFill>
              <a:effectLst>
                <a:outerShdw blurRad="38100" dist="38100" dir="2700000" algn="tl">
                  <a:srgbClr val="C0C0C0"/>
                </a:outerShdw>
              </a:effectLst>
            </a:endParaRPr>
          </a:p>
          <a:p>
            <a:pPr marL="63500" indent="-63500" algn="ctr">
              <a:lnSpc>
                <a:spcPct val="70000"/>
              </a:lnSpc>
              <a:buFontTx/>
              <a:buNone/>
              <a:tabLst>
                <a:tab pos="1828800" algn="l"/>
              </a:tabLst>
              <a:defRPr/>
            </a:pPr>
            <a:endParaRPr lang="it-IT" sz="2000" b="1" i="1" dirty="0" smtClean="0">
              <a:effectLst>
                <a:outerShdw blurRad="38100" dist="38100" dir="2700000" algn="tl">
                  <a:srgbClr val="C0C0C0"/>
                </a:outerShdw>
              </a:effectLst>
            </a:endParaRPr>
          </a:p>
        </p:txBody>
      </p:sp>
      <p:sp>
        <p:nvSpPr>
          <p:cNvPr id="36870" name="Text Box 6"/>
          <p:cNvSpPr txBox="1">
            <a:spLocks noChangeArrowheads="1"/>
          </p:cNvSpPr>
          <p:nvPr/>
        </p:nvSpPr>
        <p:spPr bwMode="auto">
          <a:xfrm>
            <a:off x="0" y="6237312"/>
            <a:ext cx="9144000" cy="427038"/>
          </a:xfrm>
          <a:prstGeom prst="rect">
            <a:avLst/>
          </a:prstGeom>
          <a:noFill/>
          <a:ln w="9525">
            <a:noFill/>
            <a:miter lim="800000"/>
            <a:headEnd/>
            <a:tailEnd/>
          </a:ln>
        </p:spPr>
        <p:txBody>
          <a:bodyPr>
            <a:spAutoFit/>
          </a:bodyPr>
          <a:lstStyle/>
          <a:p>
            <a:pPr algn="ctr"/>
            <a:r>
              <a:rPr lang="it-IT" sz="2200" b="1" dirty="0" smtClean="0">
                <a:solidFill>
                  <a:schemeClr val="bg1"/>
                </a:solidFill>
                <a:latin typeface="Arial" pitchFamily="34" charset="0"/>
                <a:cs typeface="Arial" pitchFamily="34" charset="0"/>
              </a:rPr>
              <a:t>Febbraio 2014 </a:t>
            </a:r>
            <a:r>
              <a:rPr lang="it-IT" sz="2200" b="1" dirty="0">
                <a:solidFill>
                  <a:schemeClr val="bg1"/>
                </a:solidFill>
                <a:latin typeface="Arial" pitchFamily="34" charset="0"/>
                <a:cs typeface="Arial" pitchFamily="34" charset="0"/>
              </a:rPr>
              <a:t>a.a. </a:t>
            </a:r>
            <a:r>
              <a:rPr lang="it-IT" sz="2200" b="1" dirty="0" smtClean="0">
                <a:solidFill>
                  <a:schemeClr val="bg1"/>
                </a:solidFill>
                <a:latin typeface="Arial" pitchFamily="34" charset="0"/>
                <a:cs typeface="Arial" pitchFamily="34" charset="0"/>
              </a:rPr>
              <a:t>2014-2015</a:t>
            </a:r>
            <a:endParaRPr lang="en-US" sz="2200" b="1" dirty="0">
              <a:solidFill>
                <a:schemeClr val="bg1"/>
              </a:solidFill>
              <a:latin typeface="Arial" pitchFamily="34" charset="0"/>
              <a:cs typeface="Arial" pitchFamily="34" charset="0"/>
            </a:endParaRPr>
          </a:p>
        </p:txBody>
      </p:sp>
      <p:sp>
        <p:nvSpPr>
          <p:cNvPr id="10" name="Line 5"/>
          <p:cNvSpPr>
            <a:spLocks noChangeShapeType="1"/>
          </p:cNvSpPr>
          <p:nvPr/>
        </p:nvSpPr>
        <p:spPr bwMode="auto">
          <a:xfrm>
            <a:off x="251520" y="1412776"/>
            <a:ext cx="8534400" cy="0"/>
          </a:xfrm>
          <a:prstGeom prst="line">
            <a:avLst/>
          </a:prstGeom>
          <a:noFill/>
          <a:ln w="38100">
            <a:solidFill>
              <a:srgbClr val="C00000"/>
            </a:solidFill>
            <a:round/>
            <a:headEnd/>
            <a:tailEnd/>
          </a:ln>
        </p:spPr>
        <p:txBody>
          <a:bodyPr/>
          <a:lstStyle/>
          <a:p>
            <a:endParaRPr lang="en-US"/>
          </a:p>
        </p:txBody>
      </p:sp>
      <p:pic>
        <p:nvPicPr>
          <p:cNvPr id="11" name="Picture 10" descr="FulbrightLogoBianco.png"/>
          <p:cNvPicPr>
            <a:picLocks noChangeAspect="1"/>
          </p:cNvPicPr>
          <p:nvPr/>
        </p:nvPicPr>
        <p:blipFill>
          <a:blip r:embed="rId3" cstate="print"/>
          <a:stretch>
            <a:fillRect/>
          </a:stretch>
        </p:blipFill>
        <p:spPr>
          <a:xfrm>
            <a:off x="251520" y="6237312"/>
            <a:ext cx="1403648" cy="444818"/>
          </a:xfrm>
          <a:prstGeom prst="rect">
            <a:avLst/>
          </a:prstGeom>
        </p:spPr>
      </p:pic>
    </p:spTree>
    <p:extLst>
      <p:ext uri="{BB962C8B-B14F-4D97-AF65-F5344CB8AC3E}">
        <p14:creationId xmlns:p14="http://schemas.microsoft.com/office/powerpoint/2010/main" val="9266382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txBox="1">
            <a:spLocks noGrp="1" noChangeArrowheads="1"/>
          </p:cNvSpPr>
          <p:nvPr/>
        </p:nvSpPr>
        <p:spPr bwMode="auto">
          <a:xfrm>
            <a:off x="457200" y="6245225"/>
            <a:ext cx="2133600" cy="476250"/>
          </a:xfrm>
          <a:prstGeom prst="rect">
            <a:avLst/>
          </a:prstGeom>
          <a:noFill/>
          <a:ln w="9525">
            <a:noFill/>
            <a:miter lim="800000"/>
            <a:headEnd/>
            <a:tailEnd/>
          </a:ln>
        </p:spPr>
        <p:txBody>
          <a:bodyPr>
            <a:prstTxWarp prst="textNoShape">
              <a:avLst/>
            </a:prstTxWarp>
          </a:bodyPr>
          <a:lstStyle/>
          <a:p>
            <a:endParaRPr lang="en-US" sz="1400" b="1">
              <a:solidFill>
                <a:srgbClr val="000066"/>
              </a:solidFill>
              <a:latin typeface="Franklin Gothic Book" charset="0"/>
            </a:endParaRPr>
          </a:p>
        </p:txBody>
      </p:sp>
      <p:sp>
        <p:nvSpPr>
          <p:cNvPr id="9728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6BFD265-3072-4C2C-A88A-77E1FA0F12D4}" type="slidenum">
              <a:rPr lang="en-US" sz="1400" b="1">
                <a:solidFill>
                  <a:srgbClr val="000066"/>
                </a:solidFill>
                <a:latin typeface="Franklin Gothic Book" charset="0"/>
              </a:rPr>
              <a:pPr algn="r"/>
              <a:t>42</a:t>
            </a:fld>
            <a:endParaRPr lang="en-US" sz="1400" b="1">
              <a:solidFill>
                <a:srgbClr val="000066"/>
              </a:solidFill>
              <a:latin typeface="Franklin Gothic Book" charset="0"/>
            </a:endParaRPr>
          </a:p>
        </p:txBody>
      </p:sp>
      <p:sp>
        <p:nvSpPr>
          <p:cNvPr id="97283" name="Rectangle 2"/>
          <p:cNvSpPr>
            <a:spLocks noGrp="1" noChangeArrowheads="1"/>
          </p:cNvSpPr>
          <p:nvPr>
            <p:ph type="title" idx="4294967295"/>
          </p:nvPr>
        </p:nvSpPr>
        <p:spPr>
          <a:xfrm>
            <a:off x="533400" y="381000"/>
            <a:ext cx="7467600" cy="990600"/>
          </a:xfrm>
        </p:spPr>
        <p:txBody>
          <a:bodyPr/>
          <a:lstStyle/>
          <a:p>
            <a:pPr eaLnBrk="1" hangingPunct="1"/>
            <a:r>
              <a:rPr lang="it-IT" sz="3600" b="1" smtClean="0">
                <a:latin typeface="Arial" charset="0"/>
                <a:ea typeface="Arial" charset="0"/>
                <a:cs typeface="Arial" charset="0"/>
              </a:rPr>
              <a:t>Risorse per Università Italiane</a:t>
            </a:r>
            <a:endParaRPr lang="en-US" sz="3600" b="1" i="1" smtClean="0">
              <a:latin typeface="Arial" charset="0"/>
              <a:ea typeface="Arial" charset="0"/>
              <a:cs typeface="Arial" charset="0"/>
            </a:endParaRPr>
          </a:p>
        </p:txBody>
      </p:sp>
      <p:sp>
        <p:nvSpPr>
          <p:cNvPr id="64515" name="Rectangle 3"/>
          <p:cNvSpPr>
            <a:spLocks noGrp="1" noChangeArrowheads="1"/>
          </p:cNvSpPr>
          <p:nvPr>
            <p:ph type="body" idx="4294967295"/>
          </p:nvPr>
        </p:nvSpPr>
        <p:spPr>
          <a:xfrm>
            <a:off x="228600" y="1524000"/>
            <a:ext cx="4648200" cy="3352800"/>
          </a:xfrm>
        </p:spPr>
        <p:txBody>
          <a:bodyPr>
            <a:normAutofit/>
          </a:bodyPr>
          <a:lstStyle/>
          <a:p>
            <a:pPr eaLnBrk="1" hangingPunct="1">
              <a:buFont typeface="Arial" pitchFamily="84" charset="0"/>
              <a:buChar char="•"/>
              <a:defRPr/>
            </a:pPr>
            <a:r>
              <a:rPr lang="it-IT" b="1" smtClean="0">
                <a:latin typeface="Arial" pitchFamily="84" charset="0"/>
                <a:ea typeface="Arial" pitchFamily="84" charset="0"/>
                <a:cs typeface="Arial" pitchFamily="84" charset="0"/>
              </a:rPr>
              <a:t>Fulbright Fondazione Sud</a:t>
            </a:r>
          </a:p>
          <a:p>
            <a:pPr eaLnBrk="1" hangingPunct="1">
              <a:buFont typeface="Arial" pitchFamily="84" charset="0"/>
              <a:buNone/>
              <a:defRPr/>
            </a:pPr>
            <a:r>
              <a:rPr lang="it-IT" smtClean="0">
                <a:latin typeface="Arial" pitchFamily="84" charset="0"/>
                <a:ea typeface="Arial" pitchFamily="84" charset="0"/>
                <a:cs typeface="Arial" pitchFamily="84" charset="0"/>
              </a:rPr>
              <a:t>     Grant di $ 25.000 riservato ad accademici americani per 5/6 mesi di ricerca e insegnamento presso le universita’ italiane del Sud Italia.</a:t>
            </a:r>
          </a:p>
          <a:p>
            <a:pPr eaLnBrk="1" hangingPunct="1">
              <a:buFont typeface="Arial" pitchFamily="84" charset="0"/>
              <a:buNone/>
              <a:defRPr/>
            </a:pPr>
            <a:endParaRPr lang="it-IT" smtClean="0">
              <a:latin typeface="Arial" pitchFamily="84" charset="0"/>
              <a:ea typeface="Arial" pitchFamily="84" charset="0"/>
              <a:cs typeface="Arial" pitchFamily="84" charset="0"/>
            </a:endParaRPr>
          </a:p>
          <a:p>
            <a:pPr eaLnBrk="1" hangingPunct="1">
              <a:buFont typeface="Arial" pitchFamily="84" charset="0"/>
              <a:buNone/>
              <a:defRPr/>
            </a:pPr>
            <a:r>
              <a:rPr lang="it-IT" smtClean="0">
                <a:latin typeface="Arial" pitchFamily="84" charset="0"/>
                <a:ea typeface="Arial" pitchFamily="84" charset="0"/>
                <a:cs typeface="Arial" pitchFamily="84" charset="0"/>
              </a:rPr>
              <a:t>Lettera di invito da parte dell’universita’</a:t>
            </a:r>
          </a:p>
          <a:p>
            <a:pPr eaLnBrk="1" hangingPunct="1">
              <a:buFont typeface="Arial" pitchFamily="84" charset="0"/>
              <a:buNone/>
              <a:defRPr/>
            </a:pPr>
            <a:r>
              <a:rPr lang="it-IT" smtClean="0">
                <a:latin typeface="Arial" pitchFamily="84" charset="0"/>
                <a:ea typeface="Arial" pitchFamily="84" charset="0"/>
                <a:cs typeface="Arial" pitchFamily="84" charset="0"/>
              </a:rPr>
              <a:t>italiana.</a:t>
            </a:r>
            <a:endParaRPr lang="it-IT" sz="1800" b="1" i="1" smtClean="0">
              <a:effectLst>
                <a:outerShdw blurRad="38100" dist="38100" dir="2700000" algn="tl">
                  <a:srgbClr val="000000"/>
                </a:outerShdw>
              </a:effectLst>
            </a:endParaRPr>
          </a:p>
        </p:txBody>
      </p:sp>
      <p:sp>
        <p:nvSpPr>
          <p:cNvPr id="97285" name="TextBox 9"/>
          <p:cNvSpPr txBox="1">
            <a:spLocks noChangeArrowheads="1"/>
          </p:cNvSpPr>
          <p:nvPr/>
        </p:nvSpPr>
        <p:spPr bwMode="auto">
          <a:xfrm>
            <a:off x="914400" y="5105400"/>
            <a:ext cx="7848600" cy="519113"/>
          </a:xfrm>
          <a:prstGeom prst="rect">
            <a:avLst/>
          </a:prstGeom>
          <a:noFill/>
          <a:ln w="9525">
            <a:noFill/>
            <a:miter lim="800000"/>
            <a:headEnd/>
            <a:tailEnd/>
          </a:ln>
        </p:spPr>
        <p:txBody>
          <a:bodyPr>
            <a:prstTxWarp prst="textNoShape">
              <a:avLst/>
            </a:prstTxWarp>
            <a:spAutoFit/>
          </a:bodyPr>
          <a:lstStyle/>
          <a:p>
            <a:pPr algn="ctr"/>
            <a:r>
              <a:rPr lang="it-IT" sz="2800" b="1">
                <a:solidFill>
                  <a:schemeClr val="bg1"/>
                </a:solidFill>
                <a:ea typeface="Arial" charset="0"/>
                <a:cs typeface="Arial" charset="0"/>
              </a:rPr>
              <a:t>www.fulbright.it/fulbright-universitas</a:t>
            </a:r>
            <a:endParaRPr lang="en-US" sz="2800">
              <a:solidFill>
                <a:schemeClr val="bg1"/>
              </a:solidFill>
              <a:ea typeface="Arial" charset="0"/>
              <a:cs typeface="Arial" charset="0"/>
            </a:endParaRPr>
          </a:p>
        </p:txBody>
      </p:sp>
      <p:pic>
        <p:nvPicPr>
          <p:cNvPr id="97286" name="Picture 11" descr="sad.jpg"/>
          <p:cNvPicPr>
            <a:picLocks noChangeAspect="1"/>
          </p:cNvPicPr>
          <p:nvPr/>
        </p:nvPicPr>
        <p:blipFill>
          <a:blip r:embed="rId3" cstate="print"/>
          <a:srcRect/>
          <a:stretch>
            <a:fillRect/>
          </a:stretch>
        </p:blipFill>
        <p:spPr bwMode="auto">
          <a:xfrm>
            <a:off x="5148263" y="1412875"/>
            <a:ext cx="3716337" cy="3675063"/>
          </a:xfrm>
          <a:prstGeom prst="rect">
            <a:avLst/>
          </a:prstGeom>
          <a:noFill/>
          <a:ln w="9525">
            <a:noFill/>
            <a:miter lim="800000"/>
            <a:headEnd/>
            <a:tailEnd/>
          </a:ln>
        </p:spPr>
      </p:pic>
      <p:sp>
        <p:nvSpPr>
          <p:cNvPr id="97287" name="Line 5"/>
          <p:cNvSpPr>
            <a:spLocks noChangeShapeType="1"/>
          </p:cNvSpPr>
          <p:nvPr/>
        </p:nvSpPr>
        <p:spPr bwMode="auto">
          <a:xfrm>
            <a:off x="323850" y="1268413"/>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97288" name="Picture 10" descr="FulbrightLogoBianco.png"/>
          <p:cNvPicPr>
            <a:picLocks noChangeAspect="1"/>
          </p:cNvPicPr>
          <p:nvPr/>
        </p:nvPicPr>
        <p:blipFill>
          <a:blip r:embed="rId4" cstate="print"/>
          <a:srcRect/>
          <a:stretch>
            <a:fillRect/>
          </a:stretch>
        </p:blipFill>
        <p:spPr bwMode="auto">
          <a:xfrm>
            <a:off x="250825" y="5876925"/>
            <a:ext cx="2500313" cy="792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4450"/>
            <a:ext cx="8642350" cy="1143000"/>
          </a:xfrm>
        </p:spPr>
        <p:txBody>
          <a:bodyPr rtlCol="0">
            <a:normAutofit/>
          </a:bodyPr>
          <a:lstStyle/>
          <a:p>
            <a:pPr eaLnBrk="1" fontAlgn="auto" hangingPunct="1">
              <a:spcAft>
                <a:spcPts val="0"/>
              </a:spcAft>
              <a:defRPr/>
            </a:pPr>
            <a: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t>Contatti</a:t>
            </a:r>
            <a:endParaRPr lang="en-GB" sz="3600" b="1"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504825" y="1086409"/>
            <a:ext cx="8353425" cy="5472112"/>
          </a:xfrm>
        </p:spPr>
        <p:txBody>
          <a:bodyPr>
            <a:noAutofit/>
          </a:bodyPr>
          <a:lstStyle/>
          <a:p>
            <a:pPr eaLnBrk="1" hangingPunct="1">
              <a:buFont typeface="Arial" pitchFamily="84" charset="0"/>
              <a:buNone/>
              <a:defRPr/>
            </a:pPr>
            <a:r>
              <a:rPr lang="it-IT" b="1" dirty="0" smtClean="0">
                <a:latin typeface="Arial" pitchFamily="84" charset="0"/>
                <a:ea typeface="Arial" pitchFamily="84" charset="0"/>
                <a:cs typeface="Arial" pitchFamily="84" charset="0"/>
              </a:rPr>
              <a:t>Commissione per gli Scambi Culturali  fra l’Italia e  gli Stati Uniti </a:t>
            </a:r>
          </a:p>
          <a:p>
            <a:pPr algn="ctr" eaLnBrk="1" hangingPunct="1">
              <a:buFont typeface="Arial" pitchFamily="84" charset="0"/>
              <a:buNone/>
              <a:defRPr/>
            </a:pPr>
            <a:r>
              <a:rPr lang="it-IT" b="1" dirty="0" smtClean="0">
                <a:latin typeface="Arial" pitchFamily="84" charset="0"/>
                <a:ea typeface="Arial" pitchFamily="84" charset="0"/>
                <a:cs typeface="Arial" pitchFamily="84" charset="0"/>
              </a:rPr>
              <a:t>(The U.S. - Italy Fulbright Commission)</a:t>
            </a:r>
            <a:r>
              <a:rPr lang="it-IT" sz="1800" b="1" dirty="0" smtClean="0">
                <a:latin typeface="Arial" pitchFamily="84" charset="0"/>
                <a:ea typeface="Arial" pitchFamily="84" charset="0"/>
                <a:cs typeface="Arial" pitchFamily="84" charset="0"/>
              </a:rPr>
              <a:t/>
            </a:r>
            <a:br>
              <a:rPr lang="it-IT" sz="1800" b="1" dirty="0" smtClean="0">
                <a:latin typeface="Arial" pitchFamily="84" charset="0"/>
                <a:ea typeface="Arial" pitchFamily="84" charset="0"/>
                <a:cs typeface="Arial" pitchFamily="84" charset="0"/>
              </a:rPr>
            </a:br>
            <a:r>
              <a:rPr lang="it-IT" sz="1800" b="1" dirty="0" smtClean="0">
                <a:latin typeface="Arial" pitchFamily="84" charset="0"/>
                <a:ea typeface="Arial" pitchFamily="84" charset="0"/>
                <a:cs typeface="Arial" pitchFamily="84" charset="0"/>
              </a:rPr>
              <a:t/>
            </a:r>
            <a:br>
              <a:rPr lang="it-IT" sz="1800" b="1" dirty="0" smtClean="0">
                <a:latin typeface="Arial" pitchFamily="84" charset="0"/>
                <a:ea typeface="Arial" pitchFamily="84" charset="0"/>
                <a:cs typeface="Arial" pitchFamily="84" charset="0"/>
              </a:rPr>
            </a:br>
            <a:r>
              <a:rPr lang="it-IT" b="1" dirty="0" smtClean="0">
                <a:latin typeface="Arial" pitchFamily="84" charset="0"/>
                <a:ea typeface="Arial" pitchFamily="84" charset="0"/>
                <a:cs typeface="Arial" pitchFamily="84" charset="0"/>
              </a:rPr>
              <a:t>www.fulbright.it</a:t>
            </a:r>
          </a:p>
          <a:p>
            <a:pPr algn="ctr" eaLnBrk="1" hangingPunct="1">
              <a:lnSpc>
                <a:spcPct val="150000"/>
              </a:lnSpc>
              <a:buFont typeface="Arial" pitchFamily="84" charset="0"/>
              <a:buNone/>
              <a:defRPr/>
            </a:pPr>
            <a:r>
              <a:rPr lang="it-IT" sz="1800" dirty="0" smtClean="0">
                <a:latin typeface="Arial" pitchFamily="84" charset="0"/>
                <a:ea typeface="Arial" pitchFamily="84" charset="0"/>
                <a:cs typeface="Arial" pitchFamily="84" charset="0"/>
              </a:rPr>
              <a:t>         </a:t>
            </a:r>
            <a:r>
              <a:rPr lang="it-IT" sz="1900" dirty="0" smtClean="0">
                <a:latin typeface="Arial" pitchFamily="84" charset="0"/>
                <a:ea typeface="Arial" pitchFamily="84" charset="0"/>
                <a:cs typeface="Arial" pitchFamily="84" charset="0"/>
              </a:rPr>
              <a:t>facebook.com/FulbrightCommissionItaly</a:t>
            </a:r>
          </a:p>
          <a:p>
            <a:pPr algn="ctr" eaLnBrk="1" hangingPunct="1">
              <a:lnSpc>
                <a:spcPct val="150000"/>
              </a:lnSpc>
              <a:buFont typeface="Arial" pitchFamily="84" charset="0"/>
              <a:buNone/>
              <a:defRPr/>
            </a:pPr>
            <a:r>
              <a:rPr lang="it-IT" sz="1900" dirty="0" smtClean="0">
                <a:latin typeface="Arial" pitchFamily="84" charset="0"/>
                <a:ea typeface="Arial" pitchFamily="84" charset="0"/>
                <a:cs typeface="Arial" pitchFamily="84" charset="0"/>
              </a:rPr>
              <a:t>         twitter.com/fulbrightitalia</a:t>
            </a:r>
          </a:p>
          <a:p>
            <a:pPr algn="ctr" eaLnBrk="1" hangingPunct="1">
              <a:lnSpc>
                <a:spcPct val="150000"/>
              </a:lnSpc>
              <a:buFont typeface="Arial" pitchFamily="84" charset="0"/>
              <a:buNone/>
              <a:defRPr/>
            </a:pPr>
            <a:r>
              <a:rPr lang="it-IT" sz="1900" dirty="0" smtClean="0">
                <a:latin typeface="Arial" pitchFamily="84" charset="0"/>
                <a:ea typeface="Arial" pitchFamily="84" charset="0"/>
                <a:cs typeface="Arial" pitchFamily="84" charset="0"/>
              </a:rPr>
              <a:t>         fulbrightcommissionitaly.blogspot.com</a:t>
            </a:r>
          </a:p>
          <a:p>
            <a:pPr algn="just" eaLnBrk="1" hangingPunct="1">
              <a:lnSpc>
                <a:spcPct val="150000"/>
              </a:lnSpc>
              <a:buFont typeface="Arial" pitchFamily="84" charset="0"/>
              <a:buNone/>
              <a:defRPr/>
            </a:pPr>
            <a:r>
              <a:rPr lang="en-US" b="1" i="1" dirty="0" smtClean="0">
                <a:effectLst>
                  <a:outerShdw blurRad="38100" dist="38100" dir="2700000" algn="tl">
                    <a:srgbClr val="000000"/>
                  </a:outerShdw>
                </a:effectLst>
                <a:latin typeface="Arial" pitchFamily="84" charset="0"/>
                <a:ea typeface="Arial" pitchFamily="84" charset="0"/>
                <a:cs typeface="Arial" pitchFamily="84" charset="0"/>
              </a:rPr>
              <a:t>				</a:t>
            </a:r>
            <a:r>
              <a:rPr lang="en-US" b="1" i="1" dirty="0" err="1" smtClean="0">
                <a:effectLst>
                  <a:outerShdw blurRad="38100" dist="38100" dir="2700000" algn="tl">
                    <a:srgbClr val="000000"/>
                  </a:outerShdw>
                </a:effectLst>
                <a:latin typeface="Arial" pitchFamily="84" charset="0"/>
                <a:ea typeface="Arial" pitchFamily="84" charset="0"/>
                <a:cs typeface="Arial" pitchFamily="84" charset="0"/>
              </a:rPr>
              <a:t>Servizio</a:t>
            </a:r>
            <a:r>
              <a:rPr lang="en-US" b="1" i="1" dirty="0" smtClean="0">
                <a:effectLst>
                  <a:outerShdw blurRad="38100" dist="38100" dir="2700000" algn="tl">
                    <a:srgbClr val="000000"/>
                  </a:outerShdw>
                </a:effectLst>
                <a:latin typeface="Arial" pitchFamily="84" charset="0"/>
                <a:ea typeface="Arial" pitchFamily="84" charset="0"/>
                <a:cs typeface="Arial" pitchFamily="84" charset="0"/>
              </a:rPr>
              <a:t> </a:t>
            </a:r>
            <a:r>
              <a:rPr lang="en-US" b="1" i="1" dirty="0" err="1" smtClean="0">
                <a:effectLst>
                  <a:outerShdw blurRad="38100" dist="38100" dir="2700000" algn="tl">
                    <a:srgbClr val="000000"/>
                  </a:outerShdw>
                </a:effectLst>
                <a:latin typeface="Arial" pitchFamily="84" charset="0"/>
                <a:ea typeface="Arial" pitchFamily="84" charset="0"/>
                <a:cs typeface="Arial" pitchFamily="84" charset="0"/>
              </a:rPr>
              <a:t>informazioni</a:t>
            </a:r>
            <a:r>
              <a:rPr lang="en-US" b="1" i="1" dirty="0" smtClean="0">
                <a:effectLst>
                  <a:outerShdw blurRad="38100" dist="38100" dir="2700000" algn="tl">
                    <a:srgbClr val="000000"/>
                  </a:outerShdw>
                </a:effectLst>
                <a:latin typeface="Arial" pitchFamily="84" charset="0"/>
                <a:ea typeface="Arial" pitchFamily="84" charset="0"/>
                <a:cs typeface="Arial" pitchFamily="84" charset="0"/>
              </a:rPr>
              <a:t> Fulbright </a:t>
            </a:r>
            <a:endParaRPr lang="it-IT" b="1" dirty="0" smtClean="0">
              <a:latin typeface="Arial" pitchFamily="84" charset="0"/>
              <a:ea typeface="Arial" pitchFamily="84" charset="0"/>
              <a:cs typeface="Arial" pitchFamily="84" charset="0"/>
            </a:endParaRPr>
          </a:p>
          <a:p>
            <a:pPr algn="just" eaLnBrk="1" hangingPunct="1">
              <a:lnSpc>
                <a:spcPct val="80000"/>
              </a:lnSpc>
              <a:buFont typeface="Arial" pitchFamily="84" charset="0"/>
              <a:buNone/>
              <a:defRPr/>
            </a:pPr>
            <a:r>
              <a:rPr lang="it-IT" b="1" dirty="0" smtClean="0">
                <a:latin typeface="Arial" pitchFamily="84" charset="0"/>
                <a:ea typeface="Arial" pitchFamily="84" charset="0"/>
                <a:cs typeface="Arial" pitchFamily="84" charset="0"/>
              </a:rPr>
              <a:t>				c/o </a:t>
            </a:r>
            <a:r>
              <a:rPr lang="it-IT" b="1" i="1" dirty="0" smtClean="0">
                <a:latin typeface="Arial" pitchFamily="84" charset="0"/>
                <a:ea typeface="Arial" pitchFamily="84" charset="0"/>
                <a:cs typeface="Arial" pitchFamily="84" charset="0"/>
              </a:rPr>
              <a:t>Public Affairs Section</a:t>
            </a:r>
            <a:r>
              <a:rPr lang="it-IT" b="1" dirty="0" smtClean="0">
                <a:latin typeface="Arial" pitchFamily="84" charset="0"/>
                <a:ea typeface="Arial" pitchFamily="84" charset="0"/>
                <a:cs typeface="Arial" pitchFamily="84" charset="0"/>
              </a:rPr>
              <a:t> </a:t>
            </a:r>
          </a:p>
          <a:p>
            <a:pPr algn="just" eaLnBrk="1" hangingPunct="1">
              <a:lnSpc>
                <a:spcPct val="80000"/>
              </a:lnSpc>
              <a:buFont typeface="Arial" pitchFamily="84" charset="0"/>
              <a:buNone/>
              <a:defRPr/>
            </a:pPr>
            <a:r>
              <a:rPr lang="it-IT" dirty="0" smtClean="0">
                <a:latin typeface="Arial" pitchFamily="84" charset="0"/>
                <a:ea typeface="Arial" pitchFamily="84" charset="0"/>
                <a:cs typeface="Arial" pitchFamily="84" charset="0"/>
              </a:rPr>
              <a:t>				</a:t>
            </a:r>
            <a:r>
              <a:rPr lang="it-IT" b="1" dirty="0" smtClean="0">
                <a:latin typeface="Arial" pitchFamily="84" charset="0"/>
                <a:ea typeface="Arial" pitchFamily="84" charset="0"/>
                <a:cs typeface="Arial" pitchFamily="84" charset="0"/>
              </a:rPr>
              <a:t>United States Consulate</a:t>
            </a:r>
          </a:p>
          <a:p>
            <a:pPr algn="just" eaLnBrk="1" hangingPunct="1">
              <a:lnSpc>
                <a:spcPct val="80000"/>
              </a:lnSpc>
              <a:buFont typeface="Arial" pitchFamily="84" charset="0"/>
              <a:buNone/>
              <a:defRPr/>
            </a:pPr>
            <a:r>
              <a:rPr lang="it-IT" b="1" dirty="0" smtClean="0">
                <a:latin typeface="Arial" pitchFamily="84" charset="0"/>
                <a:ea typeface="Arial" pitchFamily="84" charset="0"/>
                <a:cs typeface="Arial" pitchFamily="84" charset="0"/>
              </a:rPr>
              <a:t>				Piazza della Repubblica</a:t>
            </a:r>
          </a:p>
          <a:p>
            <a:pPr algn="just" eaLnBrk="1" hangingPunct="1">
              <a:lnSpc>
                <a:spcPct val="80000"/>
              </a:lnSpc>
              <a:buFont typeface="Arial" pitchFamily="84" charset="0"/>
              <a:buNone/>
              <a:defRPr/>
            </a:pPr>
            <a:r>
              <a:rPr lang="it-IT" b="1" dirty="0" smtClean="0">
                <a:latin typeface="Arial" pitchFamily="84" charset="0"/>
                <a:ea typeface="Arial" pitchFamily="84" charset="0"/>
                <a:cs typeface="Arial" pitchFamily="84" charset="0"/>
              </a:rPr>
              <a:t>				 Tel.081/681.487 </a:t>
            </a:r>
          </a:p>
          <a:p>
            <a:pPr algn="ctr" eaLnBrk="1" hangingPunct="1">
              <a:buFont typeface="Arial" pitchFamily="84" charset="0"/>
              <a:buNone/>
              <a:defRPr/>
            </a:pPr>
            <a:r>
              <a:rPr lang="it-IT" sz="2400" b="1" dirty="0" smtClean="0">
                <a:latin typeface="Arial" pitchFamily="84" charset="0"/>
                <a:ea typeface="Arial" pitchFamily="84" charset="0"/>
                <a:cs typeface="Arial" pitchFamily="84" charset="0"/>
              </a:rPr>
              <a:t/>
            </a:r>
            <a:br>
              <a:rPr lang="it-IT" sz="2400" b="1" dirty="0" smtClean="0">
                <a:latin typeface="Arial" pitchFamily="84" charset="0"/>
                <a:ea typeface="Arial" pitchFamily="84" charset="0"/>
                <a:cs typeface="Arial" pitchFamily="84" charset="0"/>
              </a:rPr>
            </a:br>
            <a:endParaRPr lang="it-IT" sz="3200" u="sng" dirty="0" smtClean="0">
              <a:latin typeface="Arial" pitchFamily="84" charset="0"/>
              <a:ea typeface="Arial" pitchFamily="84" charset="0"/>
              <a:cs typeface="Arial" pitchFamily="84" charset="0"/>
            </a:endParaRPr>
          </a:p>
        </p:txBody>
      </p:sp>
      <p:pic>
        <p:nvPicPr>
          <p:cNvPr id="99331" name="Picture 3" descr="FulbrightLogoBianco.png"/>
          <p:cNvPicPr>
            <a:picLocks noChangeAspect="1"/>
          </p:cNvPicPr>
          <p:nvPr/>
        </p:nvPicPr>
        <p:blipFill>
          <a:blip r:embed="rId3" cstate="print"/>
          <a:srcRect/>
          <a:stretch>
            <a:fillRect/>
          </a:stretch>
        </p:blipFill>
        <p:spPr bwMode="auto">
          <a:xfrm>
            <a:off x="354441" y="5589240"/>
            <a:ext cx="2129327" cy="755946"/>
          </a:xfrm>
          <a:prstGeom prst="rect">
            <a:avLst/>
          </a:prstGeom>
          <a:noFill/>
          <a:ln w="9525">
            <a:noFill/>
            <a:miter lim="800000"/>
            <a:headEnd/>
            <a:tailEnd/>
          </a:ln>
        </p:spPr>
      </p:pic>
      <p:pic>
        <p:nvPicPr>
          <p:cNvPr id="9" name="Picture 8" descr="fb.jpg"/>
          <p:cNvPicPr>
            <a:picLocks noChangeAspect="1"/>
          </p:cNvPicPr>
          <p:nvPr/>
        </p:nvPicPr>
        <p:blipFill>
          <a:blip r:embed="rId4" cstate="print"/>
          <a:stretch>
            <a:fillRect/>
          </a:stretch>
        </p:blipFill>
        <p:spPr>
          <a:xfrm>
            <a:off x="2268538" y="2349500"/>
            <a:ext cx="431800" cy="431800"/>
          </a:xfrm>
          <a:prstGeom prst="rect">
            <a:avLst/>
          </a:prstGeom>
          <a:effectLst>
            <a:outerShdw blurRad="50800" dist="38100" dir="8100000" algn="tr" rotWithShape="0">
              <a:prstClr val="black">
                <a:alpha val="40000"/>
              </a:prstClr>
            </a:outerShdw>
          </a:effectLst>
        </p:spPr>
      </p:pic>
      <p:pic>
        <p:nvPicPr>
          <p:cNvPr id="10" name="Picture 9" descr="tw.jpg"/>
          <p:cNvPicPr>
            <a:picLocks noChangeAspect="1"/>
          </p:cNvPicPr>
          <p:nvPr/>
        </p:nvPicPr>
        <p:blipFill>
          <a:blip r:embed="rId5" cstate="print"/>
          <a:stretch>
            <a:fillRect/>
          </a:stretch>
        </p:blipFill>
        <p:spPr>
          <a:xfrm>
            <a:off x="3059113" y="2997200"/>
            <a:ext cx="441325" cy="431800"/>
          </a:xfrm>
          <a:prstGeom prst="rect">
            <a:avLst/>
          </a:prstGeom>
          <a:effectLst>
            <a:outerShdw blurRad="50800" dist="38100" dir="2700000" algn="tl" rotWithShape="0">
              <a:prstClr val="black">
                <a:alpha val="40000"/>
              </a:prstClr>
            </a:outerShdw>
          </a:effectLst>
        </p:spPr>
      </p:pic>
      <p:pic>
        <p:nvPicPr>
          <p:cNvPr id="11" name="Picture 10" descr="blog.jpg"/>
          <p:cNvPicPr>
            <a:picLocks noChangeAspect="1"/>
          </p:cNvPicPr>
          <p:nvPr/>
        </p:nvPicPr>
        <p:blipFill>
          <a:blip r:embed="rId6" cstate="print"/>
          <a:stretch>
            <a:fillRect/>
          </a:stretch>
        </p:blipFill>
        <p:spPr>
          <a:xfrm>
            <a:off x="2268538" y="3573463"/>
            <a:ext cx="431800" cy="431800"/>
          </a:xfrm>
          <a:prstGeom prst="rect">
            <a:avLst/>
          </a:prstGeom>
          <a:effectLst>
            <a:outerShdw blurRad="50800" dist="38100" dir="2700000" algn="tl" rotWithShape="0">
              <a:prstClr val="black">
                <a:alpha val="40000"/>
              </a:prstClr>
            </a:outerShdw>
          </a:effectLst>
        </p:spPr>
      </p:pic>
      <p:sp>
        <p:nvSpPr>
          <p:cNvPr id="99335" name="Line 5"/>
          <p:cNvSpPr>
            <a:spLocks noChangeShapeType="1"/>
          </p:cNvSpPr>
          <p:nvPr/>
        </p:nvSpPr>
        <p:spPr bwMode="auto">
          <a:xfrm>
            <a:off x="323850" y="9810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12" name="Immagine 6"/>
          <p:cNvPicPr>
            <a:picLocks noChangeAspect="1"/>
          </p:cNvPicPr>
          <p:nvPr/>
        </p:nvPicPr>
        <p:blipFill>
          <a:blip r:embed="rId7"/>
          <a:stretch>
            <a:fillRect/>
          </a:stretch>
        </p:blipFill>
        <p:spPr>
          <a:xfrm>
            <a:off x="6553423" y="116632"/>
            <a:ext cx="2195041" cy="79460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46"/>
          <p:cNvSpPr txBox="1">
            <a:spLocks noChangeArrowheads="1"/>
          </p:cNvSpPr>
          <p:nvPr/>
        </p:nvSpPr>
        <p:spPr bwMode="auto">
          <a:xfrm>
            <a:off x="323850" y="1484313"/>
            <a:ext cx="8569325" cy="4024312"/>
          </a:xfrm>
          <a:prstGeom prst="rect">
            <a:avLst/>
          </a:prstGeom>
          <a:noFill/>
          <a:ln w="9525">
            <a:noFill/>
            <a:miter lim="800000"/>
            <a:headEnd/>
            <a:tailEnd/>
          </a:ln>
        </p:spPr>
        <p:txBody>
          <a:bodyPr>
            <a:prstTxWarp prst="textNoShape">
              <a:avLst/>
            </a:prstTxWarp>
            <a:spAutoFit/>
          </a:bodyPr>
          <a:lstStyle/>
          <a:p>
            <a:pPr algn="ctr">
              <a:spcBef>
                <a:spcPct val="50000"/>
              </a:spcBef>
            </a:pPr>
            <a:r>
              <a:rPr lang="it-IT" sz="7200" b="1" dirty="0">
                <a:solidFill>
                  <a:schemeClr val="bg1"/>
                </a:solidFill>
                <a:ea typeface="Arial" charset="0"/>
                <a:cs typeface="Arial" charset="0"/>
              </a:rPr>
              <a:t>Domande?</a:t>
            </a:r>
            <a:r>
              <a:rPr lang="it-IT" sz="4800" b="1" i="1" dirty="0">
                <a:solidFill>
                  <a:schemeClr val="bg1"/>
                </a:solidFill>
                <a:ea typeface="Arial" charset="0"/>
                <a:cs typeface="Arial" charset="0"/>
              </a:rPr>
              <a:t/>
            </a:r>
            <a:br>
              <a:rPr lang="it-IT" sz="4800" b="1" i="1" dirty="0">
                <a:solidFill>
                  <a:schemeClr val="bg1"/>
                </a:solidFill>
                <a:ea typeface="Arial" charset="0"/>
                <a:cs typeface="Arial" charset="0"/>
              </a:rPr>
            </a:br>
            <a:endParaRPr lang="it-IT" sz="4800" b="1" i="1" dirty="0">
              <a:solidFill>
                <a:schemeClr val="bg1"/>
              </a:solidFill>
              <a:ea typeface="Arial" charset="0"/>
              <a:cs typeface="Arial" charset="0"/>
            </a:endParaRPr>
          </a:p>
          <a:p>
            <a:pPr algn="ctr">
              <a:spcBef>
                <a:spcPct val="50000"/>
              </a:spcBef>
            </a:pPr>
            <a:r>
              <a:rPr lang="en-US" sz="4800" b="1" i="1" dirty="0">
                <a:solidFill>
                  <a:schemeClr val="bg1"/>
                </a:solidFill>
                <a:ea typeface="Arial" charset="0"/>
                <a:cs typeface="Arial" charset="0"/>
              </a:rPr>
              <a:t>fulbrightnaples@fulbright.it</a:t>
            </a:r>
            <a:endParaRPr lang="it-IT" sz="4800" b="1" dirty="0">
              <a:solidFill>
                <a:schemeClr val="bg1"/>
              </a:solidFill>
              <a:ea typeface="Arial" charset="0"/>
              <a:cs typeface="Arial" charset="0"/>
            </a:endParaRPr>
          </a:p>
          <a:p>
            <a:pPr algn="ctr">
              <a:spcBef>
                <a:spcPct val="50000"/>
              </a:spcBef>
            </a:pPr>
            <a:endParaRPr lang="en-US" sz="4400" b="1" i="1" dirty="0">
              <a:solidFill>
                <a:srgbClr val="000066"/>
              </a:solidFill>
              <a:latin typeface="Franklin Gothic Book" charset="0"/>
            </a:endParaRPr>
          </a:p>
        </p:txBody>
      </p:sp>
      <p:sp>
        <p:nvSpPr>
          <p:cNvPr id="101378" name="Line 5"/>
          <p:cNvSpPr>
            <a:spLocks noChangeShapeType="1"/>
          </p:cNvSpPr>
          <p:nvPr/>
        </p:nvSpPr>
        <p:spPr bwMode="auto">
          <a:xfrm>
            <a:off x="323850" y="2852738"/>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101379" name="Picture 3" descr="FulbrightLogoBianco copy.png"/>
          <p:cNvPicPr>
            <a:picLocks noChangeAspect="1"/>
          </p:cNvPicPr>
          <p:nvPr/>
        </p:nvPicPr>
        <p:blipFill>
          <a:blip r:embed="rId3" cstate="print"/>
          <a:srcRect/>
          <a:stretch>
            <a:fillRect/>
          </a:stretch>
        </p:blipFill>
        <p:spPr bwMode="auto">
          <a:xfrm>
            <a:off x="539552" y="205205"/>
            <a:ext cx="1912996" cy="711868"/>
          </a:xfrm>
          <a:prstGeom prst="rect">
            <a:avLst/>
          </a:prstGeom>
          <a:noFill/>
          <a:ln w="9525">
            <a:noFill/>
            <a:miter lim="800000"/>
            <a:headEnd/>
            <a:tailEnd/>
          </a:ln>
        </p:spPr>
      </p:pic>
      <p:pic>
        <p:nvPicPr>
          <p:cNvPr id="5" name="Immagine 6"/>
          <p:cNvPicPr>
            <a:picLocks noChangeAspect="1"/>
          </p:cNvPicPr>
          <p:nvPr/>
        </p:nvPicPr>
        <p:blipFill>
          <a:blip r:embed="rId4"/>
          <a:stretch>
            <a:fillRect/>
          </a:stretch>
        </p:blipFill>
        <p:spPr>
          <a:xfrm>
            <a:off x="7236295" y="196852"/>
            <a:ext cx="1680427" cy="115212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381000" y="274638"/>
            <a:ext cx="8305800" cy="1143000"/>
          </a:xfrm>
        </p:spPr>
        <p:txBody>
          <a:bodyPr rtlCol="0">
            <a:normAutofit fontScale="90000"/>
          </a:bodyPr>
          <a:lstStyle/>
          <a:p>
            <a:pPr eaLnBrk="1" fontAlgn="auto" hangingPunct="1">
              <a:spcAft>
                <a:spcPts val="0"/>
              </a:spcAft>
              <a:defRPr/>
            </a:pPr>
            <a: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t>Servizio Informazioni Fulbright:</a:t>
            </a:r>
            <a:b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br>
            <a: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t>Attività e Servizi offerti</a:t>
            </a:r>
            <a:endParaRPr lang="en-US" sz="3600" b="1"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3554" name="Rectangle 3"/>
          <p:cNvSpPr>
            <a:spLocks noGrp="1" noChangeArrowheads="1"/>
          </p:cNvSpPr>
          <p:nvPr>
            <p:ph idx="1"/>
          </p:nvPr>
        </p:nvSpPr>
        <p:spPr>
          <a:xfrm>
            <a:off x="533400" y="1600200"/>
            <a:ext cx="8229600" cy="4060825"/>
          </a:xfrm>
        </p:spPr>
        <p:txBody>
          <a:bodyPr/>
          <a:lstStyle/>
          <a:p>
            <a:pPr eaLnBrk="1" hangingPunct="1">
              <a:lnSpc>
                <a:spcPct val="170000"/>
              </a:lnSpc>
              <a:buFont typeface="Wingdings" charset="2"/>
              <a:buChar char="Ø"/>
            </a:pPr>
            <a:r>
              <a:rPr lang="it-IT" sz="2800" smtClean="0">
                <a:latin typeface="Arial" charset="0"/>
                <a:ea typeface="Arial" charset="0"/>
                <a:cs typeface="Arial" charset="0"/>
              </a:rPr>
              <a:t>Informazioni via telefono, skype</a:t>
            </a:r>
          </a:p>
          <a:p>
            <a:pPr eaLnBrk="1" hangingPunct="1">
              <a:lnSpc>
                <a:spcPct val="170000"/>
              </a:lnSpc>
              <a:buFont typeface="Wingdings" charset="2"/>
              <a:buChar char="Ø"/>
            </a:pPr>
            <a:r>
              <a:rPr lang="it-IT" sz="2800" smtClean="0">
                <a:latin typeface="Arial" charset="0"/>
                <a:ea typeface="Arial" charset="0"/>
                <a:cs typeface="Arial" charset="0"/>
              </a:rPr>
              <a:t>Informazioni via email </a:t>
            </a:r>
          </a:p>
          <a:p>
            <a:pPr eaLnBrk="1" hangingPunct="1">
              <a:lnSpc>
                <a:spcPct val="170000"/>
              </a:lnSpc>
              <a:buFont typeface="Wingdings" charset="2"/>
              <a:buChar char="Ø"/>
            </a:pPr>
            <a:r>
              <a:rPr lang="it-IT" sz="2800" smtClean="0">
                <a:latin typeface="Arial" charset="0"/>
                <a:ea typeface="Arial" charset="0"/>
                <a:cs typeface="Arial" charset="0"/>
              </a:rPr>
              <a:t>Webinar on line</a:t>
            </a:r>
          </a:p>
          <a:p>
            <a:pPr eaLnBrk="1" hangingPunct="1">
              <a:lnSpc>
                <a:spcPct val="170000"/>
              </a:lnSpc>
              <a:buFont typeface="Wingdings" charset="2"/>
              <a:buChar char="Ø"/>
            </a:pPr>
            <a:r>
              <a:rPr lang="it-IT" sz="2800" smtClean="0">
                <a:latin typeface="Arial" charset="0"/>
                <a:ea typeface="Arial" charset="0"/>
                <a:cs typeface="Arial" charset="0"/>
              </a:rPr>
              <a:t>Appuntamenti individuali</a:t>
            </a:r>
          </a:p>
        </p:txBody>
      </p:sp>
      <p:pic>
        <p:nvPicPr>
          <p:cNvPr id="23555" name="Picture 8" descr="FulbrightLogoBianco.png"/>
          <p:cNvPicPr>
            <a:picLocks noChangeAspect="1"/>
          </p:cNvPicPr>
          <p:nvPr/>
        </p:nvPicPr>
        <p:blipFill>
          <a:blip r:embed="rId3" cstate="print"/>
          <a:srcRect/>
          <a:stretch>
            <a:fillRect/>
          </a:stretch>
        </p:blipFill>
        <p:spPr bwMode="auto">
          <a:xfrm>
            <a:off x="250825" y="5732463"/>
            <a:ext cx="2500313" cy="792162"/>
          </a:xfrm>
          <a:prstGeom prst="rect">
            <a:avLst/>
          </a:prstGeom>
          <a:noFill/>
          <a:ln w="9525">
            <a:noFill/>
            <a:miter lim="800000"/>
            <a:headEnd/>
            <a:tailEnd/>
          </a:ln>
        </p:spPr>
      </p:pic>
      <p:pic>
        <p:nvPicPr>
          <p:cNvPr id="23556" name="Picture 2" descr="C:\Documents and Settings\lg1\My Documents\Downloads\Logo_Files\Color\large\EducationUSA_logo_color_large.png"/>
          <p:cNvPicPr>
            <a:picLocks noChangeAspect="1" noChangeArrowheads="1"/>
          </p:cNvPicPr>
          <p:nvPr/>
        </p:nvPicPr>
        <p:blipFill>
          <a:blip r:embed="rId4" cstate="print"/>
          <a:srcRect/>
          <a:stretch>
            <a:fillRect/>
          </a:stretch>
        </p:blipFill>
        <p:spPr bwMode="auto">
          <a:xfrm>
            <a:off x="6875463" y="5373688"/>
            <a:ext cx="2000250" cy="1306512"/>
          </a:xfrm>
          <a:prstGeom prst="rect">
            <a:avLst/>
          </a:prstGeom>
          <a:noFill/>
          <a:ln w="9525">
            <a:noFill/>
            <a:miter lim="800000"/>
            <a:headEnd/>
            <a:tailEnd/>
          </a:ln>
        </p:spPr>
      </p:pic>
      <p:sp>
        <p:nvSpPr>
          <p:cNvPr id="23557" name="Line 5"/>
          <p:cNvSpPr>
            <a:spLocks noChangeShapeType="1"/>
          </p:cNvSpPr>
          <p:nvPr/>
        </p:nvSpPr>
        <p:spPr bwMode="auto">
          <a:xfrm>
            <a:off x="304800" y="15240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81000" y="274638"/>
            <a:ext cx="8305800" cy="1143000"/>
          </a:xfrm>
        </p:spPr>
        <p:txBody>
          <a:bodyPr rtlCol="0">
            <a:normAutofit fontScale="90000"/>
          </a:bodyPr>
          <a:lstStyle/>
          <a:p>
            <a:pPr eaLnBrk="1" fontAlgn="auto" hangingPunct="1">
              <a:spcAft>
                <a:spcPts val="0"/>
              </a:spcAft>
              <a:defRPr/>
            </a:pPr>
            <a: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t>Servizio Informazioni Fulbright:</a:t>
            </a:r>
            <a:b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br>
            <a:r>
              <a:rPr lang="it-IT" sz="3600" b="1" dirty="0" smtClean="0">
                <a:effectLst>
                  <a:outerShdw blurRad="38100" dist="38100" dir="2700000" algn="tl">
                    <a:srgbClr val="000000">
                      <a:alpha val="43137"/>
                    </a:srgbClr>
                  </a:outerShdw>
                </a:effectLst>
                <a:latin typeface="Arial" pitchFamily="34" charset="0"/>
                <a:ea typeface="+mj-ea"/>
                <a:cs typeface="Arial" pitchFamily="34" charset="0"/>
              </a:rPr>
              <a:t>Guida allo Studio negli Stati Uniti</a:t>
            </a:r>
            <a:endParaRPr lang="en-US" sz="3600" b="1"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5602" name="Rectangle 3"/>
          <p:cNvSpPr>
            <a:spLocks noGrp="1" noChangeArrowheads="1"/>
          </p:cNvSpPr>
          <p:nvPr>
            <p:ph idx="1"/>
          </p:nvPr>
        </p:nvSpPr>
        <p:spPr>
          <a:xfrm>
            <a:off x="457200" y="1484313"/>
            <a:ext cx="8229600" cy="5602287"/>
          </a:xfrm>
        </p:spPr>
        <p:txBody>
          <a:bodyPr anchor="ctr"/>
          <a:lstStyle/>
          <a:p>
            <a:pPr eaLnBrk="1" hangingPunct="1">
              <a:lnSpc>
                <a:spcPct val="70000"/>
              </a:lnSpc>
              <a:buFont typeface="Arial" charset="0"/>
              <a:buNone/>
            </a:pPr>
            <a:endParaRPr lang="it-IT" sz="600" b="1" smtClean="0">
              <a:latin typeface="Arial" charset="0"/>
              <a:ea typeface="Arial" charset="0"/>
              <a:cs typeface="Arial" charset="0"/>
            </a:endParaRPr>
          </a:p>
          <a:p>
            <a:pPr algn="ctr" eaLnBrk="1" hangingPunct="1">
              <a:buFont typeface="Arial" charset="0"/>
              <a:buNone/>
            </a:pPr>
            <a:endParaRPr lang="it-IT" sz="2400" b="1" smtClean="0">
              <a:latin typeface="Arial" charset="0"/>
              <a:ea typeface="Arial" charset="0"/>
              <a:cs typeface="Arial" charset="0"/>
            </a:endParaRPr>
          </a:p>
          <a:p>
            <a:pPr algn="ctr" eaLnBrk="1" hangingPunct="1">
              <a:buFont typeface="Arial" charset="0"/>
              <a:buNone/>
            </a:pPr>
            <a:r>
              <a:rPr lang="it-IT" sz="2400" b="1" u="sng" smtClean="0">
                <a:latin typeface="Arial" charset="0"/>
                <a:ea typeface="Arial" charset="0"/>
                <a:cs typeface="Arial" charset="0"/>
              </a:rPr>
              <a:t/>
            </a:r>
            <a:br>
              <a:rPr lang="it-IT" sz="2400" b="1" u="sng" smtClean="0">
                <a:latin typeface="Arial" charset="0"/>
                <a:ea typeface="Arial" charset="0"/>
                <a:cs typeface="Arial" charset="0"/>
              </a:rPr>
            </a:br>
            <a:r>
              <a:rPr lang="it-IT" sz="2800" b="1" u="sng" smtClean="0">
                <a:latin typeface="Arial" charset="0"/>
                <a:ea typeface="Arial" charset="0"/>
                <a:cs typeface="Arial" charset="0"/>
              </a:rPr>
              <a:t>www.fulbright.it</a:t>
            </a:r>
            <a:endParaRPr lang="it-IT" sz="2800" b="1" smtClean="0">
              <a:latin typeface="Arial" charset="0"/>
              <a:ea typeface="Arial" charset="0"/>
              <a:cs typeface="Arial" charset="0"/>
            </a:endParaRPr>
          </a:p>
          <a:p>
            <a:pPr algn="ctr" eaLnBrk="1" hangingPunct="1">
              <a:buFont typeface="Arial" charset="0"/>
              <a:buNone/>
            </a:pPr>
            <a:r>
              <a:rPr lang="it-IT" sz="2400" b="1" smtClean="0">
                <a:latin typeface="Arial" charset="0"/>
                <a:ea typeface="Arial" charset="0"/>
                <a:cs typeface="Arial" charset="0"/>
              </a:rPr>
              <a:t>Undergraduate Programs</a:t>
            </a:r>
          </a:p>
          <a:p>
            <a:pPr algn="ctr" eaLnBrk="1" hangingPunct="1">
              <a:buFont typeface="Arial" charset="0"/>
              <a:buNone/>
            </a:pPr>
            <a:r>
              <a:rPr lang="it-IT" sz="2400" b="1" smtClean="0">
                <a:latin typeface="Arial" charset="0"/>
                <a:ea typeface="Arial" charset="0"/>
                <a:cs typeface="Arial" charset="0"/>
              </a:rPr>
              <a:t>Graduate Programs</a:t>
            </a:r>
          </a:p>
          <a:p>
            <a:pPr algn="ctr" eaLnBrk="1" hangingPunct="1">
              <a:buFont typeface="Arial" charset="0"/>
              <a:buNone/>
            </a:pPr>
            <a:r>
              <a:rPr lang="it-IT" sz="2400" b="1" smtClean="0">
                <a:latin typeface="Arial" charset="0"/>
                <a:ea typeface="Arial" charset="0"/>
                <a:cs typeface="Arial" charset="0"/>
              </a:rPr>
              <a:t> Summer Programs</a:t>
            </a:r>
          </a:p>
          <a:p>
            <a:pPr algn="ctr" eaLnBrk="1" hangingPunct="1">
              <a:buFont typeface="Arial" charset="0"/>
              <a:buNone/>
            </a:pPr>
            <a:r>
              <a:rPr lang="it-IT" sz="2400" b="1" smtClean="0">
                <a:latin typeface="Arial" charset="0"/>
                <a:ea typeface="Arial" charset="0"/>
                <a:cs typeface="Arial" charset="0"/>
              </a:rPr>
              <a:t>  Internship Programs</a:t>
            </a:r>
          </a:p>
          <a:p>
            <a:pPr algn="ctr" eaLnBrk="1" hangingPunct="1">
              <a:buFont typeface="Arial" charset="0"/>
              <a:buNone/>
            </a:pPr>
            <a:r>
              <a:rPr lang="it-IT" sz="2400" b="1" smtClean="0">
                <a:latin typeface="Arial" charset="0"/>
                <a:ea typeface="Arial" charset="0"/>
                <a:cs typeface="Arial" charset="0"/>
              </a:rPr>
              <a:t> Corsi di lingua inglese</a:t>
            </a:r>
          </a:p>
          <a:p>
            <a:pPr algn="ctr" eaLnBrk="1" hangingPunct="1">
              <a:buFont typeface="Arial" charset="0"/>
              <a:buNone/>
            </a:pPr>
            <a:r>
              <a:rPr lang="it-IT" sz="2400" b="1" smtClean="0">
                <a:latin typeface="Arial" charset="0"/>
                <a:ea typeface="Arial" charset="0"/>
                <a:cs typeface="Arial" charset="0"/>
              </a:rPr>
              <a:t>Financial Aid Opportunities</a:t>
            </a:r>
          </a:p>
          <a:p>
            <a:pPr algn="ctr" eaLnBrk="1" hangingPunct="1">
              <a:buFont typeface="Arial" charset="0"/>
              <a:buNone/>
            </a:pPr>
            <a:r>
              <a:rPr lang="it-IT" sz="2400" b="1" smtClean="0">
                <a:latin typeface="Arial" charset="0"/>
                <a:ea typeface="Arial" charset="0"/>
                <a:cs typeface="Arial" charset="0"/>
              </a:rPr>
              <a:t>Test d’ammissione</a:t>
            </a:r>
          </a:p>
          <a:p>
            <a:pPr algn="ctr" eaLnBrk="1" hangingPunct="1">
              <a:buFont typeface="Arial" charset="0"/>
              <a:buNone/>
            </a:pPr>
            <a:r>
              <a:rPr lang="it-IT" sz="2400" b="1" smtClean="0">
                <a:latin typeface="Arial" charset="0"/>
                <a:ea typeface="Arial" charset="0"/>
                <a:cs typeface="Arial" charset="0"/>
              </a:rPr>
              <a:t>Study VISA</a:t>
            </a:r>
          </a:p>
          <a:p>
            <a:pPr eaLnBrk="1" hangingPunct="1">
              <a:lnSpc>
                <a:spcPct val="70000"/>
              </a:lnSpc>
            </a:pPr>
            <a:endParaRPr lang="it-IT" sz="700" b="1" smtClean="0">
              <a:latin typeface="Arial" charset="0"/>
              <a:ea typeface="Arial" charset="0"/>
              <a:cs typeface="Arial" charset="0"/>
            </a:endParaRPr>
          </a:p>
          <a:p>
            <a:pPr eaLnBrk="1" hangingPunct="1">
              <a:lnSpc>
                <a:spcPct val="70000"/>
              </a:lnSpc>
              <a:buFontTx/>
              <a:buNone/>
            </a:pPr>
            <a:endParaRPr lang="it-IT" sz="500" b="1" smtClean="0">
              <a:latin typeface="Arial" charset="0"/>
              <a:ea typeface="Arial" charset="0"/>
              <a:cs typeface="Arial" charset="0"/>
            </a:endParaRPr>
          </a:p>
          <a:p>
            <a:pPr eaLnBrk="1" hangingPunct="1">
              <a:lnSpc>
                <a:spcPct val="70000"/>
              </a:lnSpc>
              <a:buFontTx/>
              <a:buNone/>
            </a:pPr>
            <a:r>
              <a:rPr lang="it-IT" sz="500" b="1" smtClean="0">
                <a:latin typeface="Arial" charset="0"/>
                <a:ea typeface="Arial" charset="0"/>
                <a:cs typeface="Arial" charset="0"/>
              </a:rPr>
              <a:t/>
            </a:r>
            <a:br>
              <a:rPr lang="it-IT" sz="500" b="1" smtClean="0">
                <a:latin typeface="Arial" charset="0"/>
                <a:ea typeface="Arial" charset="0"/>
                <a:cs typeface="Arial" charset="0"/>
              </a:rPr>
            </a:br>
            <a:endParaRPr lang="it-IT" sz="500" b="1" smtClean="0">
              <a:latin typeface="Arial" charset="0"/>
              <a:ea typeface="Arial" charset="0"/>
              <a:cs typeface="Arial" charset="0"/>
            </a:endParaRPr>
          </a:p>
          <a:p>
            <a:pPr eaLnBrk="1" hangingPunct="1">
              <a:lnSpc>
                <a:spcPct val="70000"/>
              </a:lnSpc>
              <a:buFontTx/>
              <a:buNone/>
            </a:pPr>
            <a:r>
              <a:rPr lang="it-IT" sz="600" b="1" smtClean="0">
                <a:solidFill>
                  <a:srgbClr val="000066"/>
                </a:solidFill>
                <a:latin typeface="Bookman Old Style" charset="0"/>
                <a:ea typeface="ＭＳ Ｐゴシック" charset="-128"/>
                <a:cs typeface="ＭＳ Ｐゴシック" charset="-128"/>
              </a:rPr>
              <a:t>   </a:t>
            </a:r>
          </a:p>
          <a:p>
            <a:pPr eaLnBrk="1" hangingPunct="1">
              <a:lnSpc>
                <a:spcPct val="70000"/>
              </a:lnSpc>
              <a:buFontTx/>
              <a:buNone/>
            </a:pPr>
            <a:r>
              <a:rPr lang="it-IT" sz="600" b="1" smtClean="0">
                <a:solidFill>
                  <a:srgbClr val="990033"/>
                </a:solidFill>
                <a:latin typeface="Bookman Old Style" charset="0"/>
                <a:ea typeface="ＭＳ Ｐゴシック" charset="-128"/>
                <a:cs typeface="ＭＳ Ｐゴシック" charset="-128"/>
              </a:rPr>
              <a:t>	</a:t>
            </a:r>
          </a:p>
          <a:p>
            <a:pPr eaLnBrk="1" hangingPunct="1">
              <a:lnSpc>
                <a:spcPct val="70000"/>
              </a:lnSpc>
              <a:buFontTx/>
              <a:buNone/>
            </a:pPr>
            <a:endParaRPr lang="it-IT" sz="600" b="1" smtClean="0">
              <a:solidFill>
                <a:srgbClr val="000066"/>
              </a:solidFill>
              <a:latin typeface="Bookman Old Style" charset="0"/>
              <a:ea typeface="ＭＳ Ｐゴシック" charset="-128"/>
              <a:cs typeface="ＭＳ Ｐゴシック" charset="-128"/>
            </a:endParaRPr>
          </a:p>
        </p:txBody>
      </p:sp>
      <p:pic>
        <p:nvPicPr>
          <p:cNvPr id="25603" name="Picture 7" descr="FulbrightLogoBianco.png"/>
          <p:cNvPicPr>
            <a:picLocks noChangeAspect="1"/>
          </p:cNvPicPr>
          <p:nvPr/>
        </p:nvPicPr>
        <p:blipFill>
          <a:blip r:embed="rId3" cstate="print"/>
          <a:srcRect/>
          <a:stretch>
            <a:fillRect/>
          </a:stretch>
        </p:blipFill>
        <p:spPr bwMode="auto">
          <a:xfrm>
            <a:off x="250825" y="5732463"/>
            <a:ext cx="2500313" cy="792162"/>
          </a:xfrm>
          <a:prstGeom prst="rect">
            <a:avLst/>
          </a:prstGeom>
          <a:noFill/>
          <a:ln w="9525">
            <a:noFill/>
            <a:miter lim="800000"/>
            <a:headEnd/>
            <a:tailEnd/>
          </a:ln>
        </p:spPr>
      </p:pic>
      <p:pic>
        <p:nvPicPr>
          <p:cNvPr id="25604" name="Picture 2" descr="C:\Documents and Settings\lg1\My Documents\Downloads\Logo_Files\Color\large\EducationUSA_logo_color_large.png"/>
          <p:cNvPicPr>
            <a:picLocks noChangeAspect="1" noChangeArrowheads="1"/>
          </p:cNvPicPr>
          <p:nvPr/>
        </p:nvPicPr>
        <p:blipFill>
          <a:blip r:embed="rId4" cstate="print"/>
          <a:srcRect/>
          <a:stretch>
            <a:fillRect/>
          </a:stretch>
        </p:blipFill>
        <p:spPr bwMode="auto">
          <a:xfrm>
            <a:off x="7019925" y="5373688"/>
            <a:ext cx="1855788" cy="1212850"/>
          </a:xfrm>
          <a:prstGeom prst="rect">
            <a:avLst/>
          </a:prstGeom>
          <a:noFill/>
          <a:ln w="9525">
            <a:noFill/>
            <a:miter lim="800000"/>
            <a:headEnd/>
            <a:tailEnd/>
          </a:ln>
        </p:spPr>
      </p:pic>
      <p:sp>
        <p:nvSpPr>
          <p:cNvPr id="25605" name="Line 5"/>
          <p:cNvSpPr>
            <a:spLocks noChangeShapeType="1"/>
          </p:cNvSpPr>
          <p:nvPr/>
        </p:nvSpPr>
        <p:spPr bwMode="auto">
          <a:xfrm>
            <a:off x="304800" y="15240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81000" y="304800"/>
            <a:ext cx="8229600" cy="1143000"/>
          </a:xfrm>
        </p:spPr>
        <p:txBody>
          <a:bodyPr/>
          <a:lstStyle/>
          <a:p>
            <a:pPr eaLnBrk="1" hangingPunct="1"/>
            <a:r>
              <a:rPr lang="it-IT" sz="4000" smtClean="0">
                <a:latin typeface="Arial" charset="0"/>
                <a:ea typeface="Arial" charset="0"/>
                <a:cs typeface="Arial" charset="0"/>
              </a:rPr>
              <a:t>Argomenti </a:t>
            </a:r>
            <a:endParaRPr lang="en-US" sz="4000" smtClean="0">
              <a:latin typeface="Arial" charset="0"/>
              <a:ea typeface="Arial" charset="0"/>
              <a:cs typeface="Arial" charset="0"/>
            </a:endParaRPr>
          </a:p>
        </p:txBody>
      </p:sp>
      <p:sp>
        <p:nvSpPr>
          <p:cNvPr id="27650" name="Rectangle 3"/>
          <p:cNvSpPr>
            <a:spLocks noGrp="1" noChangeArrowheads="1"/>
          </p:cNvSpPr>
          <p:nvPr>
            <p:ph idx="1"/>
          </p:nvPr>
        </p:nvSpPr>
        <p:spPr>
          <a:xfrm>
            <a:off x="381000" y="1752600"/>
            <a:ext cx="8229600" cy="4144963"/>
          </a:xfrm>
        </p:spPr>
        <p:txBody>
          <a:bodyPr/>
          <a:lstStyle/>
          <a:p>
            <a:pPr marL="609600" indent="-609600" eaLnBrk="1" hangingPunct="1">
              <a:buFontTx/>
              <a:buAutoNum type="arabicPeriod"/>
            </a:pPr>
            <a:r>
              <a:rPr lang="it-IT" sz="2800" b="1" smtClean="0">
                <a:latin typeface="Arial" charset="0"/>
                <a:ea typeface="Arial" charset="0"/>
                <a:cs typeface="Arial" charset="0"/>
              </a:rPr>
              <a:t>Graduate study negli Stati Uniti</a:t>
            </a:r>
          </a:p>
          <a:p>
            <a:pPr marL="609600" indent="-609600" eaLnBrk="1" hangingPunct="1">
              <a:buFontTx/>
              <a:buAutoNum type="arabicPeriod"/>
            </a:pPr>
            <a:r>
              <a:rPr lang="it-IT" sz="2800" b="1" smtClean="0">
                <a:latin typeface="Arial" charset="0"/>
                <a:ea typeface="Arial" charset="0"/>
                <a:cs typeface="Arial" charset="0"/>
              </a:rPr>
              <a:t>Il Programma Fulbright</a:t>
            </a:r>
          </a:p>
          <a:p>
            <a:pPr marL="609600" indent="-609600" eaLnBrk="1" hangingPunct="1">
              <a:buFontTx/>
              <a:buAutoNum type="arabicPeriod"/>
            </a:pPr>
            <a:r>
              <a:rPr lang="it-IT" sz="2800" b="1" smtClean="0">
                <a:latin typeface="Arial" charset="0"/>
                <a:ea typeface="Arial" charset="0"/>
                <a:cs typeface="Arial" charset="0"/>
              </a:rPr>
              <a:t>Borse di Studio Fulbright</a:t>
            </a:r>
          </a:p>
        </p:txBody>
      </p:sp>
      <p:pic>
        <p:nvPicPr>
          <p:cNvPr id="27651" name="Picture 4" descr="College[1]"/>
          <p:cNvPicPr>
            <a:picLocks noChangeAspect="1" noChangeArrowheads="1"/>
          </p:cNvPicPr>
          <p:nvPr/>
        </p:nvPicPr>
        <p:blipFill>
          <a:blip r:embed="rId3" cstate="print"/>
          <a:srcRect/>
          <a:stretch>
            <a:fillRect/>
          </a:stretch>
        </p:blipFill>
        <p:spPr bwMode="auto">
          <a:xfrm>
            <a:off x="5562600" y="4038600"/>
            <a:ext cx="2743200" cy="1879600"/>
          </a:xfrm>
          <a:prstGeom prst="rect">
            <a:avLst/>
          </a:prstGeom>
          <a:noFill/>
          <a:ln w="9525">
            <a:noFill/>
            <a:miter lim="800000"/>
            <a:headEnd/>
            <a:tailEnd/>
          </a:ln>
        </p:spPr>
      </p:pic>
      <p:sp>
        <p:nvSpPr>
          <p:cNvPr id="27652" name="Line 5"/>
          <p:cNvSpPr>
            <a:spLocks noChangeShapeType="1"/>
          </p:cNvSpPr>
          <p:nvPr/>
        </p:nvSpPr>
        <p:spPr bwMode="auto">
          <a:xfrm>
            <a:off x="323850" y="1412875"/>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457200" y="2971800"/>
            <a:ext cx="8229600" cy="9906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pPr>
            <a:r>
              <a:rPr lang="it-IT" sz="3200" b="1">
                <a:solidFill>
                  <a:schemeClr val="bg1"/>
                </a:solidFill>
                <a:ea typeface="Arial" charset="0"/>
                <a:cs typeface="Arial" charset="0"/>
              </a:rPr>
              <a:t>1. Graduate study negli Stati Uniti </a:t>
            </a:r>
          </a:p>
        </p:txBody>
      </p:sp>
      <p:sp>
        <p:nvSpPr>
          <p:cNvPr id="29698" name="Line 5"/>
          <p:cNvSpPr>
            <a:spLocks noChangeShapeType="1"/>
          </p:cNvSpPr>
          <p:nvPr/>
        </p:nvSpPr>
        <p:spPr bwMode="auto">
          <a:xfrm>
            <a:off x="250825" y="3644900"/>
            <a:ext cx="8534400" cy="0"/>
          </a:xfrm>
          <a:prstGeom prst="line">
            <a:avLst/>
          </a:prstGeom>
          <a:noFill/>
          <a:ln w="38100">
            <a:solidFill>
              <a:srgbClr val="C00000"/>
            </a:solidFill>
            <a:round/>
            <a:headEnd/>
            <a:tailEnd/>
          </a:ln>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a:xfrm>
            <a:off x="395288" y="260350"/>
            <a:ext cx="8229600" cy="914400"/>
          </a:xfrm>
        </p:spPr>
        <p:txBody>
          <a:bodyPr/>
          <a:lstStyle/>
          <a:p>
            <a:pPr eaLnBrk="1" hangingPunct="1"/>
            <a:r>
              <a:rPr lang="it-IT" b="1" smtClean="0">
                <a:latin typeface="Arial" pitchFamily="84" charset="0"/>
                <a:ea typeface="Arial" pitchFamily="84" charset="0"/>
                <a:cs typeface="Arial" pitchFamily="84" charset="0"/>
              </a:rPr>
              <a:t>Il Percorso formativo negli Stati Uniti</a:t>
            </a:r>
            <a:endParaRPr lang="en-US" b="1" smtClean="0">
              <a:latin typeface="Arial" pitchFamily="84" charset="0"/>
              <a:ea typeface="Arial" pitchFamily="84" charset="0"/>
              <a:cs typeface="Arial" pitchFamily="84" charset="0"/>
            </a:endParaRPr>
          </a:p>
        </p:txBody>
      </p:sp>
      <p:sp>
        <p:nvSpPr>
          <p:cNvPr id="103426" name="Rectangle 4"/>
          <p:cNvSpPr>
            <a:spLocks noChangeArrowheads="1"/>
          </p:cNvSpPr>
          <p:nvPr/>
        </p:nvSpPr>
        <p:spPr bwMode="auto">
          <a:xfrm>
            <a:off x="533400" y="1412875"/>
            <a:ext cx="8001000" cy="4608513"/>
          </a:xfrm>
          <a:prstGeom prst="rect">
            <a:avLst/>
          </a:prstGeom>
          <a:noFill/>
          <a:ln w="9525">
            <a:noFill/>
            <a:miter lim="800000"/>
            <a:headEnd/>
            <a:tailEnd/>
          </a:ln>
        </p:spPr>
        <p:txBody>
          <a:bodyPr>
            <a:prstTxWarp prst="textNoShape">
              <a:avLst/>
            </a:prstTxWarp>
          </a:bodyPr>
          <a:lstStyle/>
          <a:p>
            <a:pPr indent="292100">
              <a:buFontTx/>
              <a:buChar char="•"/>
            </a:pPr>
            <a:endParaRPr lang="en-US" sz="2000" b="1">
              <a:solidFill>
                <a:srgbClr val="000066"/>
              </a:solidFill>
              <a:latin typeface="Franklin Gothic Book" charset="0"/>
            </a:endParaRPr>
          </a:p>
        </p:txBody>
      </p:sp>
      <p:sp>
        <p:nvSpPr>
          <p:cNvPr id="103427" name="Line 5"/>
          <p:cNvSpPr>
            <a:spLocks noChangeShapeType="1"/>
          </p:cNvSpPr>
          <p:nvPr/>
        </p:nvSpPr>
        <p:spPr bwMode="auto">
          <a:xfrm>
            <a:off x="250825" y="1125538"/>
            <a:ext cx="8534400" cy="0"/>
          </a:xfrm>
          <a:prstGeom prst="line">
            <a:avLst/>
          </a:prstGeom>
          <a:noFill/>
          <a:ln w="38100">
            <a:solidFill>
              <a:srgbClr val="C00000"/>
            </a:solidFill>
            <a:round/>
            <a:headEnd/>
            <a:tailEnd/>
          </a:ln>
        </p:spPr>
        <p:txBody>
          <a:bodyPr>
            <a:prstTxWarp prst="textNoShape">
              <a:avLst/>
            </a:prstTxWarp>
          </a:bodyPr>
          <a:lstStyle/>
          <a:p>
            <a:endParaRPr lang="en-US"/>
          </a:p>
        </p:txBody>
      </p:sp>
      <p:pic>
        <p:nvPicPr>
          <p:cNvPr id="103428" name="Picture 7" descr="FulbrightLogoBianco.png"/>
          <p:cNvPicPr>
            <a:picLocks noChangeAspect="1"/>
          </p:cNvPicPr>
          <p:nvPr/>
        </p:nvPicPr>
        <p:blipFill>
          <a:blip r:embed="rId3" cstate="print"/>
          <a:srcRect/>
          <a:stretch>
            <a:fillRect/>
          </a:stretch>
        </p:blipFill>
        <p:spPr bwMode="auto">
          <a:xfrm>
            <a:off x="250825" y="6092825"/>
            <a:ext cx="1763713" cy="558800"/>
          </a:xfrm>
          <a:prstGeom prst="rect">
            <a:avLst/>
          </a:prstGeom>
          <a:noFill/>
          <a:ln w="9525">
            <a:noFill/>
            <a:miter lim="800000"/>
            <a:headEnd/>
            <a:tailEnd/>
          </a:ln>
        </p:spPr>
      </p:pic>
      <p:pic>
        <p:nvPicPr>
          <p:cNvPr id="103429" name="Content Placeholder 10" descr="9308428-a-pyramid-depicting-the-levels-of-higher-education.jpg"/>
          <p:cNvPicPr>
            <a:picLocks noGrp="1" noChangeAspect="1"/>
          </p:cNvPicPr>
          <p:nvPr>
            <p:ph idx="4294967295"/>
          </p:nvPr>
        </p:nvPicPr>
        <p:blipFill>
          <a:blip r:embed="rId4" cstate="print"/>
          <a:srcRect/>
          <a:stretch>
            <a:fillRect/>
          </a:stretch>
        </p:blipFill>
        <p:spPr>
          <a:xfrm>
            <a:off x="2308225" y="1600200"/>
            <a:ext cx="4525963" cy="4525963"/>
          </a:xfrm>
        </p:spPr>
      </p:pic>
    </p:spTree>
    <p:extLst>
      <p:ext uri="{BB962C8B-B14F-4D97-AF65-F5344CB8AC3E}">
        <p14:creationId xmlns:p14="http://schemas.microsoft.com/office/powerpoint/2010/main" val="227418444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0220&quot;&gt;&lt;object type=&quot;3&quot; unique_id=&quot;10221&quot;&gt;&lt;property id=&quot;20148&quot; value=&quot;5&quot;/&gt;&lt;property id=&quot;20300&quot; value=&quot;Slide 1 - &amp;quot;  SESSIONE INFORMATIVA FULBRIGHT&amp;quot;&quot;/&gt;&lt;property id=&quot;20307&quot; value=&quot;259&quot;/&gt;&lt;/object&gt;&lt;object type=&quot;3&quot; unique_id=&quot;10222&quot;&gt;&lt;property id=&quot;20148&quot; value=&quot;5&quot;/&gt;&lt;property id=&quot;20300&quot; value=&quot;Slide 2 - &amp;quot;Commissione per gli Scambi Culturali fra l’Italia e gli Stati Uniti  The U.S. – Italy Fulbright Commission&amp;quot;&quot;/&gt;&lt;property id=&quot;20307&quot; value=&quot;272&quot;/&gt;&lt;/object&gt;&lt;object type=&quot;3&quot; unique_id=&quot;10223&quot;&gt;&lt;property id=&quot;20148&quot; value=&quot;5&quot;/&gt;&lt;property id=&quot;20300&quot; value=&quot;Slide 3 - &amp;quot;EducationUSA&amp;quot;&quot;/&gt;&lt;property id=&quot;20307&quot; value=&quot;273&quot;/&gt;&lt;/object&gt;&lt;object type=&quot;3&quot; unique_id=&quot;10224&quot;&gt;&lt;property id=&quot;20148&quot; value=&quot;5&quot;/&gt;&lt;property id=&quot;20300&quot; value=&quot;Slide 4 - &amp;quot;Servizio Informazioni Fulbright: Attività e Servizi offerti&amp;quot;&quot;/&gt;&lt;property id=&quot;20307&quot; value=&quot;275&quot;/&gt;&lt;/object&gt;&lt;object type=&quot;3&quot; unique_id=&quot;10225&quot;&gt;&lt;property id=&quot;20148&quot; value=&quot;5&quot;/&gt;&lt;property id=&quot;20300&quot; value=&quot;Slide 5 - &amp;quot;Servizio Informazioni Fulbright: Guida allo Studio negli Stati Uniti&amp;quot;&quot;/&gt;&lt;property id=&quot;20307&quot; value=&quot;276&quot;/&gt;&lt;/object&gt;&lt;object type=&quot;3&quot; unique_id=&quot;10226&quot;&gt;&lt;property id=&quot;20148&quot; value=&quot;5&quot;/&gt;&lt;property id=&quot;20300&quot; value=&quot;Slide 6 - &amp;quot;Argomenti &amp;quot;&quot;/&gt;&lt;property id=&quot;20307&quot; value=&quot;309&quot;/&gt;&lt;/object&gt;&lt;object type=&quot;3&quot; unique_id=&quot;10227&quot;&gt;&lt;property id=&quot;20148&quot; value=&quot;5&quot;/&gt;&lt;property id=&quot;20300&quot; value=&quot;Slide 7&quot;/&gt;&lt;property id=&quot;20307&quot; value=&quot;310&quot;/&gt;&lt;/object&gt;&lt;object type=&quot;3&quot; unique_id=&quot;10228&quot;&gt;&lt;property id=&quot;20148&quot; value=&quot;5&quot;/&gt;&lt;property id=&quot;20300&quot; value=&quot;Slide 8&quot;/&gt;&lt;property id=&quot;20307&quot; value=&quot;311&quot;/&gt;&lt;/object&gt;&lt;object type=&quot;3&quot; unique_id=&quot;10229&quot;&gt;&lt;property id=&quot;20148&quot; value=&quot;5&quot;/&gt;&lt;property id=&quot;20300&quot; value=&quot;Slide 9 - &amp;quot;Il Percorso formativo negli Stati Uniti&amp;quot;&quot;/&gt;&lt;property id=&quot;20307&quot; value=&quot;312&quot;/&gt;&lt;/object&gt;&lt;object type=&quot;3&quot; unique_id=&quot;10230&quot;&gt;&lt;property id=&quot;20148&quot; value=&quot;5&quot;/&gt;&lt;property id=&quot;20300&quot; value=&quot;Slide 10 - &amp;quot;Graduate Programs: Quale percorso?&amp;quot;&quot;/&gt;&lt;property id=&quot;20307&quot; value=&quot;313&quot;/&gt;&lt;/object&gt;&lt;object type=&quot;3&quot; unique_id=&quot;10231&quot;&gt;&lt;property id=&quot;20148&quot; value=&quot;5&quot;/&gt;&lt;property id=&quot;20300&quot; value=&quot;Slide 11 - &amp;quot;Come selezionare le università &amp;quot;&quot;/&gt;&lt;property id=&quot;20307&quot; value=&quot;314&quot;/&gt;&lt;/object&gt;&lt;object type=&quot;3&quot; unique_id=&quot;10232&quot;&gt;&lt;property id=&quot;20148&quot; value=&quot;5&quot;/&gt;&lt;property id=&quot;20300&quot; value=&quot;Slide 12 - &amp;quot;Come iscriversi a programmi  Master o Ph.D&amp;quot;&quot;/&gt;&lt;property id=&quot;20307&quot; value=&quot;315&quot;/&gt;&lt;/object&gt;&lt;object type=&quot;3&quot; unique_id=&quot;10233&quot;&gt;&lt;property id=&quot;20148&quot; value=&quot;5&quot;/&gt;&lt;property id=&quot;20300&quot; value=&quot;Slide 13 - &amp;quot;Tempistica&amp;quot;&quot;/&gt;&lt;property id=&quot;20307&quot; value=&quot;317&quot;/&gt;&lt;/object&gt;&lt;object type=&quot;3&quot; unique_id=&quot;10234&quot;&gt;&lt;property id=&quot;20148&quot; value=&quot;5&quot;/&gt;&lt;property id=&quot;20300&quot; value=&quot;Slide 14 - &amp;quot;Quanto può costare&amp;quot;&quot;/&gt;&lt;property id=&quot;20307&quot; value=&quot;318&quot;/&gt;&lt;/object&gt;&lt;object type=&quot;3&quot; unique_id=&quot;10235&quot;&gt;&lt;property id=&quot;20148&quot; value=&quot;5&quot;/&gt;&lt;property id=&quot;20300&quot; value=&quot;Slide 15 - &amp;quot;Fonti di finanziamento&amp;quot;&quot;/&gt;&lt;property id=&quot;20307&quot; value=&quot;319&quot;/&gt;&lt;/object&gt;&lt;object type=&quot;3&quot; unique_id=&quot;10236&quot;&gt;&lt;property id=&quot;20148&quot; value=&quot;5&quot;/&gt;&lt;property id=&quot;20300&quot; value=&quot;Slide 16 - &amp;quot;Finanziamenti università&amp;quot;&quot;/&gt;&lt;property id=&quot;20307&quot; value=&quot;320&quot;/&gt;&lt;/object&gt;&lt;object type=&quot;3&quot; unique_id=&quot;10237&quot;&gt;&lt;property id=&quot;20148&quot; value=&quot;5&quot;/&gt;&lt;property id=&quot;20300&quot; value=&quot;Slide 17 - &amp;quot;Risorse online&amp;quot;&quot;/&gt;&lt;property id=&quot;20307&quot; value=&quot;321&quot;/&gt;&lt;/object&gt;&lt;object type=&quot;3&quot; unique_id=&quot;10238&quot;&gt;&lt;property id=&quot;20148&quot; value=&quot;5&quot;/&gt;&lt;property id=&quot;20300&quot; value=&quot;Slide 18&quot;/&gt;&lt;property id=&quot;20307&quot; value=&quot;322&quot;/&gt;&lt;/object&gt;&lt;object type=&quot;3&quot; unique_id=&quot;10239&quot;&gt;&lt;property id=&quot;20148&quot; value=&quot;5&quot;/&gt;&lt;property id=&quot;20300&quot; value=&quot;Slide 19&quot;/&gt;&lt;property id=&quot;20307&quot; value=&quot;323&quot;/&gt;&lt;/object&gt;&lt;object type=&quot;3&quot; unique_id=&quot;10240&quot;&gt;&lt;property id=&quot;20148&quot; value=&quot;5&quot;/&gt;&lt;property id=&quot;20300&quot; value=&quot;Slide 20 - &amp;quot;Il Programma Fulbright in Italia&amp;quot;&quot;/&gt;&lt;property id=&quot;20307&quot; value=&quot;324&quot;/&gt;&lt;/object&gt;&lt;object type=&quot;3&quot; unique_id=&quot;10241&quot;&gt;&lt;property id=&quot;20148&quot; value=&quot;5&quot;/&gt;&lt;property id=&quot;20300&quot; value=&quot;Slide 21 - &amp;quot;Attività della Commissione Fulbright&amp;quot;&quot;/&gt;&lt;property id=&quot;20307&quot; value=&quot;325&quot;/&gt;&lt;/object&gt;&lt;object type=&quot;3&quot; unique_id=&quot;10242&quot;&gt;&lt;property id=&quot;20148&quot; value=&quot;5&quot;/&gt;&lt;property id=&quot;20300&quot; value=&quot;Slide 22&quot;/&gt;&lt;property id=&quot;20307&quot; value=&quot;326&quot;/&gt;&lt;/object&gt;&lt;object type=&quot;3&quot; unique_id=&quot;10243&quot;&gt;&lt;property id=&quot;20148&quot; value=&quot;5&quot;/&gt;&lt;property id=&quot;20300&quot; value=&quot;Slide 23 - &amp;quot;Le borse di studio Fulbright sono offerte per...&amp;quot;&quot;/&gt;&lt;property id=&quot;20307&quot; value=&quot;327&quot;/&gt;&lt;/object&gt;&lt;object type=&quot;3&quot; unique_id=&quot;10244&quot;&gt;&lt;property id=&quot;20148&quot; value=&quot;5&quot;/&gt;&lt;property id=&quot;20300&quot; value=&quot;Slide 24 - &amp;quot;Benefit delle borse di studio Fulbright&amp;quot;&quot;/&gt;&lt;property id=&quot;20307&quot; value=&quot;328&quot;/&gt;&lt;/object&gt;&lt;object type=&quot;3&quot; unique_id=&quot;10245&quot;&gt;&lt;property id=&quot;20148&quot; value=&quot;5&quot;/&gt;&lt;property id=&quot;20300&quot; value=&quot;Slide 25 - &amp;quot;Informazioni sui concorsi e su come presentare domanda&amp;quot;&quot;/&gt;&lt;property id=&quot;20307&quot; value=&quot;329&quot;/&gt;&lt;/object&gt;&lt;object type=&quot;3&quot; unique_id=&quot;10246&quot;&gt;&lt;property id=&quot;20148&quot; value=&quot;5&quot;/&gt;&lt;property id=&quot;20300&quot; value=&quot;Slide 26 - &amp;quot;Graduate studies: Master e Ph.D.&amp;quot;&quot;/&gt;&lt;property id=&quot;20307&quot; value=&quot;330&quot;/&gt;&lt;/object&gt;&lt;object type=&quot;3&quot; unique_id=&quot;10247&quot;&gt;&lt;property id=&quot;20148&quot; value=&quot;5&quot;/&gt;&lt;property id=&quot;20300&quot; value=&quot;Slide 27 - &amp;quot;Concorsi Fulbright Self-Placed  &amp;quot;&quot;/&gt;&lt;property id=&quot;20307&quot; value=&quot;331&quot;/&gt;&lt;/object&gt;&lt;object type=&quot;3&quot; unique_id=&quot;10248&quot;&gt;&lt;property id=&quot;20148&quot; value=&quot;5&quot;/&gt;&lt;property id=&quot;20300&quot; value=&quot;Slide 28 - &amp;quot;Concorsi Fulbright Self-Placed  &amp;quot;&quot;/&gt;&lt;property id=&quot;20307&quot; value=&quot;332&quot;/&gt;&lt;/object&gt;&lt;object type=&quot;3&quot; unique_id=&quot;10249&quot;&gt;&lt;property id=&quot;20148&quot; value=&quot;5&quot;/&gt;&lt;property id=&quot;20300&quot; value=&quot;Slide 29 - &amp;quot;Concorsi Fulbright IIE – Placed&amp;quot;&quot;/&gt;&lt;property id=&quot;20307&quot; value=&quot;334&quot;/&gt;&lt;/object&gt;&lt;object type=&quot;3&quot; unique_id=&quot;10250&quot;&gt;&lt;property id=&quot;20148&quot; value=&quot;5&quot;/&gt;&lt;property id=&quot;20300&quot; value=&quot;Slide 30 - &amp;quot;Concorsi Fulbright IIE - Placed&amp;quot;&quot;/&gt;&lt;property id=&quot;20307&quot; value=&quot;335&quot;/&gt;&lt;/object&gt;&lt;object type=&quot;3&quot; unique_id=&quot;10252&quot;&gt;&lt;property id=&quot;20148&quot; value=&quot;5&quot;/&gt;&lt;property id=&quot;20300&quot; value=&quot;Slide 31 - &amp;quot;Ricerca: Research Scholar &amp;quot;&quot;/&gt;&lt;property id=&quot;20307&quot; value=&quot;338&quot;/&gt;&lt;/object&gt;&lt;object type=&quot;3&quot; unique_id=&quot;10253&quot;&gt;&lt;property id=&quot;20148&quot; value=&quot;5&quot;/&gt;&lt;property id=&quot;20300&quot; value=&quot;Slide 32 - &amp;quot; Fulbright Schuman Program &amp;quot;&quot;/&gt;&lt;property id=&quot;20307&quot; value=&quot;339&quot;/&gt;&lt;/object&gt;&lt;object type=&quot;3&quot; unique_id=&quot;10254&quot;&gt;&lt;property id=&quot;20148&quot; value=&quot;5&quot;/&gt;&lt;property id=&quot;20300&quot; value=&quot;Slide 33 - &amp;quot;Progetti di Ricerca – Lettera di invito &amp;quot;&quot;/&gt;&lt;property id=&quot;20307&quot; value=&quot;340&quot;/&gt;&lt;/object&gt;&lt;object type=&quot;3&quot; unique_id=&quot;10255&quot;&gt;&lt;property id=&quot;20148&quot; value=&quot;5&quot;/&gt;&lt;property id=&quot;20300&quot; value=&quot;Slide 35 - &amp;quot;Incarichi di insegnamento:     Fulbright Chairs&amp;quot;&quot;/&gt;&lt;property id=&quot;20307&quot; value=&quot;341&quot;/&gt;&lt;/object&gt;&lt;object type=&quot;3&quot; unique_id=&quot;10256&quot;&gt;&lt;property id=&quot;20148&quot; value=&quot;5&quot;/&gt;&lt;property id=&quot;20300&quot; value=&quot;Slide 36 - &amp;quot;Risorse per Università Italiane&amp;quot;&quot;/&gt;&lt;property id=&quot;20307&quot; value=&quot;342&quot;/&gt;&lt;/object&gt;&lt;object type=&quot;3&quot; unique_id=&quot;10257&quot;&gt;&lt;property id=&quot;20148&quot; value=&quot;5&quot;/&gt;&lt;property id=&quot;20300&quot; value=&quot;Slide 37 - &amp;quot;Contatti&amp;quot;&quot;/&gt;&lt;property id=&quot;20307&quot; value=&quot;304&quot;/&gt;&lt;/object&gt;&lt;object type=&quot;3&quot; unique_id=&quot;10258&quot;&gt;&lt;property id=&quot;20148&quot; value=&quot;5&quot;/&gt;&lt;property id=&quot;20300&quot; value=&quot;Slide 38&quot;/&gt;&lt;property id=&quot;20307&quot; value=&quot;302&quot;/&gt;&lt;/object&gt;&lt;object type=&quot;3&quot; unique_id=&quot;11031&quot;&gt;&lt;property id=&quot;20148&quot; value=&quot;5&quot;/&gt;&lt;property id=&quot;20300&quot; value=&quot;Slide 34 - &amp;quot;Insegnamento:  Fulbright FLTA Program&amp;quot;&quot;/&gt;&lt;property id=&quot;20307&quot; value=&quot;343&quot;/&gt;&lt;/object&gt;&lt;/object&gt;&lt;object type=&quot;8&quot; unique_id=&quot;10298&quot;&gt;&lt;/object&gt;&lt;/object&gt;&lt;/database&gt;"/>
  <p:tag name="SECTOMILLISECCONVERTED" val="1"/>
</p:tagLst>
</file>

<file path=ppt/theme/theme1.xml><?xml version="1.0" encoding="utf-8"?>
<a:theme xmlns:a="http://schemas.openxmlformats.org/drawingml/2006/main" name="TS102701074">
  <a:themeElements>
    <a:clrScheme name="Custom 134">
      <a:dk1>
        <a:sysClr val="windowText" lastClr="000000"/>
      </a:dk1>
      <a:lt1>
        <a:sysClr val="window" lastClr="FFFFFF"/>
      </a:lt1>
      <a:dk2>
        <a:srgbClr val="000000"/>
      </a:dk2>
      <a:lt2>
        <a:srgbClr val="FFFFFF"/>
      </a:lt2>
      <a:accent1>
        <a:srgbClr val="748278"/>
      </a:accent1>
      <a:accent2>
        <a:srgbClr val="414E59"/>
      </a:accent2>
      <a:accent3>
        <a:srgbClr val="4D4D89"/>
      </a:accent3>
      <a:accent4>
        <a:srgbClr val="95A5BB"/>
      </a:accent4>
      <a:accent5>
        <a:srgbClr val="57677B"/>
      </a:accent5>
      <a:accent6>
        <a:srgbClr val="50717C"/>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1974</Words>
  <Application>Microsoft Office PowerPoint</Application>
  <PresentationFormat>On-screen Show (4:3)</PresentationFormat>
  <Paragraphs>366</Paragraphs>
  <Slides>44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Bookman Old Style</vt:lpstr>
      <vt:lpstr>Calibri</vt:lpstr>
      <vt:lpstr>Franklin Gothic Book</vt:lpstr>
      <vt:lpstr>Franklin Gothic Medium</vt:lpstr>
      <vt:lpstr>Wingdings</vt:lpstr>
      <vt:lpstr>TS102701074</vt:lpstr>
      <vt:lpstr>  SESSIONE INFORMATIVA FULBRIGHT</vt:lpstr>
      <vt:lpstr>Commissione per gli Scambi Culturali fra l’Italia e gli Stati Uniti  The U.S. – Italy Fulbright Commission</vt:lpstr>
      <vt:lpstr>EducationUSA</vt:lpstr>
      <vt:lpstr>New EducationUSA video </vt:lpstr>
      <vt:lpstr>Servizio Informazioni Fulbright: Attività e Servizi offerti</vt:lpstr>
      <vt:lpstr>Servizio Informazioni Fulbright: Guida allo Studio negli Stati Uniti</vt:lpstr>
      <vt:lpstr>Argomenti </vt:lpstr>
      <vt:lpstr>PowerPoint Presentation</vt:lpstr>
      <vt:lpstr>Il Percorso formativo negli Stati Uniti</vt:lpstr>
      <vt:lpstr>PowerPoint Presentation</vt:lpstr>
      <vt:lpstr>Perche gli Stati Uniti?</vt:lpstr>
      <vt:lpstr>PowerPoint Presentation</vt:lpstr>
      <vt:lpstr>Graduate Programs: Quale percorso?</vt:lpstr>
      <vt:lpstr>Come selezionare le università </vt:lpstr>
      <vt:lpstr>Come iscriversi a programmi  Master o Ph.D</vt:lpstr>
      <vt:lpstr>Tempistica</vt:lpstr>
      <vt:lpstr>Quanto può costare</vt:lpstr>
      <vt:lpstr>Fonti di finanziamento</vt:lpstr>
      <vt:lpstr>Finanziamenti università</vt:lpstr>
      <vt:lpstr>Risorse online</vt:lpstr>
      <vt:lpstr>PowerPoint Presentation</vt:lpstr>
      <vt:lpstr>IL PROGRAMMA FULBRIGHT </vt:lpstr>
      <vt:lpstr>PowerPoint Presentation</vt:lpstr>
      <vt:lpstr>Il Programma Fulbright in Italia</vt:lpstr>
      <vt:lpstr>Attività della Commissione Fulbright</vt:lpstr>
      <vt:lpstr>Caratteristiche del Programma Fulbright</vt:lpstr>
      <vt:lpstr>PowerPoint Presentation</vt:lpstr>
      <vt:lpstr>Le borse di studio Fulbright sono offerte per...</vt:lpstr>
      <vt:lpstr>Benefit delle borse di studio Fulbright</vt:lpstr>
      <vt:lpstr>Informazioni sui concorsi e su come presentare domanda</vt:lpstr>
      <vt:lpstr>Il buon candidato:</vt:lpstr>
      <vt:lpstr>STUDIO: Master e Ph.D.</vt:lpstr>
      <vt:lpstr>Concorsi Fulbright  Self-Placed  </vt:lpstr>
      <vt:lpstr>Concorso Fulbright  Self-Placed  </vt:lpstr>
      <vt:lpstr>Concorsi Fulbright  IIE – Placed</vt:lpstr>
      <vt:lpstr>Concorsi Fulbright  IIE - Placed</vt:lpstr>
      <vt:lpstr>Ricerca: Research Scholar </vt:lpstr>
      <vt:lpstr> Fulbright Schuman Program </vt:lpstr>
      <vt:lpstr>Ricerca: Research Scholar </vt:lpstr>
      <vt:lpstr>Insegnamento:  Fulbright FLTA Program</vt:lpstr>
      <vt:lpstr>Incarichi di insegnamento:     Fulbright Chairs</vt:lpstr>
      <vt:lpstr>Risorse per Università Italiane</vt:lpstr>
      <vt:lpstr>Contatti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SESSIONE INFORMATIVA FULBRIGHT</dc:title>
  <dc:creator>7</dc:creator>
  <cp:lastModifiedBy>7</cp:lastModifiedBy>
  <cp:revision>45</cp:revision>
  <dcterms:modified xsi:type="dcterms:W3CDTF">2014-12-11T08:25:43Z</dcterms:modified>
</cp:coreProperties>
</file>